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7"/>
  </p:notesMasterIdLst>
  <p:sldIdLst>
    <p:sldId id="257" r:id="rId2"/>
    <p:sldId id="271" r:id="rId3"/>
    <p:sldId id="272" r:id="rId4"/>
    <p:sldId id="273" r:id="rId5"/>
    <p:sldId id="274" r:id="rId6"/>
    <p:sldId id="275" r:id="rId7"/>
    <p:sldId id="276" r:id="rId8"/>
    <p:sldId id="277" r:id="rId9"/>
    <p:sldId id="278" r:id="rId10"/>
    <p:sldId id="279" r:id="rId11"/>
    <p:sldId id="280" r:id="rId12"/>
    <p:sldId id="281" r:id="rId13"/>
    <p:sldId id="282" r:id="rId14"/>
    <p:sldId id="283" r:id="rId15"/>
    <p:sldId id="270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60" d="100"/>
          <a:sy n="60" d="100"/>
        </p:scale>
        <p:origin x="96" y="12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Umut Öneş" userId="6c115fd5070c89cc" providerId="LiveId" clId="{FE6F946E-73EF-45EF-AE5D-73B6F3897709}"/>
    <pc:docChg chg="modSld">
      <pc:chgData name="Umut Öneş" userId="6c115fd5070c89cc" providerId="LiveId" clId="{FE6F946E-73EF-45EF-AE5D-73B6F3897709}" dt="2020-01-23T11:17:51.707" v="0" actId="20577"/>
      <pc:docMkLst>
        <pc:docMk/>
      </pc:docMkLst>
      <pc:sldChg chg="modSp">
        <pc:chgData name="Umut Öneş" userId="6c115fd5070c89cc" providerId="LiveId" clId="{FE6F946E-73EF-45EF-AE5D-73B6F3897709}" dt="2020-01-23T11:17:51.707" v="0" actId="20577"/>
        <pc:sldMkLst>
          <pc:docMk/>
          <pc:sldMk cId="4273839568" sldId="257"/>
        </pc:sldMkLst>
        <pc:spChg chg="mod">
          <ac:chgData name="Umut Öneş" userId="6c115fd5070c89cc" providerId="LiveId" clId="{FE6F946E-73EF-45EF-AE5D-73B6F3897709}" dt="2020-01-23T11:17:51.707" v="0" actId="20577"/>
          <ac:spMkLst>
            <pc:docMk/>
            <pc:sldMk cId="4273839568" sldId="257"/>
            <ac:spMk id="3" creationId="{92018A0A-2724-42A1-B0FB-EDA178137442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528E02-6FAB-41F4-8C9B-B8A82DE87F8B}" type="datetimeFigureOut">
              <a:rPr lang="en-US" smtClean="0"/>
              <a:t>23-Jan-20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C0DE5A-E8C8-4237-AE58-10D93CDA0B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40822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5C646D33-ADB2-4465-B59F-085D8F81DC18}" type="datetime1">
              <a:rPr lang="en-US" smtClean="0"/>
              <a:t>23-Jan-20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r>
              <a:rPr lang="en-US"/>
              <a:t>Umut Öneş AÜ SBF İktisat Teorisi ABD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41CC5-7E1A-4267-948E-D3F7B161C4A6}" type="datetime1">
              <a:rPr lang="en-US" smtClean="0"/>
              <a:t>23-Jan-20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1737E-2A96-4F9E-A59A-74DACD1EDCC3}" type="datetime1">
              <a:rPr lang="en-US" smtClean="0"/>
              <a:t>23-Jan-20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B673D-2127-4B5C-AAA5-CB4DD2FDEF9F}" type="datetime1">
              <a:rPr lang="en-US" smtClean="0"/>
              <a:t>23-Jan-20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B8828-242C-4FBA-BB6F-5759B4C193DF}" type="datetime1">
              <a:rPr lang="en-US" smtClean="0"/>
              <a:t>23-Jan-20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7BCE7-5F98-4BAA-BCB8-F6393FA51C4D}" type="datetime1">
              <a:rPr lang="en-US" smtClean="0"/>
              <a:t>23-Jan-20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6827E-046C-4E76-A466-5A40DA4AEFDD}" type="datetime1">
              <a:rPr lang="en-US" smtClean="0"/>
              <a:t>23-Jan-20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93521-F5CB-4E96-BB11-FC3350E49B97}" type="datetime1">
              <a:rPr lang="en-US" smtClean="0"/>
              <a:t>23-Jan-20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0081F-910A-4CC8-A89A-E3562DA8264D}" type="datetime1">
              <a:rPr lang="en-US" smtClean="0"/>
              <a:t>23-Jan-20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EFA710-F325-4534-81CA-4720EFB11935}" type="datetime1">
              <a:rPr lang="en-US" smtClean="0"/>
              <a:t>23-Jan-20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E825F-1B45-40F5-93EC-9596A11068C4}" type="datetime1">
              <a:rPr lang="en-US" smtClean="0"/>
              <a:t>23-Jan-20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89A23-1A11-4889-8A88-DB2AA3B3D694}" type="datetime1">
              <a:rPr lang="en-US" smtClean="0"/>
              <a:t>23-Jan-20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D02AA-9D8E-4DF8-A4A0-7E6A9530F49A}" type="datetime1">
              <a:rPr lang="en-US" smtClean="0"/>
              <a:t>23-Jan-20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4D89A-287F-4E43-800B-2598145FD624}" type="datetime1">
              <a:rPr lang="en-US" smtClean="0"/>
              <a:t>23-Jan-20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4CAAB-C7A2-4F02-B4CE-9FB281A2A8EF}" type="datetime1">
              <a:rPr lang="en-US" smtClean="0"/>
              <a:t>23-Jan-20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6488C-1776-4E24-811E-74E91A91A11D}" type="datetime1">
              <a:rPr lang="en-US" smtClean="0"/>
              <a:t>23-Jan-20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DE214-FCBD-400D-9C14-EB6F3E530568}" type="datetime1">
              <a:rPr lang="en-US" smtClean="0"/>
              <a:t>23-Jan-20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EE7DED28-AEAF-470A-A793-5C83CAB7D5EA}" type="datetime1">
              <a:rPr lang="en-US" smtClean="0"/>
              <a:t>23-Jan-20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r>
              <a:rPr lang="en-US"/>
              <a:t>Umut Öneş AÜ SBF İktisat Teorisi ABD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8F9A2C-7423-44ED-92EF-08B0287B6DC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Denge Çıktı ve Tam İstihdam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2018A0A-2724-42A1-B0FB-EDA17813744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Makro İktisada </a:t>
            </a:r>
            <a:r>
              <a:rPr lang="tr-TR"/>
              <a:t>Giriş  </a:t>
            </a:r>
            <a:r>
              <a:rPr lang="tr-TR" dirty="0"/>
              <a:t>Ders IV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38395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1C9706-6557-4C1D-AF26-B8369F79B6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6FBB69A6-0F86-4D2F-AC2C-85173334B19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42805" y="982662"/>
            <a:ext cx="10306390" cy="4893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71844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5633E6-9AEC-4C89-9704-DBB5AF60F5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4C071E-8B0B-4FF3-AF4A-3900458DA9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err="1"/>
              <a:t>çarpan</a:t>
            </a:r>
            <a:r>
              <a:rPr lang="en-US" b="1" dirty="0"/>
              <a:t> </a:t>
            </a:r>
            <a:r>
              <a:rPr lang="en-US" dirty="0" err="1"/>
              <a:t>denge</a:t>
            </a:r>
            <a:r>
              <a:rPr lang="en-US" dirty="0"/>
              <a:t> </a:t>
            </a:r>
            <a:r>
              <a:rPr lang="en-US" dirty="0" err="1"/>
              <a:t>çıktı</a:t>
            </a:r>
            <a:r>
              <a:rPr lang="en-US" dirty="0"/>
              <a:t> </a:t>
            </a:r>
            <a:r>
              <a:rPr lang="en-US" dirty="0" err="1"/>
              <a:t>düzeyinde</a:t>
            </a:r>
            <a:r>
              <a:rPr lang="en-US" dirty="0"/>
              <a:t> </a:t>
            </a:r>
            <a:r>
              <a:rPr lang="en-US" dirty="0" err="1"/>
              <a:t>meydana</a:t>
            </a:r>
            <a:r>
              <a:rPr lang="en-US" dirty="0"/>
              <a:t> </a:t>
            </a:r>
            <a:r>
              <a:rPr lang="en-US" dirty="0" err="1"/>
              <a:t>gelen</a:t>
            </a:r>
            <a:r>
              <a:rPr lang="en-US" dirty="0"/>
              <a:t> </a:t>
            </a:r>
            <a:r>
              <a:rPr lang="en-US" dirty="0" err="1"/>
              <a:t>değişikliğin</a:t>
            </a:r>
            <a:r>
              <a:rPr lang="en-US" dirty="0"/>
              <a:t>, </a:t>
            </a:r>
            <a:r>
              <a:rPr lang="en-US" dirty="0" err="1"/>
              <a:t>bazı</a:t>
            </a:r>
            <a:endParaRPr lang="en-US" dirty="0"/>
          </a:p>
          <a:p>
            <a:r>
              <a:rPr lang="en-US" dirty="0" err="1"/>
              <a:t>otonom</a:t>
            </a:r>
            <a:r>
              <a:rPr lang="en-US" dirty="0"/>
              <a:t> </a:t>
            </a:r>
            <a:r>
              <a:rPr lang="en-US" dirty="0" err="1"/>
              <a:t>değişkenlerde</a:t>
            </a:r>
            <a:r>
              <a:rPr lang="en-US" dirty="0"/>
              <a:t> </a:t>
            </a:r>
            <a:r>
              <a:rPr lang="en-US" dirty="0" err="1"/>
              <a:t>meydana</a:t>
            </a:r>
            <a:r>
              <a:rPr lang="en-US" dirty="0"/>
              <a:t> </a:t>
            </a:r>
            <a:r>
              <a:rPr lang="en-US" dirty="0" err="1"/>
              <a:t>gelen</a:t>
            </a:r>
            <a:r>
              <a:rPr lang="en-US" dirty="0"/>
              <a:t> </a:t>
            </a:r>
            <a:r>
              <a:rPr lang="en-US" dirty="0" err="1"/>
              <a:t>değişikliğe</a:t>
            </a:r>
            <a:r>
              <a:rPr lang="en-US" dirty="0"/>
              <a:t> </a:t>
            </a:r>
            <a:r>
              <a:rPr lang="en-US" dirty="0" err="1"/>
              <a:t>oranıdır</a:t>
            </a:r>
            <a:endParaRPr lang="en-US" dirty="0"/>
          </a:p>
          <a:p>
            <a:r>
              <a:rPr lang="en-US" b="1" dirty="0" err="1"/>
              <a:t>otonom</a:t>
            </a:r>
            <a:r>
              <a:rPr lang="en-US" b="1" dirty="0"/>
              <a:t> </a:t>
            </a:r>
            <a:r>
              <a:rPr lang="en-US" b="1" dirty="0" err="1"/>
              <a:t>değişken</a:t>
            </a:r>
            <a:r>
              <a:rPr lang="en-US" b="1" dirty="0"/>
              <a:t> </a:t>
            </a:r>
            <a:r>
              <a:rPr lang="en-US" dirty="0" err="1"/>
              <a:t>Miktarı</a:t>
            </a:r>
            <a:r>
              <a:rPr lang="en-US" dirty="0"/>
              <a:t> </a:t>
            </a:r>
            <a:r>
              <a:rPr lang="en-US" dirty="0" err="1"/>
              <a:t>ekonomiye</a:t>
            </a:r>
            <a:r>
              <a:rPr lang="en-US" dirty="0"/>
              <a:t> </a:t>
            </a:r>
            <a:r>
              <a:rPr lang="en-US" dirty="0" err="1"/>
              <a:t>bağlı</a:t>
            </a:r>
            <a:r>
              <a:rPr lang="en-US" dirty="0"/>
              <a:t> </a:t>
            </a:r>
            <a:r>
              <a:rPr lang="en-US" dirty="0" err="1"/>
              <a:t>olmadığı</a:t>
            </a:r>
            <a:r>
              <a:rPr lang="en-US" dirty="0"/>
              <a:t> </a:t>
            </a:r>
            <a:r>
              <a:rPr lang="en-US" dirty="0" err="1"/>
              <a:t>varsayılan</a:t>
            </a:r>
            <a:endParaRPr lang="en-US" dirty="0"/>
          </a:p>
          <a:p>
            <a:r>
              <a:rPr lang="en-US" dirty="0" err="1"/>
              <a:t>değişken</a:t>
            </a:r>
            <a:r>
              <a:rPr lang="en-US" dirty="0"/>
              <a:t>. </a:t>
            </a:r>
            <a:r>
              <a:rPr lang="en-US" dirty="0" err="1"/>
              <a:t>Diğer</a:t>
            </a:r>
            <a:r>
              <a:rPr lang="en-US" dirty="0"/>
              <a:t> bir </a:t>
            </a:r>
            <a:r>
              <a:rPr lang="en-US" dirty="0" err="1"/>
              <a:t>deyişle</a:t>
            </a:r>
            <a:r>
              <a:rPr lang="en-US" dirty="0"/>
              <a:t>, </a:t>
            </a:r>
            <a:r>
              <a:rPr lang="en-US" dirty="0" err="1"/>
              <a:t>ekonomi</a:t>
            </a:r>
            <a:r>
              <a:rPr lang="en-US" dirty="0"/>
              <a:t> </a:t>
            </a:r>
            <a:r>
              <a:rPr lang="en-US" dirty="0" err="1"/>
              <a:t>değişince</a:t>
            </a:r>
            <a:r>
              <a:rPr lang="en-US" dirty="0"/>
              <a:t>, </a:t>
            </a:r>
            <a:r>
              <a:rPr lang="en-US" dirty="0" err="1"/>
              <a:t>değişmeyen</a:t>
            </a:r>
            <a:endParaRPr lang="en-US" dirty="0"/>
          </a:p>
          <a:p>
            <a:r>
              <a:rPr lang="en-US" dirty="0" err="1"/>
              <a:t>değişken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456102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5633E6-9AEC-4C89-9704-DBB5AF60F5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4C071E-8B0B-4FF3-AF4A-3900458DA9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/>
              <a:t>• </a:t>
            </a:r>
            <a:r>
              <a:rPr lang="en-US" dirty="0" err="1"/>
              <a:t>Ekonomiye</a:t>
            </a:r>
            <a:r>
              <a:rPr lang="en-US" dirty="0"/>
              <a:t> </a:t>
            </a:r>
            <a:r>
              <a:rPr lang="en-US" dirty="0" err="1"/>
              <a:t>eklenen</a:t>
            </a:r>
            <a:r>
              <a:rPr lang="en-US" dirty="0"/>
              <a:t> </a:t>
            </a:r>
            <a:r>
              <a:rPr lang="en-US" dirty="0" err="1"/>
              <a:t>gelir</a:t>
            </a:r>
            <a:r>
              <a:rPr lang="en-US" dirty="0"/>
              <a:t> </a:t>
            </a:r>
            <a:r>
              <a:rPr lang="en-US" dirty="0" err="1"/>
              <a:t>miktarı</a:t>
            </a:r>
            <a:r>
              <a:rPr lang="en-US" dirty="0"/>
              <a:t>, </a:t>
            </a:r>
            <a:r>
              <a:rPr lang="en-US" dirty="0" err="1"/>
              <a:t>havada</a:t>
            </a:r>
            <a:r>
              <a:rPr lang="en-US" dirty="0"/>
              <a:t> yok </a:t>
            </a:r>
            <a:r>
              <a:rPr lang="en-US" dirty="0" err="1"/>
              <a:t>olmaz</a:t>
            </a:r>
            <a:r>
              <a:rPr lang="en-US" dirty="0"/>
              <a:t>.</a:t>
            </a:r>
          </a:p>
          <a:p>
            <a:r>
              <a:rPr lang="en-US" dirty="0"/>
              <a:t>• </a:t>
            </a:r>
            <a:r>
              <a:rPr lang="en-US" dirty="0" err="1"/>
              <a:t>Hanehalkları</a:t>
            </a:r>
            <a:r>
              <a:rPr lang="en-US" dirty="0"/>
              <a:t>, yeni </a:t>
            </a:r>
            <a:r>
              <a:rPr lang="en-US" dirty="0" err="1"/>
              <a:t>gelirin</a:t>
            </a:r>
            <a:r>
              <a:rPr lang="en-US" dirty="0"/>
              <a:t> bir </a:t>
            </a:r>
            <a:r>
              <a:rPr lang="en-US" dirty="0" err="1"/>
              <a:t>kısmını</a:t>
            </a:r>
            <a:r>
              <a:rPr lang="en-US" dirty="0"/>
              <a:t> </a:t>
            </a:r>
            <a:r>
              <a:rPr lang="en-US" dirty="0" err="1"/>
              <a:t>harcar</a:t>
            </a:r>
            <a:r>
              <a:rPr lang="en-US" dirty="0"/>
              <a:t> bir </a:t>
            </a:r>
            <a:r>
              <a:rPr lang="en-US" dirty="0" err="1"/>
              <a:t>kısmını</a:t>
            </a:r>
            <a:r>
              <a:rPr lang="en-US" dirty="0"/>
              <a:t> da</a:t>
            </a:r>
          </a:p>
          <a:p>
            <a:r>
              <a:rPr lang="en-US" dirty="0" err="1"/>
              <a:t>tasarruf</a:t>
            </a:r>
            <a:r>
              <a:rPr lang="en-US" dirty="0"/>
              <a:t> </a:t>
            </a:r>
            <a:r>
              <a:rPr lang="en-US" dirty="0" err="1"/>
              <a:t>ederler</a:t>
            </a:r>
            <a:r>
              <a:rPr lang="en-US" dirty="0"/>
              <a:t>.</a:t>
            </a:r>
          </a:p>
          <a:p>
            <a:r>
              <a:rPr lang="en-US" dirty="0"/>
              <a:t>• Bu </a:t>
            </a:r>
            <a:r>
              <a:rPr lang="en-US" dirty="0" err="1"/>
              <a:t>gelir</a:t>
            </a:r>
            <a:r>
              <a:rPr lang="en-US" dirty="0"/>
              <a:t>, </a:t>
            </a:r>
            <a:r>
              <a:rPr lang="en-US" dirty="0" err="1"/>
              <a:t>üretimde</a:t>
            </a:r>
            <a:r>
              <a:rPr lang="en-US" dirty="0"/>
              <a:t> bir </a:t>
            </a:r>
            <a:r>
              <a:rPr lang="en-US" dirty="0" err="1"/>
              <a:t>artışa</a:t>
            </a:r>
            <a:r>
              <a:rPr lang="en-US" dirty="0"/>
              <a:t> </a:t>
            </a:r>
            <a:r>
              <a:rPr lang="en-US" dirty="0" err="1"/>
              <a:t>sebep</a:t>
            </a:r>
            <a:r>
              <a:rPr lang="en-US" dirty="0"/>
              <a:t> </a:t>
            </a:r>
            <a:r>
              <a:rPr lang="en-US" dirty="0" err="1"/>
              <a:t>olur</a:t>
            </a:r>
            <a:r>
              <a:rPr lang="en-US" dirty="0"/>
              <a:t>, bu </a:t>
            </a:r>
            <a:r>
              <a:rPr lang="en-US" dirty="0" err="1"/>
              <a:t>üretim</a:t>
            </a:r>
            <a:r>
              <a:rPr lang="en-US" dirty="0"/>
              <a:t> </a:t>
            </a:r>
            <a:r>
              <a:rPr lang="en-US" dirty="0" err="1"/>
              <a:t>artışı</a:t>
            </a:r>
            <a:r>
              <a:rPr lang="en-US" dirty="0"/>
              <a:t> da</a:t>
            </a:r>
          </a:p>
          <a:p>
            <a:r>
              <a:rPr lang="en-US" dirty="0"/>
              <a:t>yeniden </a:t>
            </a:r>
            <a:r>
              <a:rPr lang="en-US" dirty="0" err="1"/>
              <a:t>gelir</a:t>
            </a:r>
            <a:r>
              <a:rPr lang="en-US" dirty="0"/>
              <a:t> </a:t>
            </a:r>
            <a:r>
              <a:rPr lang="en-US" dirty="0" err="1"/>
              <a:t>yaratır</a:t>
            </a:r>
            <a:r>
              <a:rPr lang="en-US" dirty="0"/>
              <a:t>. Bu yeni </a:t>
            </a:r>
            <a:r>
              <a:rPr lang="en-US" dirty="0" err="1"/>
              <a:t>gelir</a:t>
            </a:r>
            <a:r>
              <a:rPr lang="en-US" dirty="0"/>
              <a:t> yeniden tüketim </a:t>
            </a:r>
            <a:r>
              <a:rPr lang="en-US" dirty="0" err="1"/>
              <a:t>harcaması</a:t>
            </a:r>
            <a:endParaRPr lang="en-US" dirty="0"/>
          </a:p>
          <a:p>
            <a:r>
              <a:rPr lang="en-US" dirty="0" err="1"/>
              <a:t>oluşturur</a:t>
            </a:r>
            <a:r>
              <a:rPr lang="en-US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983771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1BC9EA-45A3-4408-A81A-3BBF54A8DE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014B06B-778E-4B0B-813E-4032B57C953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36713" y="2285999"/>
            <a:ext cx="6518574" cy="2676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97757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93DCE5-DD10-4708-8DC4-0BAEA1AEC5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0E0F4BA-E451-4457-98B3-5F629329984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17365" y="1649263"/>
            <a:ext cx="7557270" cy="3559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5949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1C2E3C-0FEA-4211-8774-2B5F18D599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A29EB5-2C54-469B-A587-BD3E888C4C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Ders Notları: Ozan Eruygur</a:t>
            </a:r>
          </a:p>
          <a:p>
            <a:r>
              <a:rPr lang="en-US" dirty="0" err="1"/>
              <a:t>İktisada</a:t>
            </a:r>
            <a:r>
              <a:rPr lang="en-US" dirty="0"/>
              <a:t> </a:t>
            </a:r>
            <a:r>
              <a:rPr lang="en-US" dirty="0" err="1"/>
              <a:t>Giriş</a:t>
            </a:r>
            <a:r>
              <a:rPr lang="en-US" dirty="0"/>
              <a:t>, </a:t>
            </a:r>
            <a:r>
              <a:rPr lang="en-US" dirty="0" err="1"/>
              <a:t>Editör</a:t>
            </a:r>
            <a:r>
              <a:rPr lang="en-US" dirty="0"/>
              <a:t>: </a:t>
            </a:r>
            <a:r>
              <a:rPr lang="en-US" dirty="0" err="1"/>
              <a:t>Ömer</a:t>
            </a:r>
            <a:r>
              <a:rPr lang="en-US" dirty="0"/>
              <a:t> Faruk </a:t>
            </a:r>
            <a:r>
              <a:rPr lang="en-US" dirty="0" err="1"/>
              <a:t>Çolak</a:t>
            </a:r>
            <a:r>
              <a:rPr lang="en-US" dirty="0"/>
              <a:t>, Gazi </a:t>
            </a:r>
            <a:r>
              <a:rPr lang="en-US" dirty="0" err="1"/>
              <a:t>Yayınevi</a:t>
            </a:r>
            <a:r>
              <a:rPr lang="en-US" dirty="0"/>
              <a:t>, Ankara, 2008</a:t>
            </a:r>
          </a:p>
        </p:txBody>
      </p:sp>
    </p:spTree>
    <p:extLst>
      <p:ext uri="{BB962C8B-B14F-4D97-AF65-F5344CB8AC3E}">
        <p14:creationId xmlns:p14="http://schemas.microsoft.com/office/powerpoint/2010/main" val="25197155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885AAD-D105-4F50-B627-49C00360FD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Denge Toplam Çıktı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DEF3933-6710-4BF2-8AEC-9C17CA5E807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92805" y="2694219"/>
            <a:ext cx="7006389" cy="2895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03903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9085EB-14DD-47E1-AC59-D343C832A8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E1975C-6CEE-4516-9EDE-FDA27FD4D7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Gerçekleşen</a:t>
            </a:r>
            <a:r>
              <a:rPr lang="en-US" dirty="0"/>
              <a:t> </a:t>
            </a:r>
            <a:r>
              <a:rPr lang="en-US" dirty="0" err="1"/>
              <a:t>yatırım</a:t>
            </a:r>
            <a:r>
              <a:rPr lang="en-US" dirty="0"/>
              <a:t> </a:t>
            </a:r>
            <a:r>
              <a:rPr lang="en-US" dirty="0" err="1"/>
              <a:t>miktarı</a:t>
            </a:r>
            <a:r>
              <a:rPr lang="en-US" dirty="0"/>
              <a:t>, </a:t>
            </a:r>
            <a:r>
              <a:rPr lang="en-US" dirty="0" err="1"/>
              <a:t>planlanan</a:t>
            </a:r>
            <a:r>
              <a:rPr lang="en-US" dirty="0"/>
              <a:t> </a:t>
            </a:r>
            <a:r>
              <a:rPr lang="en-US" dirty="0" err="1"/>
              <a:t>yatırım</a:t>
            </a:r>
            <a:r>
              <a:rPr lang="en-US" dirty="0"/>
              <a:t> </a:t>
            </a:r>
            <a:r>
              <a:rPr lang="en-US" dirty="0" err="1"/>
              <a:t>miktarından</a:t>
            </a:r>
            <a:r>
              <a:rPr lang="en-US" dirty="0"/>
              <a:t> </a:t>
            </a:r>
            <a:r>
              <a:rPr lang="en-US" dirty="0" err="1"/>
              <a:t>fazladır</a:t>
            </a:r>
            <a:r>
              <a:rPr lang="en-US" dirty="0"/>
              <a:t>.</a:t>
            </a:r>
          </a:p>
          <a:p>
            <a:r>
              <a:rPr lang="en-US" dirty="0"/>
              <a:t>Bu da </a:t>
            </a:r>
            <a:r>
              <a:rPr lang="en-US" i="1" dirty="0"/>
              <a:t>IA </a:t>
            </a:r>
            <a:r>
              <a:rPr lang="en-US" dirty="0"/>
              <a:t>= </a:t>
            </a:r>
            <a:r>
              <a:rPr lang="en-US" i="1" dirty="0"/>
              <a:t>I </a:t>
            </a:r>
            <a:r>
              <a:rPr lang="en-US" dirty="0"/>
              <a:t>+ </a:t>
            </a:r>
            <a:r>
              <a:rPr lang="el-GR" dirty="0"/>
              <a:t>Δ</a:t>
            </a:r>
            <a:r>
              <a:rPr lang="en-US" i="1" dirty="0"/>
              <a:t>INV </a:t>
            </a:r>
            <a:r>
              <a:rPr lang="en-US" dirty="0" err="1"/>
              <a:t>ilişkisi</a:t>
            </a:r>
            <a:r>
              <a:rPr lang="en-US" dirty="0"/>
              <a:t> </a:t>
            </a:r>
            <a:r>
              <a:rPr lang="en-US" dirty="0" err="1"/>
              <a:t>yüzünden</a:t>
            </a:r>
            <a:r>
              <a:rPr lang="en-US" dirty="0"/>
              <a:t> </a:t>
            </a:r>
            <a:r>
              <a:rPr lang="el-GR" dirty="0"/>
              <a:t>Δ</a:t>
            </a:r>
            <a:r>
              <a:rPr lang="en-US" i="1" dirty="0"/>
              <a:t>INV </a:t>
            </a:r>
            <a:r>
              <a:rPr lang="en-US" dirty="0"/>
              <a:t>&gt; 0 </a:t>
            </a:r>
            <a:r>
              <a:rPr lang="en-US" dirty="0" err="1"/>
              <a:t>anlamına</a:t>
            </a:r>
            <a:r>
              <a:rPr lang="en-US" dirty="0"/>
              <a:t> </a:t>
            </a:r>
            <a:r>
              <a:rPr lang="en-US" dirty="0" err="1"/>
              <a:t>gelir</a:t>
            </a:r>
            <a:r>
              <a:rPr lang="en-US" dirty="0"/>
              <a:t> ki</a:t>
            </a:r>
          </a:p>
          <a:p>
            <a:r>
              <a:rPr lang="en-US" dirty="0"/>
              <a:t>bu </a:t>
            </a:r>
            <a:r>
              <a:rPr lang="en-US" dirty="0" err="1"/>
              <a:t>durumda</a:t>
            </a:r>
            <a:r>
              <a:rPr lang="en-US" dirty="0"/>
              <a:t> </a:t>
            </a:r>
            <a:r>
              <a:rPr lang="en-US" dirty="0" err="1"/>
              <a:t>firmaların</a:t>
            </a:r>
            <a:r>
              <a:rPr lang="en-US" dirty="0"/>
              <a:t> </a:t>
            </a:r>
            <a:r>
              <a:rPr lang="en-US" dirty="0" err="1"/>
              <a:t>envanterlerinde</a:t>
            </a:r>
            <a:r>
              <a:rPr lang="en-US" dirty="0"/>
              <a:t> </a:t>
            </a:r>
            <a:r>
              <a:rPr lang="en-US" dirty="0" err="1"/>
              <a:t>beklenmedikleri</a:t>
            </a:r>
            <a:r>
              <a:rPr lang="en-US" dirty="0"/>
              <a:t> bir </a:t>
            </a:r>
            <a:r>
              <a:rPr lang="en-US" dirty="0" err="1"/>
              <a:t>artış</a:t>
            </a:r>
            <a:endParaRPr lang="en-US" dirty="0"/>
          </a:p>
          <a:p>
            <a:r>
              <a:rPr lang="en-US" dirty="0" err="1"/>
              <a:t>meydana</a:t>
            </a:r>
            <a:r>
              <a:rPr lang="en-US" dirty="0"/>
              <a:t> </a:t>
            </a:r>
            <a:r>
              <a:rPr lang="en-US" dirty="0" err="1"/>
              <a:t>gelir</a:t>
            </a:r>
            <a:r>
              <a:rPr lang="en-US" dirty="0"/>
              <a:t>. </a:t>
            </a:r>
            <a:r>
              <a:rPr lang="en-US" dirty="0" err="1"/>
              <a:t>Firma</a:t>
            </a:r>
            <a:r>
              <a:rPr lang="en-US" dirty="0"/>
              <a:t>, </a:t>
            </a:r>
            <a:r>
              <a:rPr lang="en-US" dirty="0" err="1"/>
              <a:t>ürettiği</a:t>
            </a:r>
            <a:r>
              <a:rPr lang="en-US" dirty="0"/>
              <a:t> </a:t>
            </a:r>
            <a:r>
              <a:rPr lang="en-US" dirty="0" err="1"/>
              <a:t>malları</a:t>
            </a:r>
            <a:r>
              <a:rPr lang="en-US" dirty="0"/>
              <a:t> </a:t>
            </a:r>
            <a:r>
              <a:rPr lang="en-US" dirty="0" err="1"/>
              <a:t>satamadığını</a:t>
            </a:r>
            <a:r>
              <a:rPr lang="en-US" dirty="0"/>
              <a:t> </a:t>
            </a:r>
            <a:r>
              <a:rPr lang="en-US" dirty="0" err="1"/>
              <a:t>görür</a:t>
            </a:r>
            <a:r>
              <a:rPr lang="en-US" dirty="0"/>
              <a:t> ve </a:t>
            </a:r>
            <a:r>
              <a:rPr lang="en-US" dirty="0" err="1"/>
              <a:t>sonraki</a:t>
            </a:r>
            <a:endParaRPr lang="en-US" dirty="0"/>
          </a:p>
          <a:p>
            <a:r>
              <a:rPr lang="en-US" dirty="0" err="1"/>
              <a:t>dönemde</a:t>
            </a:r>
            <a:r>
              <a:rPr lang="en-US" dirty="0"/>
              <a:t> </a:t>
            </a:r>
            <a:r>
              <a:rPr lang="en-US" dirty="0" err="1"/>
              <a:t>üretimini</a:t>
            </a:r>
            <a:r>
              <a:rPr lang="en-US" dirty="0"/>
              <a:t> </a:t>
            </a:r>
            <a:r>
              <a:rPr lang="en-US" dirty="0" err="1"/>
              <a:t>düşürür</a:t>
            </a:r>
            <a:r>
              <a:rPr lang="en-US" dirty="0"/>
              <a:t>. </a:t>
            </a:r>
            <a:r>
              <a:rPr lang="en-US" dirty="0" err="1"/>
              <a:t>Üretimin</a:t>
            </a:r>
            <a:r>
              <a:rPr lang="en-US" dirty="0"/>
              <a:t> </a:t>
            </a:r>
            <a:r>
              <a:rPr lang="en-US" dirty="0" err="1"/>
              <a:t>düşmesi</a:t>
            </a:r>
            <a:r>
              <a:rPr lang="en-US" dirty="0"/>
              <a:t> </a:t>
            </a:r>
            <a:r>
              <a:rPr lang="en-US" i="1" dirty="0"/>
              <a:t>Y=C+I </a:t>
            </a:r>
            <a:r>
              <a:rPr lang="en-US" dirty="0" err="1"/>
              <a:t>oluncaya</a:t>
            </a:r>
            <a:endParaRPr lang="en-US" dirty="0"/>
          </a:p>
          <a:p>
            <a:r>
              <a:rPr lang="en-US" dirty="0"/>
              <a:t>kadar </a:t>
            </a:r>
            <a:r>
              <a:rPr lang="en-US" dirty="0" err="1"/>
              <a:t>devam</a:t>
            </a:r>
            <a:r>
              <a:rPr lang="en-US" dirty="0"/>
              <a:t> </a:t>
            </a:r>
            <a:r>
              <a:rPr lang="en-US" dirty="0" err="1"/>
              <a:t>eder</a:t>
            </a:r>
            <a:r>
              <a:rPr lang="en-US" dirty="0"/>
              <a:t>, </a:t>
            </a:r>
            <a:r>
              <a:rPr lang="en-US" dirty="0" err="1"/>
              <a:t>sonunda</a:t>
            </a:r>
            <a:r>
              <a:rPr lang="en-US" dirty="0"/>
              <a:t> </a:t>
            </a:r>
            <a:r>
              <a:rPr lang="en-US" dirty="0" err="1"/>
              <a:t>denge</a:t>
            </a:r>
            <a:r>
              <a:rPr lang="en-US" dirty="0"/>
              <a:t> </a:t>
            </a:r>
            <a:r>
              <a:rPr lang="en-US" dirty="0" err="1"/>
              <a:t>noktasına</a:t>
            </a:r>
            <a:r>
              <a:rPr lang="en-US" dirty="0"/>
              <a:t> </a:t>
            </a:r>
            <a:r>
              <a:rPr lang="en-US" dirty="0" err="1"/>
              <a:t>varılır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17485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198EC5-7892-4E2E-B185-230B2C23CD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77A873-6B3B-4FA9-92DC-2265447480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(2) </a:t>
            </a:r>
            <a:r>
              <a:rPr lang="en-US" dirty="0" err="1"/>
              <a:t>Denge-dışı</a:t>
            </a:r>
            <a:r>
              <a:rPr lang="en-US" dirty="0"/>
              <a:t> durum için ikinci bir </a:t>
            </a:r>
            <a:r>
              <a:rPr lang="en-US" dirty="0" err="1"/>
              <a:t>olasılık</a:t>
            </a:r>
            <a:r>
              <a:rPr lang="en-US" dirty="0"/>
              <a:t>:</a:t>
            </a:r>
          </a:p>
          <a:p>
            <a:r>
              <a:rPr lang="en-US" i="1" dirty="0"/>
              <a:t>Y &lt; C </a:t>
            </a:r>
            <a:r>
              <a:rPr lang="en-US" dirty="0"/>
              <a:t>+ </a:t>
            </a:r>
            <a:r>
              <a:rPr lang="en-US" i="1" dirty="0"/>
              <a:t>I</a:t>
            </a:r>
          </a:p>
          <a:p>
            <a:r>
              <a:rPr lang="en-US" dirty="0" err="1"/>
              <a:t>Gerçekleşen</a:t>
            </a:r>
            <a:r>
              <a:rPr lang="en-US" dirty="0"/>
              <a:t> </a:t>
            </a:r>
            <a:r>
              <a:rPr lang="en-US" dirty="0" err="1"/>
              <a:t>Toplam</a:t>
            </a:r>
            <a:r>
              <a:rPr lang="en-US" dirty="0"/>
              <a:t> </a:t>
            </a:r>
            <a:r>
              <a:rPr lang="en-US" dirty="0" err="1"/>
              <a:t>Çıktı</a:t>
            </a:r>
            <a:r>
              <a:rPr lang="en-US" dirty="0"/>
              <a:t>&lt; </a:t>
            </a:r>
            <a:r>
              <a:rPr lang="en-US" dirty="0" err="1"/>
              <a:t>Planlanan</a:t>
            </a:r>
            <a:r>
              <a:rPr lang="en-US" dirty="0"/>
              <a:t> </a:t>
            </a:r>
            <a:r>
              <a:rPr lang="en-US" dirty="0" err="1"/>
              <a:t>Toplam</a:t>
            </a:r>
            <a:r>
              <a:rPr lang="en-US" dirty="0"/>
              <a:t> </a:t>
            </a:r>
            <a:r>
              <a:rPr lang="en-US" dirty="0" err="1"/>
              <a:t>Harcama</a:t>
            </a:r>
            <a:endParaRPr lang="en-US" dirty="0"/>
          </a:p>
          <a:p>
            <a:r>
              <a:rPr lang="en-US" i="1" dirty="0"/>
              <a:t>C </a:t>
            </a:r>
            <a:r>
              <a:rPr lang="en-US" dirty="0"/>
              <a:t>+ </a:t>
            </a:r>
            <a:r>
              <a:rPr lang="en-US" i="1" dirty="0"/>
              <a:t>IA &lt; C </a:t>
            </a:r>
            <a:r>
              <a:rPr lang="en-US" dirty="0"/>
              <a:t>+ </a:t>
            </a:r>
            <a:r>
              <a:rPr lang="en-US" i="1" dirty="0"/>
              <a:t>I</a:t>
            </a:r>
          </a:p>
          <a:p>
            <a:r>
              <a:rPr lang="en-US" i="1" dirty="0"/>
              <a:t>IA &lt; I</a:t>
            </a:r>
          </a:p>
          <a:p>
            <a:r>
              <a:rPr lang="en-US" dirty="0" err="1"/>
              <a:t>Gerçekleşen</a:t>
            </a:r>
            <a:r>
              <a:rPr lang="en-US" dirty="0"/>
              <a:t> </a:t>
            </a:r>
            <a:r>
              <a:rPr lang="en-US" dirty="0" err="1"/>
              <a:t>yatırım</a:t>
            </a:r>
            <a:r>
              <a:rPr lang="en-US" dirty="0"/>
              <a:t>, </a:t>
            </a:r>
            <a:r>
              <a:rPr lang="en-US" dirty="0" err="1"/>
              <a:t>planlanan</a:t>
            </a:r>
            <a:r>
              <a:rPr lang="en-US" dirty="0"/>
              <a:t> </a:t>
            </a:r>
            <a:r>
              <a:rPr lang="en-US" dirty="0" err="1"/>
              <a:t>yatırımdan</a:t>
            </a:r>
            <a:r>
              <a:rPr lang="en-US" dirty="0"/>
              <a:t> daha </a:t>
            </a:r>
            <a:r>
              <a:rPr lang="en-US" dirty="0" err="1"/>
              <a:t>azdır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465816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198EC5-7892-4E2E-B185-230B2C23CD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77A873-6B3B-4FA9-92DC-2265447480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/>
              <a:t>Gerçekleşen </a:t>
            </a:r>
            <a:r>
              <a:rPr lang="en-US" dirty="0" err="1"/>
              <a:t>yatırım</a:t>
            </a:r>
            <a:r>
              <a:rPr lang="en-US" dirty="0"/>
              <a:t> </a:t>
            </a:r>
            <a:r>
              <a:rPr lang="en-US" dirty="0" err="1"/>
              <a:t>miktarı</a:t>
            </a:r>
            <a:r>
              <a:rPr lang="en-US" dirty="0"/>
              <a:t>, </a:t>
            </a:r>
            <a:r>
              <a:rPr lang="en-US" dirty="0" err="1"/>
              <a:t>planlanan</a:t>
            </a:r>
            <a:r>
              <a:rPr lang="en-US" dirty="0"/>
              <a:t> </a:t>
            </a:r>
            <a:r>
              <a:rPr lang="en-US" dirty="0" err="1"/>
              <a:t>yatırım</a:t>
            </a:r>
            <a:r>
              <a:rPr lang="en-US" dirty="0"/>
              <a:t> </a:t>
            </a:r>
            <a:r>
              <a:rPr lang="en-US" dirty="0" err="1"/>
              <a:t>miktarından</a:t>
            </a:r>
            <a:r>
              <a:rPr lang="en-US" dirty="0"/>
              <a:t> </a:t>
            </a:r>
            <a:r>
              <a:rPr lang="en-US" dirty="0" err="1"/>
              <a:t>azdır</a:t>
            </a:r>
            <a:r>
              <a:rPr lang="en-US" dirty="0"/>
              <a:t>.</a:t>
            </a:r>
          </a:p>
          <a:p>
            <a:r>
              <a:rPr lang="en-US" dirty="0"/>
              <a:t>Bu da </a:t>
            </a:r>
            <a:r>
              <a:rPr lang="en-US" i="1" dirty="0"/>
              <a:t>IA </a:t>
            </a:r>
            <a:r>
              <a:rPr lang="en-US" dirty="0"/>
              <a:t>= </a:t>
            </a:r>
            <a:r>
              <a:rPr lang="en-US" i="1" dirty="0"/>
              <a:t>I </a:t>
            </a:r>
            <a:r>
              <a:rPr lang="en-US" dirty="0"/>
              <a:t>+ </a:t>
            </a:r>
            <a:r>
              <a:rPr lang="el-GR" dirty="0"/>
              <a:t>Δ</a:t>
            </a:r>
            <a:r>
              <a:rPr lang="en-US" i="1" dirty="0"/>
              <a:t>INV </a:t>
            </a:r>
            <a:r>
              <a:rPr lang="en-US" dirty="0" err="1"/>
              <a:t>ilişkisi</a:t>
            </a:r>
            <a:r>
              <a:rPr lang="en-US" dirty="0"/>
              <a:t> </a:t>
            </a:r>
            <a:r>
              <a:rPr lang="en-US" dirty="0" err="1"/>
              <a:t>yüzünden</a:t>
            </a:r>
            <a:r>
              <a:rPr lang="en-US" dirty="0"/>
              <a:t> </a:t>
            </a:r>
            <a:r>
              <a:rPr lang="el-GR" dirty="0"/>
              <a:t>Δ</a:t>
            </a:r>
            <a:r>
              <a:rPr lang="en-US" i="1" dirty="0"/>
              <a:t>INV </a:t>
            </a:r>
            <a:r>
              <a:rPr lang="en-US" dirty="0"/>
              <a:t>&lt; 0 </a:t>
            </a:r>
            <a:r>
              <a:rPr lang="en-US" dirty="0" err="1"/>
              <a:t>anlamına</a:t>
            </a:r>
            <a:r>
              <a:rPr lang="en-US" dirty="0"/>
              <a:t> </a:t>
            </a:r>
            <a:r>
              <a:rPr lang="en-US" dirty="0" err="1"/>
              <a:t>gelir</a:t>
            </a:r>
            <a:r>
              <a:rPr lang="en-US" dirty="0"/>
              <a:t> ki</a:t>
            </a:r>
          </a:p>
          <a:p>
            <a:r>
              <a:rPr lang="en-US" dirty="0"/>
              <a:t>bu durum </a:t>
            </a:r>
            <a:r>
              <a:rPr lang="en-US" dirty="0" err="1"/>
              <a:t>firmaların</a:t>
            </a:r>
            <a:r>
              <a:rPr lang="en-US" dirty="0"/>
              <a:t> </a:t>
            </a:r>
            <a:r>
              <a:rPr lang="en-US" dirty="0" err="1"/>
              <a:t>envanterlerinde</a:t>
            </a:r>
            <a:r>
              <a:rPr lang="en-US" dirty="0"/>
              <a:t> </a:t>
            </a:r>
            <a:r>
              <a:rPr lang="en-US" dirty="0" err="1"/>
              <a:t>beklenmedikleri</a:t>
            </a:r>
            <a:r>
              <a:rPr lang="en-US" dirty="0"/>
              <a:t> bir </a:t>
            </a:r>
            <a:r>
              <a:rPr lang="en-US" dirty="0" err="1"/>
              <a:t>düşme</a:t>
            </a:r>
            <a:endParaRPr lang="en-US" dirty="0"/>
          </a:p>
          <a:p>
            <a:r>
              <a:rPr lang="en-US" dirty="0" err="1"/>
              <a:t>meydana</a:t>
            </a:r>
            <a:r>
              <a:rPr lang="en-US" dirty="0"/>
              <a:t> </a:t>
            </a:r>
            <a:r>
              <a:rPr lang="en-US" dirty="0" err="1"/>
              <a:t>geldiğini</a:t>
            </a:r>
            <a:r>
              <a:rPr lang="en-US" dirty="0"/>
              <a:t> </a:t>
            </a:r>
            <a:r>
              <a:rPr lang="en-US" dirty="0" err="1"/>
              <a:t>göstermektedir</a:t>
            </a:r>
            <a:r>
              <a:rPr lang="en-US" dirty="0"/>
              <a:t>. </a:t>
            </a:r>
            <a:r>
              <a:rPr lang="en-US" dirty="0" err="1"/>
              <a:t>Firma</a:t>
            </a:r>
            <a:r>
              <a:rPr lang="en-US" dirty="0"/>
              <a:t>, </a:t>
            </a:r>
            <a:r>
              <a:rPr lang="en-US" dirty="0" err="1"/>
              <a:t>üretip</a:t>
            </a:r>
            <a:r>
              <a:rPr lang="en-US" dirty="0"/>
              <a:t> </a:t>
            </a:r>
            <a:r>
              <a:rPr lang="en-US" dirty="0" err="1"/>
              <a:t>satmayı</a:t>
            </a:r>
            <a:endParaRPr lang="en-US" dirty="0"/>
          </a:p>
          <a:p>
            <a:r>
              <a:rPr lang="en-US" dirty="0" err="1"/>
              <a:t>planladığından</a:t>
            </a:r>
            <a:r>
              <a:rPr lang="en-US" dirty="0"/>
              <a:t> daha fazla </a:t>
            </a:r>
            <a:r>
              <a:rPr lang="en-US" dirty="0" err="1"/>
              <a:t>satıl</a:t>
            </a:r>
            <a:r>
              <a:rPr lang="en-US" dirty="0"/>
              <a:t> </a:t>
            </a:r>
            <a:r>
              <a:rPr lang="en-US" dirty="0" err="1"/>
              <a:t>yaptığını</a:t>
            </a:r>
            <a:r>
              <a:rPr lang="en-US" dirty="0"/>
              <a:t> </a:t>
            </a:r>
            <a:r>
              <a:rPr lang="en-US" dirty="0" err="1"/>
              <a:t>görürü</a:t>
            </a:r>
            <a:r>
              <a:rPr lang="en-US" dirty="0"/>
              <a:t> ve </a:t>
            </a:r>
            <a:r>
              <a:rPr lang="en-US" dirty="0" err="1"/>
              <a:t>sonraki</a:t>
            </a:r>
            <a:r>
              <a:rPr lang="en-US" dirty="0"/>
              <a:t> </a:t>
            </a:r>
            <a:r>
              <a:rPr lang="en-US" dirty="0" err="1"/>
              <a:t>dönemde</a:t>
            </a:r>
            <a:endParaRPr lang="en-US" dirty="0"/>
          </a:p>
          <a:p>
            <a:r>
              <a:rPr lang="en-US" dirty="0" err="1"/>
              <a:t>üretimini</a:t>
            </a:r>
            <a:r>
              <a:rPr lang="en-US" dirty="0"/>
              <a:t> </a:t>
            </a:r>
            <a:r>
              <a:rPr lang="en-US" dirty="0" err="1"/>
              <a:t>artırır</a:t>
            </a:r>
            <a:r>
              <a:rPr lang="en-US" dirty="0"/>
              <a:t>. </a:t>
            </a:r>
            <a:r>
              <a:rPr lang="en-US" dirty="0" err="1"/>
              <a:t>Üretimin</a:t>
            </a:r>
            <a:r>
              <a:rPr lang="en-US" dirty="0"/>
              <a:t> </a:t>
            </a:r>
            <a:r>
              <a:rPr lang="en-US" dirty="0" err="1"/>
              <a:t>artışı</a:t>
            </a:r>
            <a:r>
              <a:rPr lang="en-US" dirty="0"/>
              <a:t> </a:t>
            </a:r>
            <a:r>
              <a:rPr lang="en-US" i="1" dirty="0"/>
              <a:t>Y=C+I </a:t>
            </a:r>
            <a:r>
              <a:rPr lang="en-US" dirty="0" err="1"/>
              <a:t>oluncaya</a:t>
            </a:r>
            <a:r>
              <a:rPr lang="en-US" dirty="0"/>
              <a:t> kadar </a:t>
            </a:r>
            <a:r>
              <a:rPr lang="en-US" dirty="0" err="1"/>
              <a:t>devam</a:t>
            </a:r>
            <a:r>
              <a:rPr lang="en-US" dirty="0"/>
              <a:t> </a:t>
            </a:r>
            <a:r>
              <a:rPr lang="en-US" dirty="0" err="1"/>
              <a:t>eder</a:t>
            </a:r>
            <a:r>
              <a:rPr lang="en-US" dirty="0"/>
              <a:t>,</a:t>
            </a:r>
          </a:p>
          <a:p>
            <a:r>
              <a:rPr lang="en-US" dirty="0" err="1"/>
              <a:t>sonunda</a:t>
            </a:r>
            <a:r>
              <a:rPr lang="en-US" dirty="0"/>
              <a:t> </a:t>
            </a:r>
            <a:r>
              <a:rPr lang="en-US" dirty="0" err="1"/>
              <a:t>denge</a:t>
            </a:r>
            <a:r>
              <a:rPr lang="en-US" dirty="0"/>
              <a:t> </a:t>
            </a:r>
            <a:r>
              <a:rPr lang="en-US" dirty="0" err="1"/>
              <a:t>noktasına</a:t>
            </a:r>
            <a:r>
              <a:rPr lang="en-US" dirty="0"/>
              <a:t> </a:t>
            </a:r>
            <a:r>
              <a:rPr lang="en-US" dirty="0" err="1"/>
              <a:t>varılır</a:t>
            </a:r>
            <a:r>
              <a:rPr lang="en-US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077488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BFB6AD-E52E-49E5-919B-5EECE61C87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4787D6B-6C55-4B17-BEBD-1501E9D18C5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51159" y="512896"/>
            <a:ext cx="4483816" cy="5832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1544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15042D-730C-4B0B-8DF5-D7DD16E925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D1B686-FB44-47D0-82E9-0BB4042F81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i="1" dirty="0"/>
              <a:t>Y </a:t>
            </a:r>
            <a:r>
              <a:rPr lang="en-US" dirty="0"/>
              <a:t>= </a:t>
            </a:r>
            <a:r>
              <a:rPr lang="en-US" i="1" dirty="0"/>
              <a:t>C </a:t>
            </a:r>
            <a:r>
              <a:rPr lang="en-US" dirty="0"/>
              <a:t>+ </a:t>
            </a:r>
            <a:r>
              <a:rPr lang="en-US" i="1" dirty="0"/>
              <a:t>I</a:t>
            </a:r>
            <a:r>
              <a:rPr lang="en-US" dirty="0"/>
              <a:t>, </a:t>
            </a:r>
            <a:r>
              <a:rPr lang="en-US" dirty="0" err="1"/>
              <a:t>fakat</a:t>
            </a:r>
            <a:r>
              <a:rPr lang="en-US" dirty="0"/>
              <a:t> bu bir </a:t>
            </a:r>
            <a:r>
              <a:rPr lang="en-US" i="1" dirty="0" err="1"/>
              <a:t>özdeşlik</a:t>
            </a:r>
            <a:r>
              <a:rPr lang="en-US" i="1" dirty="0"/>
              <a:t> </a:t>
            </a:r>
            <a:r>
              <a:rPr lang="en-US" i="1" dirty="0" err="1"/>
              <a:t>değildir</a:t>
            </a:r>
            <a:r>
              <a:rPr lang="en-US" i="1" dirty="0"/>
              <a:t>,</a:t>
            </a:r>
          </a:p>
          <a:p>
            <a:r>
              <a:rPr lang="en-US" dirty="0"/>
              <a:t>çünkü </a:t>
            </a:r>
            <a:r>
              <a:rPr lang="en-US" dirty="0" err="1"/>
              <a:t>denge-dışı</a:t>
            </a:r>
            <a:r>
              <a:rPr lang="en-US" dirty="0"/>
              <a:t> bir noktada </a:t>
            </a:r>
            <a:r>
              <a:rPr lang="en-US" dirty="0" err="1"/>
              <a:t>bulunulduğunda</a:t>
            </a:r>
            <a:r>
              <a:rPr lang="en-US" dirty="0"/>
              <a:t> bu </a:t>
            </a:r>
            <a:r>
              <a:rPr lang="en-US" dirty="0" err="1"/>
              <a:t>eşitlik</a:t>
            </a:r>
            <a:r>
              <a:rPr lang="en-US" dirty="0"/>
              <a:t> tutmaz.7</a:t>
            </a:r>
          </a:p>
          <a:p>
            <a:r>
              <a:rPr lang="en-US" dirty="0"/>
              <a:t>• </a:t>
            </a:r>
            <a:r>
              <a:rPr lang="en-US" dirty="0" err="1"/>
              <a:t>Denge</a:t>
            </a:r>
            <a:r>
              <a:rPr lang="en-US" dirty="0"/>
              <a:t> </a:t>
            </a:r>
            <a:r>
              <a:rPr lang="en-US" dirty="0" err="1"/>
              <a:t>koşulunda</a:t>
            </a:r>
            <a:r>
              <a:rPr lang="en-US" i="1" dirty="0"/>
              <a:t>, C </a:t>
            </a:r>
            <a:r>
              <a:rPr lang="en-US" dirty="0"/>
              <a:t>+ </a:t>
            </a:r>
            <a:r>
              <a:rPr lang="en-US" i="1" dirty="0"/>
              <a:t>S </a:t>
            </a:r>
            <a:r>
              <a:rPr lang="en-US" dirty="0" err="1"/>
              <a:t>ifadesini</a:t>
            </a:r>
            <a:r>
              <a:rPr lang="en-US" dirty="0"/>
              <a:t> </a:t>
            </a:r>
            <a:r>
              <a:rPr lang="en-US" i="1" dirty="0"/>
              <a:t>Y </a:t>
            </a:r>
            <a:r>
              <a:rPr lang="en-US" dirty="0"/>
              <a:t>yerine </a:t>
            </a:r>
            <a:r>
              <a:rPr lang="en-US" dirty="0" err="1"/>
              <a:t>koyarsak</a:t>
            </a:r>
            <a:r>
              <a:rPr lang="en-US" dirty="0"/>
              <a:t>, </a:t>
            </a:r>
            <a:r>
              <a:rPr lang="en-US" dirty="0" err="1"/>
              <a:t>aşağıdaki</a:t>
            </a:r>
            <a:endParaRPr lang="en-US" dirty="0"/>
          </a:p>
          <a:p>
            <a:r>
              <a:rPr lang="en-US" dirty="0" err="1"/>
              <a:t>şekilde</a:t>
            </a:r>
            <a:r>
              <a:rPr lang="en-US" dirty="0"/>
              <a:t> </a:t>
            </a:r>
            <a:r>
              <a:rPr lang="en-US" dirty="0" err="1"/>
              <a:t>yazabiliriz</a:t>
            </a:r>
            <a:r>
              <a:rPr lang="en-US" dirty="0"/>
              <a:t>:</a:t>
            </a:r>
          </a:p>
          <a:p>
            <a:r>
              <a:rPr lang="en-US" i="1" dirty="0"/>
              <a:t>C </a:t>
            </a:r>
            <a:r>
              <a:rPr lang="en-US" dirty="0"/>
              <a:t>+ </a:t>
            </a:r>
            <a:r>
              <a:rPr lang="en-US" i="1" dirty="0"/>
              <a:t>S </a:t>
            </a:r>
            <a:r>
              <a:rPr lang="en-US" dirty="0"/>
              <a:t>= </a:t>
            </a:r>
            <a:r>
              <a:rPr lang="en-US" i="1" dirty="0"/>
              <a:t>C </a:t>
            </a:r>
            <a:r>
              <a:rPr lang="en-US" dirty="0"/>
              <a:t>+ </a:t>
            </a:r>
            <a:r>
              <a:rPr lang="en-US" i="1" dirty="0"/>
              <a:t>I</a:t>
            </a:r>
          </a:p>
          <a:p>
            <a:r>
              <a:rPr lang="en-US" dirty="0"/>
              <a:t>• İki </a:t>
            </a:r>
            <a:r>
              <a:rPr lang="en-US" dirty="0" err="1"/>
              <a:t>taraftan</a:t>
            </a:r>
            <a:r>
              <a:rPr lang="en-US" dirty="0"/>
              <a:t> da </a:t>
            </a:r>
            <a:r>
              <a:rPr lang="en-US" i="1" dirty="0"/>
              <a:t>C </a:t>
            </a:r>
            <a:r>
              <a:rPr lang="en-US" dirty="0" err="1"/>
              <a:t>ifadesini</a:t>
            </a:r>
            <a:r>
              <a:rPr lang="en-US" dirty="0"/>
              <a:t> </a:t>
            </a:r>
            <a:r>
              <a:rPr lang="en-US" dirty="0" err="1"/>
              <a:t>çıkarırsak</a:t>
            </a:r>
            <a:r>
              <a:rPr lang="en-US" dirty="0"/>
              <a:t>, </a:t>
            </a:r>
            <a:r>
              <a:rPr lang="en-US" dirty="0" err="1"/>
              <a:t>aşağıdaki</a:t>
            </a:r>
            <a:r>
              <a:rPr lang="en-US" dirty="0"/>
              <a:t> </a:t>
            </a:r>
            <a:r>
              <a:rPr lang="en-US" dirty="0" err="1"/>
              <a:t>eşitlik</a:t>
            </a:r>
            <a:r>
              <a:rPr lang="en-US" dirty="0"/>
              <a:t> </a:t>
            </a:r>
            <a:r>
              <a:rPr lang="en-US" dirty="0" err="1"/>
              <a:t>elde</a:t>
            </a:r>
            <a:r>
              <a:rPr lang="en-US" dirty="0"/>
              <a:t> </a:t>
            </a:r>
            <a:r>
              <a:rPr lang="en-US" dirty="0" err="1"/>
              <a:t>edilir</a:t>
            </a:r>
            <a:r>
              <a:rPr lang="en-US" dirty="0"/>
              <a:t>:</a:t>
            </a:r>
          </a:p>
          <a:p>
            <a:r>
              <a:rPr lang="en-US" i="1" dirty="0"/>
              <a:t>S </a:t>
            </a:r>
            <a:r>
              <a:rPr lang="en-US" dirty="0"/>
              <a:t>= </a:t>
            </a:r>
            <a:r>
              <a:rPr lang="en-US" i="1" dirty="0"/>
              <a:t>I</a:t>
            </a:r>
          </a:p>
          <a:p>
            <a:r>
              <a:rPr lang="en-US" dirty="0"/>
              <a:t>• Bu </a:t>
            </a:r>
            <a:r>
              <a:rPr lang="en-US" dirty="0" err="1"/>
              <a:t>ifade</a:t>
            </a:r>
            <a:r>
              <a:rPr lang="en-US" dirty="0"/>
              <a:t> </a:t>
            </a:r>
            <a:r>
              <a:rPr lang="en-US" dirty="0" err="1"/>
              <a:t>demektedir</a:t>
            </a:r>
            <a:r>
              <a:rPr lang="en-US" dirty="0"/>
              <a:t> ki: </a:t>
            </a:r>
            <a:r>
              <a:rPr lang="en-US" i="1" dirty="0"/>
              <a:t>sadece </a:t>
            </a:r>
            <a:r>
              <a:rPr lang="en-US" i="1" dirty="0" err="1"/>
              <a:t>planlanan</a:t>
            </a:r>
            <a:r>
              <a:rPr lang="en-US" i="1" dirty="0"/>
              <a:t> </a:t>
            </a:r>
            <a:r>
              <a:rPr lang="en-US" i="1" dirty="0" err="1"/>
              <a:t>yatırım</a:t>
            </a:r>
            <a:r>
              <a:rPr lang="en-US" i="1" dirty="0"/>
              <a:t> </a:t>
            </a:r>
            <a:r>
              <a:rPr lang="en-US" i="1" dirty="0" err="1"/>
              <a:t>miktarı</a:t>
            </a:r>
            <a:endParaRPr lang="en-US" i="1" dirty="0"/>
          </a:p>
          <a:p>
            <a:r>
              <a:rPr lang="en-US" i="1" dirty="0" err="1"/>
              <a:t>tasarruf</a:t>
            </a:r>
            <a:r>
              <a:rPr lang="en-US" i="1" dirty="0"/>
              <a:t> </a:t>
            </a:r>
            <a:r>
              <a:rPr lang="en-US" i="1" dirty="0" err="1"/>
              <a:t>miktarına</a:t>
            </a:r>
            <a:r>
              <a:rPr lang="en-US" i="1" dirty="0"/>
              <a:t> </a:t>
            </a:r>
            <a:r>
              <a:rPr lang="en-US" i="1" dirty="0" err="1"/>
              <a:t>eşit</a:t>
            </a:r>
            <a:r>
              <a:rPr lang="en-US" i="1" dirty="0"/>
              <a:t> </a:t>
            </a:r>
            <a:r>
              <a:rPr lang="en-US" i="1" dirty="0" err="1"/>
              <a:t>olduğu</a:t>
            </a:r>
            <a:r>
              <a:rPr lang="en-US" i="1" dirty="0"/>
              <a:t> zaman </a:t>
            </a:r>
            <a:r>
              <a:rPr lang="en-US" i="1" dirty="0" err="1"/>
              <a:t>denge</a:t>
            </a:r>
            <a:r>
              <a:rPr lang="en-US" i="1" dirty="0"/>
              <a:t> </a:t>
            </a:r>
            <a:r>
              <a:rPr lang="en-US" i="1" dirty="0" err="1"/>
              <a:t>oluşu</a:t>
            </a:r>
            <a:r>
              <a:rPr lang="en-US" dirty="0" err="1"/>
              <a:t>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350034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E5EC4C-C951-4E4E-ACE8-6E6A8923E6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AA5A6F-F690-449C-A80F-A2CF68C3D4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Harcamada</a:t>
            </a:r>
            <a:r>
              <a:rPr lang="en-US" dirty="0"/>
              <a:t> </a:t>
            </a:r>
            <a:r>
              <a:rPr lang="en-US" dirty="0" err="1"/>
              <a:t>meydana</a:t>
            </a:r>
            <a:r>
              <a:rPr lang="en-US" dirty="0"/>
              <a:t> </a:t>
            </a:r>
            <a:r>
              <a:rPr lang="en-US" dirty="0" err="1"/>
              <a:t>gelen</a:t>
            </a:r>
            <a:r>
              <a:rPr lang="en-US" dirty="0"/>
              <a:t> </a:t>
            </a:r>
            <a:r>
              <a:rPr lang="en-US" i="1" dirty="0" err="1"/>
              <a:t>sızıntı</a:t>
            </a:r>
            <a:r>
              <a:rPr lang="en-US" i="1" dirty="0"/>
              <a:t> </a:t>
            </a:r>
            <a:r>
              <a:rPr lang="en-US" dirty="0"/>
              <a:t>(</a:t>
            </a:r>
            <a:r>
              <a:rPr lang="en-US" dirty="0" err="1"/>
              <a:t>tasarruf</a:t>
            </a:r>
            <a:r>
              <a:rPr lang="en-US" dirty="0"/>
              <a:t>), </a:t>
            </a:r>
            <a:r>
              <a:rPr lang="en-US" dirty="0" err="1"/>
              <a:t>harcama</a:t>
            </a:r>
            <a:r>
              <a:rPr lang="en-US" dirty="0"/>
              <a:t> </a:t>
            </a:r>
            <a:r>
              <a:rPr lang="en-US" dirty="0" err="1"/>
              <a:t>sisteminde</a:t>
            </a:r>
            <a:endParaRPr lang="en-US" dirty="0"/>
          </a:p>
          <a:p>
            <a:r>
              <a:rPr lang="en-US" dirty="0" err="1"/>
              <a:t>gerçekleşen</a:t>
            </a:r>
            <a:r>
              <a:rPr lang="en-US" dirty="0"/>
              <a:t> </a:t>
            </a:r>
            <a:r>
              <a:rPr lang="en-US" dirty="0" err="1"/>
              <a:t>planlanan</a:t>
            </a:r>
            <a:r>
              <a:rPr lang="en-US" dirty="0"/>
              <a:t> </a:t>
            </a:r>
            <a:r>
              <a:rPr lang="en-US" dirty="0" err="1"/>
              <a:t>yatırım</a:t>
            </a:r>
            <a:r>
              <a:rPr lang="en-US" dirty="0"/>
              <a:t> </a:t>
            </a:r>
            <a:r>
              <a:rPr lang="en-US" dirty="0" err="1"/>
              <a:t>harcaması</a:t>
            </a:r>
            <a:r>
              <a:rPr lang="en-US" dirty="0"/>
              <a:t> </a:t>
            </a:r>
            <a:r>
              <a:rPr lang="en-US" i="1" dirty="0" err="1"/>
              <a:t>eklentisi</a:t>
            </a:r>
            <a:r>
              <a:rPr lang="en-US" i="1" dirty="0"/>
              <a:t> </a:t>
            </a:r>
            <a:r>
              <a:rPr lang="en-US" dirty="0"/>
              <a:t>(I) ile </a:t>
            </a:r>
            <a:r>
              <a:rPr lang="en-US" dirty="0" err="1"/>
              <a:t>aynıdır</a:t>
            </a:r>
            <a:r>
              <a:rPr lang="en-US" dirty="0"/>
              <a:t>.</a:t>
            </a:r>
          </a:p>
          <a:p>
            <a:r>
              <a:rPr lang="en-US" dirty="0" err="1"/>
              <a:t>Yani</a:t>
            </a:r>
            <a:r>
              <a:rPr lang="en-US" dirty="0"/>
              <a:t>, </a:t>
            </a:r>
            <a:r>
              <a:rPr lang="en-US" dirty="0" err="1"/>
              <a:t>denge</a:t>
            </a:r>
            <a:r>
              <a:rPr lang="en-US" dirty="0"/>
              <a:t> </a:t>
            </a:r>
            <a:r>
              <a:rPr lang="en-US" dirty="0" err="1"/>
              <a:t>durumunda</a:t>
            </a:r>
            <a:r>
              <a:rPr lang="en-US" dirty="0"/>
              <a:t> bu </a:t>
            </a:r>
            <a:r>
              <a:rPr lang="en-US" i="1" dirty="0" err="1"/>
              <a:t>sızıntı</a:t>
            </a:r>
            <a:r>
              <a:rPr lang="en-US" i="1" dirty="0"/>
              <a:t> </a:t>
            </a:r>
            <a:r>
              <a:rPr lang="en-US" dirty="0"/>
              <a:t>ile </a:t>
            </a:r>
            <a:r>
              <a:rPr lang="en-US" i="1" dirty="0" err="1"/>
              <a:t>eklenti</a:t>
            </a:r>
            <a:r>
              <a:rPr lang="en-US" i="1" dirty="0"/>
              <a:t> </a:t>
            </a:r>
            <a:r>
              <a:rPr lang="en-US" dirty="0" err="1"/>
              <a:t>birbirlerine</a:t>
            </a:r>
            <a:r>
              <a:rPr lang="en-US" dirty="0"/>
              <a:t> </a:t>
            </a:r>
            <a:r>
              <a:rPr lang="en-US" dirty="0" err="1"/>
              <a:t>eşittir</a:t>
            </a:r>
            <a:r>
              <a:rPr lang="en-US" dirty="0"/>
              <a:t>.</a:t>
            </a:r>
          </a:p>
          <a:p>
            <a:r>
              <a:rPr lang="en-US" dirty="0"/>
              <a:t>o Bu </a:t>
            </a:r>
            <a:r>
              <a:rPr lang="en-US" dirty="0" err="1"/>
              <a:t>yüzden</a:t>
            </a:r>
            <a:r>
              <a:rPr lang="en-US" dirty="0"/>
              <a:t>, </a:t>
            </a:r>
            <a:r>
              <a:rPr lang="en-US" dirty="0" err="1"/>
              <a:t>denge</a:t>
            </a:r>
            <a:r>
              <a:rPr lang="en-US" dirty="0"/>
              <a:t> için </a:t>
            </a:r>
            <a:r>
              <a:rPr lang="en-US" i="1" dirty="0" err="1"/>
              <a:t>tasarruf</a:t>
            </a:r>
            <a:r>
              <a:rPr lang="en-US" i="1" dirty="0"/>
              <a:t>/</a:t>
            </a:r>
            <a:r>
              <a:rPr lang="en-US" i="1" dirty="0" err="1"/>
              <a:t>yatırım</a:t>
            </a:r>
            <a:r>
              <a:rPr lang="en-US" i="1" dirty="0"/>
              <a:t> </a:t>
            </a:r>
            <a:r>
              <a:rPr lang="en-US" dirty="0" err="1"/>
              <a:t>yaklaşımı</a:t>
            </a:r>
            <a:r>
              <a:rPr lang="en-US" dirty="0"/>
              <a:t> </a:t>
            </a:r>
            <a:r>
              <a:rPr lang="en-US" dirty="0" err="1"/>
              <a:t>aynı</a:t>
            </a:r>
            <a:endParaRPr lang="en-US" dirty="0"/>
          </a:p>
          <a:p>
            <a:r>
              <a:rPr lang="en-US" dirty="0" err="1"/>
              <a:t>zamanda</a:t>
            </a:r>
            <a:r>
              <a:rPr lang="en-US" dirty="0"/>
              <a:t> </a:t>
            </a:r>
            <a:r>
              <a:rPr lang="en-US" i="1" dirty="0" err="1"/>
              <a:t>sızıntı</a:t>
            </a:r>
            <a:r>
              <a:rPr lang="en-US" i="1" dirty="0"/>
              <a:t>/</a:t>
            </a:r>
            <a:r>
              <a:rPr lang="en-US" i="1" dirty="0" err="1"/>
              <a:t>eklenti</a:t>
            </a:r>
            <a:r>
              <a:rPr lang="en-US" i="1" dirty="0"/>
              <a:t> </a:t>
            </a:r>
            <a:r>
              <a:rPr lang="en-US" dirty="0"/>
              <a:t>(</a:t>
            </a:r>
            <a:r>
              <a:rPr lang="en-US" dirty="0" err="1"/>
              <a:t>enjeksiyon</a:t>
            </a:r>
            <a:r>
              <a:rPr lang="en-US" dirty="0"/>
              <a:t>) </a:t>
            </a:r>
            <a:r>
              <a:rPr lang="en-US" dirty="0" err="1"/>
              <a:t>yaklaşımı</a:t>
            </a:r>
            <a:r>
              <a:rPr lang="en-US" dirty="0"/>
              <a:t> olarak da</a:t>
            </a:r>
          </a:p>
          <a:p>
            <a:r>
              <a:rPr lang="en-US" dirty="0" err="1"/>
              <a:t>bilinir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387839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1B2300-852E-4815-B409-542DD9487B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CEF3AF7-AC44-4D63-8964-A20E2C8D786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25390" y="982662"/>
            <a:ext cx="8141220" cy="4893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745481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{0B82919C-DC61-4B3E-AE51-7B9C09AB1396}tf02900743</Template>
  <TotalTime>10</TotalTime>
  <Words>426</Words>
  <Application>Microsoft Office PowerPoint</Application>
  <PresentationFormat>Widescreen</PresentationFormat>
  <Paragraphs>51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Garamond</vt:lpstr>
      <vt:lpstr>Organic</vt:lpstr>
      <vt:lpstr>Denge Çıktı ve Tam İstihdam</vt:lpstr>
      <vt:lpstr>Denge Toplam Çıktı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Kaynaklar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Denge Çıktı ve Tam İstihdam</dc:title>
  <dc:creator>Umut Öneş</dc:creator>
  <cp:lastModifiedBy>Umut Öneş</cp:lastModifiedBy>
  <cp:revision>2</cp:revision>
  <dcterms:created xsi:type="dcterms:W3CDTF">2020-01-23T11:07:18Z</dcterms:created>
  <dcterms:modified xsi:type="dcterms:W3CDTF">2020-01-23T11:18:00Z</dcterms:modified>
</cp:coreProperties>
</file>