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82" r:id="rId14"/>
    <p:sldId id="278" r:id="rId15"/>
    <p:sldId id="279" r:id="rId16"/>
    <p:sldId id="280" r:id="rId17"/>
    <p:sldId id="281" r:id="rId18"/>
    <p:sldId id="27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الثالثة عشرة</a:t>
            </a:r>
            <a:r>
              <a:rPr lang="tr-TR" sz="4900" b="1" dirty="0" smtClean="0"/>
              <a:t/>
            </a:r>
            <a:br>
              <a:rPr lang="tr-TR" sz="4900" b="1" dirty="0" smtClean="0"/>
            </a:br>
            <a:r>
              <a:rPr lang="tr-TR" sz="4900" b="1" dirty="0" smtClean="0"/>
              <a:t>XIII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أدوات الشرط</a:t>
            </a:r>
            <a:endParaRPr lang="tr-TR" sz="4400" b="1" dirty="0"/>
          </a:p>
          <a:p>
            <a:pPr algn="ctr">
              <a:lnSpc>
                <a:spcPct val="150000"/>
              </a:lnSpc>
              <a:spcBef>
                <a:spcPts val="1200"/>
              </a:spcBef>
              <a:spcAft>
                <a:spcPts val="1200"/>
              </a:spcAft>
            </a:pPr>
            <a:r>
              <a:rPr lang="tr-TR" sz="4000" b="1" i="1" dirty="0" smtClean="0"/>
              <a:t>ŞART EDATLARI</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اَلْحَجَّاجُ</a:t>
            </a:r>
            <a:endParaRPr lang="tr-TR" dirty="0"/>
          </a:p>
        </p:txBody>
      </p:sp>
      <p:sp>
        <p:nvSpPr>
          <p:cNvPr id="3" name="2 İçerik Yer Tutucusu"/>
          <p:cNvSpPr>
            <a:spLocks noGrp="1"/>
          </p:cNvSpPr>
          <p:nvPr>
            <p:ph idx="1"/>
          </p:nvPr>
        </p:nvSpPr>
        <p:spPr/>
        <p:txBody>
          <a:bodyPr>
            <a:normAutofit fontScale="85000" lnSpcReduction="10000"/>
          </a:bodyPr>
          <a:lstStyle/>
          <a:p>
            <a:pPr algn="r">
              <a:buNone/>
            </a:pPr>
            <a:r>
              <a:rPr lang="ar-SA" dirty="0" smtClean="0"/>
              <a:t>خَطيبٌ مِن جَبَابِرَةِ العَرَب، لَمْ يَرِثْ مُلْكاً ولا حُكْماً، ولَكِنَّه وَصَلَ بِمَوَاهِبِهِ إلى الحُكْمِ والإمَارَةِ، وكَانَتْ الفَصَاحَةُ إحْدَى وَسَائِلِهِ الكُبْرَى. ذَلِكَ هُوَ أبُو محمد الحَجَّاج بنُ يُوسُف الثَّقَفِيّ</a:t>
            </a:r>
            <a:r>
              <a:rPr lang="ar-SA" dirty="0" smtClean="0"/>
              <a:t>.</a:t>
            </a:r>
          </a:p>
          <a:p>
            <a:pPr algn="r">
              <a:buNone/>
            </a:pPr>
            <a:r>
              <a:rPr lang="ar-SA" dirty="0" smtClean="0"/>
              <a:t>وُلِدَ الحَجَّاجُ بِالطَّائِفِ سَنَةَ إحْدَى وأرْبَعينَ لِلْهِجْرَةِ، أيْ في السَّنَةِ التي أَسَّسَ فيها مُعَاوِيَةُ الدَّوْلَةَ الأمَوِيَّةَ. وكَانَ أبوهُ "يوسُفُ بْنُ الحَكَمِ" مِن مَشَايِخِ ثَقيفٍ ورُوِيَ أنّه كَانَ مُعَلِّمَ صِبْيَانٍ، كَما رُوِيَ أنَّ الحَجَّاجَ كَانَ في أوَّلِ أمْرِهِ يُعَلِّمُ الصِّبْيَانَ مَعَ أبيهِ، ثُمَّ صَارَ دَبَّاغاً، وقِيلَ إنّه كَانَ يَبيعُ الزَّبيبَ بِالطَّائِفِ. ولَكِنَّ أَخْبَارَ الرُّواةِ قد اضْطَرَبَتْ بِشَأْنِ هذا الشَّطْرِ مِن حَيَاةِ الحَجَّاجِ الأُولى بِالطَّائِفِ والحِجَازِ، بِحَيْثُ لا نَسْتَطيعُ أنْ نَسْتَخْلِصَ مِنهَا صُورَةً صَحيحَةً نَطْمَئِنُّ إليها.</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والوَاقِعُ أنَّ الرُّواةَ قدْ نَسَجُوا كَثيراً مِن الأَساطِيرِ حَوْلَ الحَجَّاجِ، ومِن ذَلِكَ مَثَلاً مَا رَوَاهُ المسْعُودِيّ في "مُرُوجُ الذَّهَبِ" حَوْلَ وِلادَتِهِ.</a:t>
            </a:r>
            <a:endParaRPr lang="tr-TR" dirty="0" smtClean="0"/>
          </a:p>
          <a:p>
            <a:pPr algn="r">
              <a:buNone/>
            </a:pPr>
            <a:r>
              <a:rPr lang="ar-SA" dirty="0" smtClean="0"/>
              <a:t> مَهْمَا يَكُنْ مِن الأَمْرِ فَالمعْرُوفُ أَنَّ الحَجَّاجَ حَفِظَ القُرْآنَ في صِبَاهُ، ورَوَى الأحَاديثَ وأَشْعَارَ العَرَبِ. ولِمَا كَانتْ الطَّائِفُ وَسْطَ بِيئَةٍ عَرَبِيَّةٍ تَحُوطُهَا البَادِيَةُ، فَقَدْ نَشَأَ الحَجَّاجُ عَلى فَصَاحَةِ البَدْوِ وجَفْوَةِ طِبَاعِهِم.</a:t>
            </a:r>
            <a:endParaRPr lang="tr-TR" dirty="0" smtClean="0"/>
          </a:p>
          <a:p>
            <a:pPr algn="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ولَقَدْ نَشَأَ في عَصْرِ فِتَنٍ و شَغَبٍ وحُرُوبٍ اتَّصَلَتْ مُنْذُ مَقْتَلِ الخَليفَةِ عُثْمَانَ. وكَانَ مِن أَخْطَبِ النَّاسِ في زَمَانِهِ، قَديراً عَلى ارْتِجَالِ الكَلامِ، مُبْتَكِراً لِلمَعَانِي يَسْتَلْهِمُهَا مِن طَبْعِهِ الفَيَّاضِ، وبَديهَتِهِ الحَاضِرَةِ. إلى جَانِبِ حِفْظِهِ القُرآنَ، وعِلْمِهِ بِالسُّنةِ، ورِوَايَتِهِ لِلأَدَبِ، وخِبْرَتِهِ بِنُفُوسِ الجَمَاهِيرِ، فَكَانَ يَعْرِفُ كَيْفَ يَسْتَشْهِدُ بِمَا يُؤَيِّدُ عِلْمَه ويُبَرِّرُ سِيَاسَتَه.</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وكانَ أُسْلوبُه يَمْتَازُ بِالجَزَالَةِ والفُحولَةِ، فَكَانَ أَشْبَهَ بِأَساليبِ البَدْوِ في قُوَّتِهِ وتَأثيرِه في النُّفوسِ. ومِمّا زَادَ في قُوَّةِ أُسْلوبِه الخِطَابِيِّ الأَعْرَاضُ التي كَانَتْ تَدْفَعُهُ إلى الخِطَابَةِ ذَلَكَ أنَّ سِيَاسَةَ الحَجَّاجِ كَانَتْ تَقومُ في جُمْلَتِهَا عَلى البَطْشِ والقَمْعِ، وكَانَ يقولُ "إنِّي واللهِ مَا أَرَى أَنْ أَرُدُّ بَنِي اللَّكِيعَةِ إلى طَاعَتِي إلا بِالسَّيْفِ". وهَكَذا مَثَلَ دَوْرَ الطَّاغِيَةِ، واتَّخَذَ أُسْلُوبَ الدِّكْتَاتُورِ، وكَانَتْ مُعْظَمُ خُطَبِهِ سِلْسِلَةً مُتَّصِلَةً مِن الوَعِيدِ يُرْهِبُ بِهَا النَّاسَ، ويَصُبُّهَا عَليهِمْ قَذَائِفَ حَاصِدَةً، وحُمَماً مُلْتَهِبَةً، ويُرْسِلُ النُّذُرَ في كَلِمَاتٍ لَهَا بَرِيقُ السُّيوفِ ودَوِيُّ القَنَابِلِ.</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r">
              <a:buNone/>
            </a:pPr>
            <a:r>
              <a:rPr lang="ar-SA" dirty="0" smtClean="0"/>
              <a:t>أَجَلْ..كَانَ يَحْكُمُ النَّاسَ بِسَيْفِهِ ولِسَانِهِ. ومِن عَجَبٍ أَنَّ هذا الطَّاغِيَةَ الجَبَّارَ كَان يَعْنِي بِهَيْئَتِهِ ومَلْبَسِهِ. رَوَى صَاحِبُ العِقْدِ الفَريدِ عَن الرِّياشِي، عَن العُتْبَى عَن أبِيهِ قَالَ "ما رَأَيْتُ مِثْلَ الحَجَّاجِ. كَانَ زِيُّهُ زِيَّ شَاطِرٍ، وكَلامُهُ كَلامَ خَارِجِيٍّ، وصَوْلَتُهُ صَوْلَةَ جَبَّارٍ فَسَأَلْتُهُ عَن زِيِّهِ فَقَالَ كَانَ يُرَجِّلُ شَعْرَهُ ويَخْضِبُ أَطْرَافَهُ" ورُوِيَ أَنَّه حِينَمَا وفَدَتْ وُفودُ العِرَاقِ عَلى سُليمانَ بْنَ عِبدِ الملِك وسَأَلهمْ عَن الحَجَّاجِ قَالو: "يَا أَميرَ المؤْمِنينَ، إنَّا نُخبِرُكَ عَن عَدُوِّ اللهِ بِعِلْمٍ، كَانَ يَتَزَيَّنُ تَزَيُّنَ المومِسَةِ، ويَصْعَدُ المِنْبَرَ فَيَتَكَلَّمُ بِكَلامِ الأَخْيارِ، فإذا نَزَلَ عَمِلَ عَمَلَ الفَرَاعِنَةِ".</a:t>
            </a:r>
            <a:endParaRPr lang="tr-TR" dirty="0" smtClean="0"/>
          </a:p>
          <a:p>
            <a:pPr algn="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وهذه خُطْبَتُهُ الشَّهِيرَةُ: عِنْدَمَا ذَهَبَ وَالِياً عَلى العِرَاقِ تَصَوَّرَ أُسْلُوبَهُ وخَصائِصَهُ وطَابِعَهُ الفَنِّي. فَهُوَ يَبْدَأُ أَوَّلَ خُطْبَتَهُ بِأُسْلوبٍ تَمْثيلِيّ يَسْتَدْرِجُ بِه أهْلَ العِرَاقِ ويَسْتَرعِي انْتِباهَهُمْ، ثم يَستَشْهِدُ بالشِّعْرِ والقُرآنِ، ويَقْذِفُ وُجوهَهُمْ بِعِبَارَاتٍ خَشِنَةٍ كَأَنَّهَا قِطَعُ الصَّخْرِ.</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lnSpcReduction="10000"/>
          </a:bodyPr>
          <a:lstStyle/>
          <a:p>
            <a:pPr algn="r">
              <a:buNone/>
            </a:pPr>
            <a:r>
              <a:rPr lang="ar-SA" dirty="0" smtClean="0"/>
              <a:t>أُنْظُرْ إليهِ وقدْ خَرَجَ إلى الكُوفَة في اثْنَيْ عَشَرَ رَاكِباً عَلى النَّجَائِبِ، ثمّ دَخَلَهَا فُجْأَةً حِينَ انْتَشَرَ النَّهَارُ، وبَدَأَ بِالمسْجِدِ فَدَخَلَهُ وقَالَ "عَلَيَّ بِالنَّاسِ". وصَعِدَ المِنْبَرَ وقدْ تَلَثَّمَ بِعِمَامَةِ خَزٍّ حَمْرَاءَ غَطَّى بِهَا أَكْثَرَ وَجْهِهِ، مُتَقَلِّداً سَيْفاً، مُتَنَكِّباً قَوْساً، وَجَلَسَ سَاعَةً لا يَتَكَلَّمُ حَتَّى قَالَ النَّاسُ بَعْضُهُمْ لِبَعْضٍ "قَبَّحَ اللهُ بَنِي أُمَيَّةَ حيْثُ تَسْتَعْمِلُ مِثْلَ هذا عَلى العِرَاقِ" وقَالَ عُمَيْرُ بْنُ ضَابِئ البَرْجَمي: ألا أَحْصِبُهُ لَكُمْ؟ فقَالَ النَّاسُ "أَمْهِلْ حَتَّى نَنْظُرَ". فَلَمَّا رَأَى الحَجَّاجُ أَنَّ عُيونَ النَّاسِ إليهِ، قَامَ فَكَشَفَ عَن وجْهِهِ وقَالَ</a:t>
            </a:r>
            <a:r>
              <a:rPr lang="ar-SA" dirty="0" smtClean="0"/>
              <a:t>:</a:t>
            </a:r>
          </a:p>
          <a:p>
            <a:pPr algn="r">
              <a:buNone/>
            </a:pPr>
            <a:r>
              <a:rPr lang="ar-SA" dirty="0" smtClean="0"/>
              <a:t>أنَا ابْنُ جَلا وطَلّاعُ الثَّنَايَا		مَتَى أَضَعِ العِمَامَةَ تَعْرِفونِي</a:t>
            </a:r>
            <a:endParaRPr lang="tr-TR" dirty="0" smtClean="0"/>
          </a:p>
          <a:p>
            <a:pPr algn="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يَا أَهْلَ الكُوفَة! إنِّي لأَرَى أَبْصاراً طامِحَةً، وأَعْنَاقاً مُتَطَاوِلَةً، ورُءوساً قَدْ أَيْنَعَتْ وحَانَ قِطَافُهَا، وإني لَصاحِبُهَا. وكَأَنِّي أنْظُرُ إلى الدِّمَاءِ تَتَرَقْرَقُ بَيْنَ العَمَائِمِ واللِّحَى.</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كَيفَ وَصلَ الحَجّاجُ إلى الحُكمِ والإمَارَةِ؟</a:t>
            </a:r>
            <a:endParaRPr lang="tr-TR" dirty="0" smtClean="0"/>
          </a:p>
          <a:p>
            <a:pPr algn="r" rtl="1">
              <a:buNone/>
            </a:pPr>
            <a:r>
              <a:rPr lang="ar-SA" dirty="0" smtClean="0"/>
              <a:t>٢</a:t>
            </a:r>
            <a:r>
              <a:rPr lang="ar-SA" b="1" dirty="0" smtClean="0"/>
              <a:t> </a:t>
            </a:r>
            <a:r>
              <a:rPr lang="ar-SA" dirty="0" smtClean="0"/>
              <a:t>– هل الأَخبارُ المروِيَّةِ عَن الحَجَّاجِ صحيحَةٌ تَماماً؟</a:t>
            </a:r>
            <a:endParaRPr lang="tr-TR" dirty="0" smtClean="0"/>
          </a:p>
          <a:p>
            <a:pPr algn="r" rtl="1">
              <a:buNone/>
            </a:pPr>
            <a:r>
              <a:rPr lang="ar-SA" dirty="0" smtClean="0"/>
              <a:t>٣ – مَا هُو الثّابِتُ عَن حَياةِ الحَجّاجِ، ومَا قيمَتُه؟ </a:t>
            </a:r>
            <a:endParaRPr lang="tr-TR" dirty="0" smtClean="0"/>
          </a:p>
          <a:p>
            <a:pPr algn="r" rtl="1">
              <a:buNone/>
            </a:pPr>
            <a:r>
              <a:rPr lang="ar-SA" dirty="0" smtClean="0"/>
              <a:t>٤ – في أيِّ بِيئَةٍ نَشأَ الحَجَّاجُ؟</a:t>
            </a:r>
            <a:endParaRPr lang="tr-TR" dirty="0" smtClean="0"/>
          </a:p>
          <a:p>
            <a:pPr algn="r" rtl="1">
              <a:buNone/>
            </a:pPr>
            <a:r>
              <a:rPr lang="ar-SA" dirty="0" smtClean="0"/>
              <a:t>٥ – مَا حَالُ عَصرِ الحجَّاجِ مُنذُ مَقتَلِ عُثمَان (ض)؟</a:t>
            </a:r>
            <a:endParaRPr lang="tr-TR" dirty="0" smtClean="0"/>
          </a:p>
          <a:p>
            <a:pPr algn="r" rtl="1">
              <a:buNone/>
            </a:pPr>
            <a:r>
              <a:rPr lang="ar-SA" dirty="0" smtClean="0"/>
              <a:t>٦ – بِمَ يَمتَازُ أُسلُوبُ الحجَّاجِ؟</a:t>
            </a:r>
            <a:endParaRPr lang="tr-TR" dirty="0" smtClean="0"/>
          </a:p>
          <a:p>
            <a:pPr algn="r" rtl="1">
              <a:buNone/>
            </a:pPr>
            <a:r>
              <a:rPr lang="ar-SA" dirty="0" smtClean="0"/>
              <a:t>٧ – عَلاَمَ كَانَت تَقومُ سِيَاسَةُ الحَجَّاجِ في جُملَتِها؟  </a:t>
            </a:r>
            <a:endParaRPr lang="tr-TR" dirty="0" smtClean="0"/>
          </a:p>
          <a:p>
            <a:pPr algn="r" rtl="1">
              <a:buNone/>
            </a:pPr>
            <a:r>
              <a:rPr lang="ar-SA" dirty="0" smtClean="0"/>
              <a:t>٨ – أَكَانَ الحَجَّاجُ يَهتَمُّ بِهَيئَتِهِ ومَلبَسِه؟</a:t>
            </a:r>
            <a:endParaRPr lang="tr-TR" dirty="0" smtClean="0"/>
          </a:p>
          <a:p>
            <a:pPr algn="r" rtl="1">
              <a:buNone/>
            </a:pPr>
            <a:r>
              <a:rPr lang="ar-SA" dirty="0" smtClean="0"/>
              <a:t>٩ – ماذا قَالَ النّاسُ عَن شَخصِيَّةِ الحَجَّاجِ وإجرَاءاتِهِ القَمعِيَّةِ؟</a:t>
            </a:r>
            <a:endParaRPr lang="tr-TR" dirty="0" smtClean="0"/>
          </a:p>
          <a:p>
            <a:pPr algn="r" rtl="1">
              <a:buNone/>
            </a:pPr>
            <a:r>
              <a:rPr lang="ar-SA" dirty="0" smtClean="0"/>
              <a:t>١٠ – ماذا قَالَ الحَجَّاجُ في خُطبَتِهِ المشهورَةِ؟</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٢٥</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مَجَالِسُ اللُّغَةِ</a:t>
            </a:r>
            <a:endParaRPr lang="tr-TR" dirty="0"/>
          </a:p>
        </p:txBody>
      </p:sp>
      <p:sp>
        <p:nvSpPr>
          <p:cNvPr id="3" name="2 İçerik Yer Tutucusu"/>
          <p:cNvSpPr>
            <a:spLocks noGrp="1"/>
          </p:cNvSpPr>
          <p:nvPr>
            <p:ph idx="1"/>
          </p:nvPr>
        </p:nvSpPr>
        <p:spPr>
          <a:xfrm>
            <a:off x="1435608" y="1447800"/>
            <a:ext cx="7498080" cy="4800600"/>
          </a:xfrm>
        </p:spPr>
        <p:txBody>
          <a:bodyPr/>
          <a:lstStyle/>
          <a:p>
            <a:pPr algn="r">
              <a:buNone/>
            </a:pPr>
            <a:r>
              <a:rPr lang="ar-SA" b="1" dirty="0" smtClean="0"/>
              <a:t>مَجْلِسُ </a:t>
            </a:r>
            <a:r>
              <a:rPr lang="ar-SA" b="1" dirty="0" smtClean="0"/>
              <a:t>أبِي عُثْمَان المازِنِي مَعَ جَمَاعَةٍ مِن </a:t>
            </a:r>
            <a:r>
              <a:rPr lang="ar-SA" b="1" dirty="0" smtClean="0"/>
              <a:t>النَّحْوِيينَ</a:t>
            </a:r>
            <a:endParaRPr lang="tr-TR" b="1" dirty="0" smtClean="0"/>
          </a:p>
          <a:p>
            <a:pPr algn="r">
              <a:spcBef>
                <a:spcPts val="1800"/>
              </a:spcBef>
              <a:buNone/>
            </a:pPr>
            <a:r>
              <a:rPr lang="ar-SA" dirty="0" smtClean="0"/>
              <a:t>قالُوا</a:t>
            </a:r>
            <a:r>
              <a:rPr lang="ar-SA" dirty="0" smtClean="0"/>
              <a:t>: إذَا قُلْتَ "زَيْدٌ قَائِمٌ"، زَيْدٌ اِبْتِدَاءٌ وقَائِمٌ خَبَرُهُ. قَالو: فَإذَا قُلْتَ "إنَّ زَيْداً قَائِمٌ"، عَمِلْتَ إنَّ في الاِبْتِدَاءِ وبَقِيَ الخَبَرُ عَلى حَالِهِ؛ لِأَنَّ إنَّ لا تَعْمَلُ في الخَبَرِ، فَخَبَرُهَا خَبَرُ الاِبْتِدَاءِ. وهذَا مَذْهَبُ الكِسَائِيّ.</a:t>
            </a:r>
            <a:endParaRPr lang="tr-TR" dirty="0" smtClean="0"/>
          </a:p>
          <a:p>
            <a:pPr algn="r">
              <a:buNone/>
            </a:pP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92500" lnSpcReduction="10000"/>
          </a:bodyPr>
          <a:lstStyle/>
          <a:p>
            <a:pPr algn="r">
              <a:buNone/>
            </a:pPr>
            <a:r>
              <a:rPr lang="ar-SA" dirty="0" smtClean="0"/>
              <a:t>قَالَ أَبو عُثْمَانَ: هذا خَطَأٌ. ثُمَّ سَأَلَهُمْ فَقَالَ: أَخْبِرُونِي عَنْ إنَّ لِمَ نَصَبَتْ عِنْدَكُمْ؟ قَالوا: لِأَنَّهَا مُشَبَّهَةٌ بِالفِعْلِ. قَالَ لَهُمْ: فَإذا قُلْتُمْ "إنَّ زَيْداً قَادِمٌ"، زَيْدٌ عِنْدَكُمْ إنَّهُ مَاذا؟ قَالوا : عِنْدَنَا أَنَّهُ مَفْعُولٌ مُقَدَّمٌ. قَالَ: فَمَا الفِعْلُ فِيهِ؟ قَالُوا: إنَّ. قَالَ: فَبَيْنَ إنَّ وبَيْنَ قَادِمٌ سَبَبٌ؟ قَالُوا: لا. قَالَ: فَهَلْ رَأَيْتُمْ فِعْلاً قَطُّ نَصَبَ ولَمْ يَرْفَعْ شَيئاً؟ قَالوا: هذا مُحَالٌ، لِأنَّ الفِعْلَ إذا لَمْ يَرْفَعْ خَلاَ مِن الفَاعِلِ. قَالَ: فَالشيءُ إذا شُبِّهَ بِالفِعْلِ فَلا يَنْبَغِي أنْ يَنْصِبَ ولا يَرْفَعَ؛ لأَنَّهُ إنْ كَانَ كَذَلِكَ فَلَيْسَ هُوَ مُشَبَّهاً بِفِعْلٍ، لِأَنَّه لا فِعْلَ في الكَلامِ نَصَبَ ولَمْ يَرْفَعْ. قَالُوا: أَجَلْ كَذَا يَجِبُ. قَالَ لَهُمْ: فَيَجِبُ في الحُرُوفِ المشَبَّهَةِ بِالفِعْلِ أنْ تَكُونَ الاِسْمُ المنْصوبُ بَعْدَهُ بِمَنْزِلَةِ المفْعُولِ ويَكُونَ الخَبَرُ بِمَنْزِلَةِ الفَاعِلِ حَتَّى يَكونَ هذا الحَرْفُ مُشَبَّهاً، وإلاَّ فَلَيْسَ مُشَبَّهاً.</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فَأَلْزَمَهُمْ أَنَّ "إنَّ" وأَخَوَاتِهَا تَعْمَلُ في الاِسْمِ والخَبَرِ، الاِسْمُ بِمَنْزِلَةِ المفْعُولِ المقَدَّمِ، والخَبَرُ بِمَنْزِلَةِ الفَاعِلِ. فَلَمْ يَجِدِ النَّحْوِيّونَ عَن تَقْديرِهِ مَحِيصاً، ولَزِمَهُم الكَلَامَ.</a:t>
            </a:r>
            <a:endParaRPr lang="tr-TR" dirty="0" smtClean="0"/>
          </a:p>
          <a:p>
            <a:pPr algn="r">
              <a:buNone/>
            </a:pPr>
            <a:r>
              <a:rPr lang="ar-SA" dirty="0" smtClean="0"/>
              <a:t>وهذا مَذْهَبُ الخَليلِ، فإنَّهُ كَانَ يَقولُ: إنَّ نَصَبَتِ الاِسْمَ ورَفَعَتِ الخَبَرَ، لأَنَّها عَمِلَتْ عَمَلَ الفِعْلِ، فَكَانَ الأَوَّلُ كَالمفْعُول، والثَّانِي كَالفَاعِلِ.</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fontScale="92500" lnSpcReduction="10000"/>
          </a:bodyPr>
          <a:lstStyle/>
          <a:p>
            <a:pPr algn="ctr">
              <a:buNone/>
            </a:pPr>
            <a:r>
              <a:rPr lang="ar-SA" b="1" dirty="0" smtClean="0"/>
              <a:t>مَجْلِسُ سِيبَوَيْهِ مَعَ مُحَمّد بن عَبْدِ الله الأنْصارِيّ</a:t>
            </a:r>
            <a:endParaRPr lang="tr-TR" dirty="0" smtClean="0"/>
          </a:p>
          <a:p>
            <a:pPr algn="r">
              <a:buNone/>
            </a:pPr>
            <a:r>
              <a:rPr lang="ar-SA" dirty="0" smtClean="0"/>
              <a:t>أَبو علِيّ عَسَل بنِ ذَكْوَان العَسْكَريّ قَالَ: حَدَّثَنَا أبو عُثْمَان بَكْر بنِ محمّد بنِ حَبيب المازِنِيّ قَالَ: حَدَّثَنَا مُحمّد بن عبدِ الله الأَنْصارِيّ قَاضِي البَصْرَةِ قَالَ: سَأَلْتُ سِيبَوَيْهِ: كَيْفَ تَجْمَعُ "الجَواب"؟ فَقَالَ: لا يُجْمَعُ. قَالَ أبو عُثْمَانَ: الجَوابُ مَصْدَرٌ، والمصادِرُ لا تُجْمَعُ، ألا تَرَى أنَّ "جَوَاب" عَلى مِثالِ "فَسَاد" و"صَلاح"، فَكَمَا لا يُجْمَعُ الفَسَاد والفَلاح فَكَذَلِكَ لا يُجْمَعُ الجَوَاب مِثْلَهُ. وقَدْ جُمِعَتْ مِن المصادِرِ أحْرُفٌ قَليلَةٌ، ولَيْسَ يَطَّرِدُ عَليهِ البَابُ، إلا أنَّه قَدْ قِيلَ: أمْراضٌ، وأَشْعَارٌ، وعُقولٌ، وألْبَابٌ، وأوْجَاعٌ، وآلامٌ، فَلا يَحْمِلَنَّكَ هذا عَلى أنْ تَقِيسَ فَتَجْمَعَ المصادِرَ. فَتَقولُ: ضَرَبْتُهُ ضَرْباً كَثيراً، ولا تَقولُ ضُرُوباً كَثيرَةً، ولَوْ قُلْتَ ذَلِكَ لَصَارَتْ أَصْنَافاً مِن الضَّرْبِ.</a:t>
            </a:r>
            <a:endParaRPr lang="tr-TR" dirty="0" smtClean="0"/>
          </a:p>
          <a:p>
            <a:pPr algn="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	قَالَ: وقَوْلُهُمْ "كِتَابُ الجَوابَات" خَطَأٌ، وهُوَ مُوَلَّدٌ. وكَذَلِكَ أجْوِبَةُ كُتُبِي، وإنَّمَا يُقالُ "كَتَبْتُ فَلَمْ تُجِبْنِي جَوابَ كِتَابِي.</a:t>
            </a:r>
            <a:endParaRPr lang="tr-TR" dirty="0" smtClean="0"/>
          </a:p>
          <a:p>
            <a:pPr algn="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هَل تَعمَلُ "إنَّ" في الخَبَرِ عَلى مذهَبِ الكِسائِيّ، ولِماذا؟</a:t>
            </a:r>
            <a:endParaRPr lang="tr-TR" dirty="0" smtClean="0"/>
          </a:p>
          <a:p>
            <a:pPr algn="r" rtl="1">
              <a:buNone/>
            </a:pPr>
            <a:r>
              <a:rPr lang="ar-SA" dirty="0" smtClean="0"/>
              <a:t>٢</a:t>
            </a:r>
            <a:r>
              <a:rPr lang="ar-SA" b="1" dirty="0" smtClean="0"/>
              <a:t> </a:t>
            </a:r>
            <a:r>
              <a:rPr lang="ar-SA" dirty="0" smtClean="0"/>
              <a:t>– مَتَى يَكونُ الحرفُ مَشَبَّهاً بِالفِعلِ؟</a:t>
            </a:r>
            <a:endParaRPr lang="tr-TR" dirty="0" smtClean="0"/>
          </a:p>
          <a:p>
            <a:pPr algn="r" rtl="1">
              <a:buNone/>
            </a:pPr>
            <a:r>
              <a:rPr lang="ar-SA" dirty="0" smtClean="0"/>
              <a:t>٣ – كَيفَ ألزَمَ أبُو عُثمَان النَّحوِيينَ في هذا الموضوعِ؟</a:t>
            </a:r>
            <a:endParaRPr lang="tr-TR" dirty="0" smtClean="0"/>
          </a:p>
          <a:p>
            <a:pPr algn="r" rtl="1">
              <a:buNone/>
            </a:pPr>
            <a:r>
              <a:rPr lang="ar-SA" dirty="0" smtClean="0"/>
              <a:t>٤ – كيفَ يَكونَ الاسمُ المنصُوبُ بَعدَ حُروفِ المشَبَّهَةِ بالفِعلِ؟</a:t>
            </a:r>
            <a:endParaRPr lang="tr-TR" dirty="0" smtClean="0"/>
          </a:p>
          <a:p>
            <a:pPr algn="r" rtl="1">
              <a:buNone/>
            </a:pPr>
            <a:r>
              <a:rPr lang="ar-SA" dirty="0" smtClean="0"/>
              <a:t>٥ –هل ذَهَبَ الخليلُ مذهَبَ أبِي عُثمَان في هذا الموضُوعِ؟</a:t>
            </a:r>
            <a:endParaRPr lang="tr-TR" dirty="0" smtClean="0"/>
          </a:p>
          <a:p>
            <a:pPr algn="r" rtl="1">
              <a:buNone/>
            </a:pPr>
            <a:r>
              <a:rPr lang="ar-SA" dirty="0" smtClean="0"/>
              <a:t>٦ – كَيفَ تُجمَعُ "الجَواب"؟ </a:t>
            </a:r>
            <a:endParaRPr lang="tr-TR" dirty="0" smtClean="0"/>
          </a:p>
          <a:p>
            <a:pPr algn="r" rtl="1">
              <a:buNone/>
            </a:pPr>
            <a:r>
              <a:rPr lang="ar-SA" dirty="0" smtClean="0"/>
              <a:t>٧ – هَل المصَادِرُ تُجمَعُ عَلى قولِ أبي عُثمان؟  </a:t>
            </a:r>
            <a:endParaRPr lang="tr-TR" dirty="0" smtClean="0"/>
          </a:p>
          <a:p>
            <a:pPr algn="r" rtl="1">
              <a:buNone/>
            </a:pPr>
            <a:r>
              <a:rPr lang="ar-SA" dirty="0" smtClean="0"/>
              <a:t>٨ – هل جُمعَت مِن المصَادِر شيءٌ؟</a:t>
            </a:r>
            <a:endParaRPr lang="tr-TR" dirty="0" smtClean="0"/>
          </a:p>
          <a:p>
            <a:pPr algn="r" rtl="1">
              <a:buNone/>
            </a:pPr>
            <a:r>
              <a:rPr lang="ar-SA" dirty="0" smtClean="0"/>
              <a:t>٩ – قُل مُفرَدَ هذه الكلِماتِ عَلى حِدَةٍ: أمراض، أشعَار، عُقول، ألبَاب، أوجَاع.</a:t>
            </a:r>
            <a:endParaRPr lang="tr-TR" dirty="0" smtClean="0"/>
          </a:p>
          <a:p>
            <a:pPr algn="r" rtl="1">
              <a:buNone/>
            </a:pPr>
            <a:r>
              <a:rPr lang="ar-SA" dirty="0" smtClean="0"/>
              <a:t>١٠ –هَل هذه عِبارةٌ صحيحَةٌ: "كِتابُ الجَوابَاتِ"؟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٢٦</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65</TotalTime>
  <Words>1263</Words>
  <Application>Microsoft Office PowerPoint</Application>
  <PresentationFormat>Ekran Gösterisi (4:3)</PresentationFormat>
  <Paragraphs>55</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Gündönümü</vt:lpstr>
      <vt:lpstr>          الوحدة الثالثة عشرة XIII. ÜNİTE </vt:lpstr>
      <vt:lpstr>Slayt 2</vt:lpstr>
      <vt:lpstr>مَجَالِسُ اللُّغَةِ</vt:lpstr>
      <vt:lpstr>Slayt 4</vt:lpstr>
      <vt:lpstr>Slayt 5</vt:lpstr>
      <vt:lpstr>Slayt 6</vt:lpstr>
      <vt:lpstr>Slayt 7</vt:lpstr>
      <vt:lpstr>ج – الأسئلةُ عن النّصِّ </vt:lpstr>
      <vt:lpstr>Slayt 9</vt:lpstr>
      <vt:lpstr>اَلْحَجَّاجُ</vt:lpstr>
      <vt:lpstr>Slayt 11</vt:lpstr>
      <vt:lpstr>Slayt 12</vt:lpstr>
      <vt:lpstr>Slayt 13</vt:lpstr>
      <vt:lpstr>Slayt 14</vt:lpstr>
      <vt:lpstr>Slayt 15</vt:lpstr>
      <vt:lpstr>Slayt 16</vt:lpstr>
      <vt:lpstr>Slayt 17</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2011-08-05T20:34:22Z</dcterms:modified>
</cp:coreProperties>
</file>