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  <p:sldId id="262" r:id="rId7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9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19140000">
            <a:off x="817112" y="1730403"/>
            <a:ext cx="5648623" cy="1204306"/>
          </a:xfrm>
        </p:spPr>
        <p:txBody>
          <a:bodyPr bIns="9144"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19140000">
            <a:off x="1212277" y="2470925"/>
            <a:ext cx="6511131" cy="329259"/>
          </a:xfrm>
        </p:spPr>
        <p:txBody>
          <a:bodyPr tIns="9144">
            <a:normAutofit/>
          </a:bodyPr>
          <a:lstStyle>
            <a:lvl1pPr marL="0" indent="0" algn="l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93216-99A3-45D1-885A-7C257D88B0B5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F5D31-EF81-4580-BD74-7DBD5F5B103E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93216-99A3-45D1-885A-7C257D88B0B5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F5D31-EF81-4580-BD74-7DBD5F5B103E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4678362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4678362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93216-99A3-45D1-885A-7C257D88B0B5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F5D31-EF81-4580-BD74-7DBD5F5B103E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93216-99A3-45D1-885A-7C257D88B0B5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F5D31-EF81-4580-BD74-7DBD5F5B103E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819399" y="1726737"/>
            <a:ext cx="5650992" cy="1207509"/>
          </a:xfrm>
        </p:spPr>
        <p:txBody>
          <a:bodyPr bIns="9144" anchor="b"/>
          <a:lstStyle>
            <a:lvl1pPr algn="l">
              <a:defRPr kumimoji="0" lang="en-US" sz="32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19140000">
            <a:off x="1216152" y="2468304"/>
            <a:ext cx="6510528" cy="329184"/>
          </a:xfrm>
        </p:spPr>
        <p:txBody>
          <a:bodyPr anchor="t">
            <a:normAutofit/>
          </a:bodyPr>
          <a:lstStyle>
            <a:lvl1pPr marL="0" indent="0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93216-99A3-45D1-885A-7C257D88B0B5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F5D31-EF81-4580-BD74-7DBD5F5B103E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016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93216-99A3-45D1-885A-7C257D88B0B5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F5D31-EF81-4580-BD74-7DBD5F5B103E}" type="slidenum">
              <a:rPr lang="tr-TR" smtClean="0"/>
              <a:t>‹#›</a:t>
            </a:fld>
            <a:endParaRPr lang="tr-TR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9150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0016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0016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93216-99A3-45D1-885A-7C257D88B0B5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F5D31-EF81-4580-BD74-7DBD5F5B103E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93216-99A3-45D1-885A-7C257D88B0B5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F5D31-EF81-4580-BD74-7DBD5F5B103E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93216-99A3-45D1-885A-7C257D88B0B5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F5D31-EF81-4580-BD74-7DBD5F5B103E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ight Triangle 1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Triangle 17"/>
          <p:cNvSpPr/>
          <p:nvPr/>
        </p:nvSpPr>
        <p:spPr>
          <a:xfrm rot="5400000">
            <a:off x="433389" y="-433387"/>
            <a:ext cx="6858000" cy="7724778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784930" y="1576103"/>
            <a:ext cx="5212080" cy="1089427"/>
          </a:xfrm>
        </p:spPr>
        <p:txBody>
          <a:bodyPr bIns="0" anchor="b"/>
          <a:lstStyle>
            <a:lvl1pPr algn="l">
              <a:defRPr kumimoji="0" lang="en-US" sz="2800" b="0" i="0" u="none" strike="noStrike" kern="1200" cap="all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9552" y="2618912"/>
            <a:ext cx="3807779" cy="33246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297954" y="2253385"/>
            <a:ext cx="5794760" cy="623314"/>
          </a:xfrm>
        </p:spPr>
        <p:txBody>
          <a:bodyPr>
            <a:normAutofit/>
          </a:bodyPr>
          <a:lstStyle>
            <a:lvl1pPr marL="0" indent="0">
              <a:buNone/>
              <a:defRPr lang="en-US" sz="1400" b="1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93216-99A3-45D1-885A-7C257D88B0B5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solidFill>
              <a:schemeClr val="tx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46F5D31-EF81-4580-BD74-7DBD5F5B103E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2028825" y="0"/>
            <a:ext cx="7115175" cy="6858000"/>
          </a:xfrm>
          <a:custGeom>
            <a:avLst/>
            <a:gdLst>
              <a:gd name="connsiteX0" fmla="*/ 0 w 7104888"/>
              <a:gd name="connsiteY0" fmla="*/ 0 h 6858000"/>
              <a:gd name="connsiteX1" fmla="*/ 7104888 w 7104888"/>
              <a:gd name="connsiteY1" fmla="*/ 0 h 6858000"/>
              <a:gd name="connsiteX2" fmla="*/ 7104888 w 7104888"/>
              <a:gd name="connsiteY2" fmla="*/ 6858000 h 6858000"/>
              <a:gd name="connsiteX3" fmla="*/ 0 w 7104888"/>
              <a:gd name="connsiteY3" fmla="*/ 6858000 h 6858000"/>
              <a:gd name="connsiteX4" fmla="*/ 0 w 7104888"/>
              <a:gd name="connsiteY4" fmla="*/ 0 h 6858000"/>
              <a:gd name="connsiteX0" fmla="*/ 0 w 7104888"/>
              <a:gd name="connsiteY0" fmla="*/ 0 h 6858000"/>
              <a:gd name="connsiteX1" fmla="*/ 5695188 w 7104888"/>
              <a:gd name="connsiteY1" fmla="*/ 0 h 6858000"/>
              <a:gd name="connsiteX2" fmla="*/ 7104888 w 7104888"/>
              <a:gd name="connsiteY2" fmla="*/ 0 h 6858000"/>
              <a:gd name="connsiteX3" fmla="*/ 7104888 w 7104888"/>
              <a:gd name="connsiteY3" fmla="*/ 6858000 h 6858000"/>
              <a:gd name="connsiteX4" fmla="*/ 0 w 7104888"/>
              <a:gd name="connsiteY4" fmla="*/ 6858000 h 6858000"/>
              <a:gd name="connsiteX5" fmla="*/ 0 w 7104888"/>
              <a:gd name="connsiteY5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0287 w 7115175"/>
              <a:gd name="connsiteY4" fmla="*/ 6858000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10287 w 7115175"/>
              <a:gd name="connsiteY5" fmla="*/ 6858000 h 6858000"/>
              <a:gd name="connsiteX6" fmla="*/ 0 w 7115175"/>
              <a:gd name="connsiteY6" fmla="*/ 5048250 h 6858000"/>
              <a:gd name="connsiteX7" fmla="*/ 10287 w 7115175"/>
              <a:gd name="connsiteY7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0 w 7115175"/>
              <a:gd name="connsiteY0" fmla="*/ 504825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15175" h="6858000">
                <a:moveTo>
                  <a:pt x="0" y="5048250"/>
                </a:moveTo>
                <a:lnTo>
                  <a:pt x="5705475" y="0"/>
                </a:lnTo>
                <a:lnTo>
                  <a:pt x="7115175" y="0"/>
                </a:lnTo>
                <a:lnTo>
                  <a:pt x="7115175" y="6858000"/>
                </a:lnTo>
                <a:lnTo>
                  <a:pt x="1533526" y="6848475"/>
                </a:lnTo>
                <a:lnTo>
                  <a:pt x="0" y="50482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</p:spPr>
        <p:txBody>
          <a:bodyPr rIns="182880" anchor="ctr"/>
          <a:lstStyle>
            <a:lvl1pPr algn="r">
              <a:defRPr/>
            </a:lvl1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9" name="Right Triangle 8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0" y="5048250"/>
            <a:ext cx="3571875" cy="1809750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1809750 h 1809750"/>
              <a:gd name="connsiteX1" fmla="*/ 1895475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  <a:gd name="connsiteX0" fmla="*/ 0 w 3571875"/>
              <a:gd name="connsiteY0" fmla="*/ 1809750 h 1809750"/>
              <a:gd name="connsiteX1" fmla="*/ 2038350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1875" h="1809750">
                <a:moveTo>
                  <a:pt x="0" y="1809750"/>
                </a:moveTo>
                <a:lnTo>
                  <a:pt x="2038350" y="0"/>
                </a:lnTo>
                <a:lnTo>
                  <a:pt x="3571875" y="1809750"/>
                </a:lnTo>
                <a:lnTo>
                  <a:pt x="0" y="18097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671197" y="1717501"/>
            <a:ext cx="5486400" cy="867444"/>
          </a:xfrm>
        </p:spPr>
        <p:txBody>
          <a:bodyPr anchor="b"/>
          <a:lstStyle>
            <a:lvl1pPr algn="l">
              <a:defRPr sz="2800" b="0">
                <a:latin typeface="+mj-lt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143479" y="2180529"/>
            <a:ext cx="6096545" cy="740664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93216-99A3-45D1-885A-7C257D88B0B5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F5D31-EF81-4580-BD74-7DBD5F5B103E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2382" y="5050633"/>
            <a:ext cx="3574257" cy="1807368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883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050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812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76450 w 3571875"/>
              <a:gd name="connsiteY2" fmla="*/ 22740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245519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38350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2433637 h 2433637"/>
              <a:gd name="connsiteX1" fmla="*/ 257175 w 3571875"/>
              <a:gd name="connsiteY1" fmla="*/ 0 h 2433637"/>
              <a:gd name="connsiteX2" fmla="*/ 2038350 w 3571875"/>
              <a:gd name="connsiteY2" fmla="*/ 628650 h 2433637"/>
              <a:gd name="connsiteX3" fmla="*/ 3571875 w 3571875"/>
              <a:gd name="connsiteY3" fmla="*/ 2433637 h 2433637"/>
              <a:gd name="connsiteX4" fmla="*/ 0 w 3571875"/>
              <a:gd name="connsiteY4" fmla="*/ 2433637 h 2433637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24051 w 3574257"/>
              <a:gd name="connsiteY2" fmla="*/ 3071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40682 w 3574257"/>
              <a:gd name="connsiteY2" fmla="*/ 450057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57351 w 3574257"/>
              <a:gd name="connsiteY2" fmla="*/ 2309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774032 w 3574257"/>
              <a:gd name="connsiteY2" fmla="*/ 161925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69294 w 3574257"/>
              <a:gd name="connsiteY2" fmla="*/ 2143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819275 w 3574257"/>
              <a:gd name="connsiteY2" fmla="*/ 200026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5494 w 3574257"/>
              <a:gd name="connsiteY2" fmla="*/ 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4257" h="1807368">
                <a:moveTo>
                  <a:pt x="2382" y="1807368"/>
                </a:moveTo>
                <a:lnTo>
                  <a:pt x="0" y="0"/>
                </a:lnTo>
                <a:lnTo>
                  <a:pt x="2045494" y="1"/>
                </a:lnTo>
                <a:lnTo>
                  <a:pt x="3574257" y="1807368"/>
                </a:lnTo>
                <a:lnTo>
                  <a:pt x="2382" y="18073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5051292"/>
            <a:ext cx="9146380" cy="1806709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  <a:gd name="connsiteX0" fmla="*/ 0 w 3352800"/>
              <a:gd name="connsiteY0" fmla="*/ 2002631 h 2002631"/>
              <a:gd name="connsiteX1" fmla="*/ 754045 w 3352800"/>
              <a:gd name="connsiteY1" fmla="*/ 146832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26618 h 526618"/>
              <a:gd name="connsiteX1" fmla="*/ 980611 w 3352800"/>
              <a:gd name="connsiteY1" fmla="*/ 9368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6888 h 526888"/>
              <a:gd name="connsiteX1" fmla="*/ 744735 w 3352800"/>
              <a:gd name="connsiteY1" fmla="*/ 0 h 526888"/>
              <a:gd name="connsiteX2" fmla="*/ 3352800 w 3352800"/>
              <a:gd name="connsiteY2" fmla="*/ 270 h 526888"/>
              <a:gd name="connsiteX3" fmla="*/ 3352800 w 3352800"/>
              <a:gd name="connsiteY3" fmla="*/ 526888 h 526888"/>
              <a:gd name="connsiteX4" fmla="*/ 0 w 3352800"/>
              <a:gd name="connsiteY4" fmla="*/ 526888 h 526888"/>
              <a:gd name="connsiteX0" fmla="*/ 0 w 3352800"/>
              <a:gd name="connsiteY0" fmla="*/ 526618 h 526618"/>
              <a:gd name="connsiteX1" fmla="*/ 811948 w 3352800"/>
              <a:gd name="connsiteY1" fmla="*/ 6092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966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241069 w 3352800"/>
              <a:gd name="connsiteY2" fmla="*/ 94144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313 h 527313"/>
              <a:gd name="connsiteX1" fmla="*/ 900984 w 3352800"/>
              <a:gd name="connsiteY1" fmla="*/ 97774 h 527313"/>
              <a:gd name="connsiteX2" fmla="*/ 3352800 w 3352800"/>
              <a:gd name="connsiteY2" fmla="*/ 0 h 527313"/>
              <a:gd name="connsiteX3" fmla="*/ 3352800 w 3352800"/>
              <a:gd name="connsiteY3" fmla="*/ 527313 h 527313"/>
              <a:gd name="connsiteX4" fmla="*/ 0 w 3352800"/>
              <a:gd name="connsiteY4" fmla="*/ 527313 h 527313"/>
              <a:gd name="connsiteX0" fmla="*/ 0 w 3352800"/>
              <a:gd name="connsiteY0" fmla="*/ 527584 h 527584"/>
              <a:gd name="connsiteX1" fmla="*/ 748227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527584">
                <a:moveTo>
                  <a:pt x="0" y="527584"/>
                </a:moveTo>
                <a:lnTo>
                  <a:pt x="748227" y="0"/>
                </a:lnTo>
                <a:lnTo>
                  <a:pt x="3352800" y="271"/>
                </a:lnTo>
                <a:lnTo>
                  <a:pt x="3352800" y="527584"/>
                </a:lnTo>
                <a:lnTo>
                  <a:pt x="0" y="527584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365760"/>
            <a:ext cx="7520940" cy="548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100628"/>
            <a:ext cx="7520940" cy="35798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9140000">
            <a:off x="201168" y="5870448"/>
            <a:ext cx="2176272" cy="2011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4F293216-99A3-45D1-885A-7C257D88B0B5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17514" y="6285122"/>
            <a:ext cx="47244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01038" y="6170822"/>
            <a:ext cx="502920" cy="502920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lvl1pPr algn="ctr">
              <a:defRPr sz="1650">
                <a:solidFill>
                  <a:srgbClr val="FFFFFF"/>
                </a:solidFill>
              </a:defRPr>
            </a:lvl1pPr>
          </a:lstStyle>
          <a:p>
            <a:fld id="{C46F5D31-EF81-4580-BD74-7DBD5F5B103E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2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800"/>
        </a:spcBef>
        <a:buFont typeface="Arial" pitchFamily="34" charset="0"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1737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23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09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95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3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9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TOPRAKLARIN </a:t>
            </a:r>
            <a:r>
              <a:rPr lang="tr-TR" sz="2400" b="1" dirty="0">
                <a:latin typeface="Arial" panose="020B0604020202020204" pitchFamily="34" charset="0"/>
                <a:cs typeface="Arial" panose="020B0604020202020204" pitchFamily="34" charset="0"/>
              </a:rPr>
              <a:t>SINIFLANDIRILMASI (PEDOLOJİ)</a:t>
            </a:r>
            <a:br>
              <a:rPr lang="tr-TR" sz="24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tr-T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1520" y="1124744"/>
            <a:ext cx="8784976" cy="4032448"/>
          </a:xfrm>
        </p:spPr>
        <p:txBody>
          <a:bodyPr>
            <a:noAutofit/>
          </a:bodyPr>
          <a:lstStyle/>
          <a:p>
            <a:pPr algn="just"/>
            <a:r>
              <a:rPr lang="tr-TR" sz="2400" b="0" dirty="0" smtClean="0">
                <a:latin typeface="Arial" panose="020B0604020202020204" pitchFamily="34" charset="0"/>
                <a:cs typeface="Arial" panose="020B0604020202020204" pitchFamily="34" charset="0"/>
              </a:rPr>
              <a:t>Benzer </a:t>
            </a:r>
            <a:r>
              <a:rPr lang="tr-TR" sz="2400" b="0" dirty="0">
                <a:latin typeface="Arial" panose="020B0604020202020204" pitchFamily="34" charset="0"/>
                <a:cs typeface="Arial" panose="020B0604020202020204" pitchFamily="34" charset="0"/>
              </a:rPr>
              <a:t>özellikler gösteren topraklar, aynı kategori altında toplanmak sureti ile bir çok sınıflandırma sistemi yapılmıştır. </a:t>
            </a:r>
          </a:p>
          <a:p>
            <a:pPr algn="just"/>
            <a:r>
              <a:rPr lang="tr-TR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Toprak sınıflandırılmasında kullanılan kriterler, 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toprağın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tekstürü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, rengi, verimliliği, strüktürü ve genetik özellikleridir. Sınıflandırma sistemlerinden dünya çapında en çok kabul göreni genetik sınıflandırma sitemidir. </a:t>
            </a:r>
          </a:p>
          <a:p>
            <a:pPr algn="just"/>
            <a:r>
              <a:rPr lang="tr-TR" sz="2400" b="0" dirty="0">
                <a:latin typeface="Arial" panose="020B0604020202020204" pitchFamily="34" charset="0"/>
                <a:cs typeface="Arial" panose="020B0604020202020204" pitchFamily="34" charset="0"/>
              </a:rPr>
              <a:t>Genetik sınıflandırma siteminde, toprak oluş faktörlerinden 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iklim, bitki örtüsü, topografya, ana materyal ve zaman unsuru dikkate 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alınmaktadır.</a:t>
            </a:r>
            <a:endParaRPr lang="tr-TR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628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1 Başlık"/>
          <p:cNvSpPr>
            <a:spLocks noGrp="1"/>
          </p:cNvSpPr>
          <p:nvPr>
            <p:ph type="title" idx="4294967295"/>
          </p:nvPr>
        </p:nvSpPr>
        <p:spPr>
          <a:xfrm>
            <a:off x="0" y="274638"/>
            <a:ext cx="7834313" cy="1143000"/>
          </a:xfrm>
        </p:spPr>
        <p:txBody>
          <a:bodyPr/>
          <a:lstStyle/>
          <a:p>
            <a:pPr algn="ctr" eaLnBrk="1" hangingPunct="1"/>
            <a:r>
              <a:rPr lang="tr-TR" altLang="tr-TR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Eskİ</a:t>
            </a:r>
            <a:r>
              <a:rPr lang="tr-TR" altLang="tr-T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altLang="tr-TR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Amerİkan</a:t>
            </a:r>
            <a:r>
              <a:rPr lang="tr-TR" altLang="tr-T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Toprak </a:t>
            </a:r>
            <a:r>
              <a:rPr lang="tr-TR" altLang="tr-TR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sInIflandIrma</a:t>
            </a:r>
            <a:r>
              <a:rPr lang="tr-TR" altLang="tr-T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altLang="tr-TR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Sİstemİ</a:t>
            </a:r>
            <a:endParaRPr lang="tr-TR" altLang="tr-TR" sz="2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75" name="2 İçerik Yer Tutucusu"/>
          <p:cNvSpPr>
            <a:spLocks noGrp="1"/>
          </p:cNvSpPr>
          <p:nvPr>
            <p:ph idx="4294967295"/>
          </p:nvPr>
        </p:nvSpPr>
        <p:spPr>
          <a:xfrm>
            <a:off x="503238" y="1500188"/>
            <a:ext cx="8640762" cy="5097462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tr-TR" altLang="tr-TR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Sistemin </a:t>
            </a:r>
            <a:r>
              <a:rPr lang="tr-TR" altLang="tr-TR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Katogorileri</a:t>
            </a:r>
            <a:endParaRPr lang="tr-TR" altLang="tr-TR" sz="3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eaLnBrk="1" hangingPunct="1">
              <a:lnSpc>
                <a:spcPct val="80000"/>
              </a:lnSpc>
            </a:pPr>
            <a:r>
              <a:rPr lang="tr-TR" altLang="tr-TR" sz="2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Ordolar</a:t>
            </a:r>
            <a:endParaRPr lang="tr-TR" altLang="tr-TR" sz="2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2" eaLnBrk="1" hangingPunct="1">
              <a:lnSpc>
                <a:spcPct val="80000"/>
              </a:lnSpc>
            </a:pPr>
            <a:r>
              <a:rPr lang="tr-TR" altLang="tr-TR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Zonal</a:t>
            </a:r>
            <a:r>
              <a:rPr lang="tr-TR" altLang="tr-TR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( iklim ve bitki örtüsü)</a:t>
            </a:r>
          </a:p>
          <a:p>
            <a:pPr lvl="2" eaLnBrk="1" hangingPunct="1">
              <a:lnSpc>
                <a:spcPct val="80000"/>
              </a:lnSpc>
            </a:pPr>
            <a:r>
              <a:rPr lang="tr-TR" altLang="tr-TR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İntrazonal</a:t>
            </a:r>
            <a:r>
              <a:rPr lang="tr-TR" altLang="tr-TR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(Topoğrafya ve  </a:t>
            </a:r>
            <a:r>
              <a:rPr lang="tr-TR" altLang="tr-TR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ve</a:t>
            </a:r>
            <a:r>
              <a:rPr lang="tr-TR" altLang="tr-TR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ana materyal)</a:t>
            </a:r>
          </a:p>
          <a:p>
            <a:pPr lvl="2" eaLnBrk="1" hangingPunct="1">
              <a:lnSpc>
                <a:spcPct val="80000"/>
              </a:lnSpc>
            </a:pPr>
            <a:r>
              <a:rPr lang="tr-TR" altLang="tr-TR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Azonal (Kısa zaman, ana materyal, erozyon, birikme)</a:t>
            </a:r>
          </a:p>
          <a:p>
            <a:pPr lvl="1" eaLnBrk="1" hangingPunct="1">
              <a:lnSpc>
                <a:spcPct val="80000"/>
              </a:lnSpc>
            </a:pPr>
            <a:r>
              <a:rPr lang="tr-TR" altLang="tr-TR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Alt </a:t>
            </a:r>
            <a:r>
              <a:rPr lang="tr-TR" altLang="tr-TR" sz="2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Ordolar</a:t>
            </a:r>
            <a:endParaRPr lang="tr-TR" altLang="tr-TR" sz="2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eaLnBrk="1" hangingPunct="1">
              <a:lnSpc>
                <a:spcPct val="80000"/>
              </a:lnSpc>
            </a:pPr>
            <a:r>
              <a:rPr lang="tr-TR" altLang="tr-TR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Büyük toprak grupları</a:t>
            </a:r>
          </a:p>
          <a:p>
            <a:pPr lvl="1" eaLnBrk="1" hangingPunct="1">
              <a:lnSpc>
                <a:spcPct val="80000"/>
              </a:lnSpc>
            </a:pPr>
            <a:r>
              <a:rPr lang="tr-TR" altLang="tr-TR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Familyalar ( </a:t>
            </a:r>
            <a:r>
              <a:rPr lang="tr-TR" altLang="tr-TR" sz="2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horizon</a:t>
            </a:r>
            <a:r>
              <a:rPr lang="tr-TR" altLang="tr-TR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  renk, kalınlık ve özellikleri ile ana materyal)</a:t>
            </a:r>
          </a:p>
          <a:p>
            <a:pPr lvl="1" eaLnBrk="1" hangingPunct="1">
              <a:lnSpc>
                <a:spcPct val="80000"/>
              </a:lnSpc>
            </a:pPr>
            <a:r>
              <a:rPr lang="tr-TR" altLang="tr-TR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Seriler ( ayırıcı toprak özellikleri, diziliş, benzer ana materyal)</a:t>
            </a:r>
          </a:p>
          <a:p>
            <a:pPr lvl="1" eaLnBrk="1" hangingPunct="1">
              <a:lnSpc>
                <a:spcPct val="80000"/>
              </a:lnSpc>
            </a:pPr>
            <a:r>
              <a:rPr lang="tr-TR" altLang="tr-TR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Tipler ( üst toprak </a:t>
            </a:r>
            <a:r>
              <a:rPr lang="tr-TR" altLang="tr-TR" sz="2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tekstürü</a:t>
            </a:r>
            <a:r>
              <a:rPr lang="tr-TR" altLang="tr-TR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485823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1 Başlık"/>
          <p:cNvSpPr>
            <a:spLocks noGrp="1"/>
          </p:cNvSpPr>
          <p:nvPr>
            <p:ph type="title" idx="4294967295"/>
          </p:nvPr>
        </p:nvSpPr>
        <p:spPr>
          <a:xfrm>
            <a:off x="0" y="274638"/>
            <a:ext cx="7329488" cy="1143000"/>
          </a:xfrm>
        </p:spPr>
        <p:txBody>
          <a:bodyPr/>
          <a:lstStyle/>
          <a:p>
            <a:pPr eaLnBrk="1" hangingPunct="1"/>
            <a:r>
              <a:rPr lang="tr-TR" altLang="tr-TR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Zonal</a:t>
            </a:r>
            <a:r>
              <a:rPr lang="tr-TR" alt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Toprak </a:t>
            </a:r>
            <a:r>
              <a:rPr lang="tr-TR" altLang="tr-TR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Ordosu</a:t>
            </a:r>
            <a:endParaRPr lang="tr-TR" altLang="tr-TR" sz="2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99" name="2 İçerik Yer Tutucusu"/>
          <p:cNvSpPr>
            <a:spLocks noGrp="1"/>
          </p:cNvSpPr>
          <p:nvPr>
            <p:ph idx="4294967295"/>
          </p:nvPr>
        </p:nvSpPr>
        <p:spPr>
          <a:xfrm>
            <a:off x="0" y="1600200"/>
            <a:ext cx="7402513" cy="4525963"/>
          </a:xfrm>
        </p:spPr>
        <p:txBody>
          <a:bodyPr>
            <a:normAutofit/>
          </a:bodyPr>
          <a:lstStyle/>
          <a:p>
            <a:pPr algn="just" eaLnBrk="1" hangingPunct="1"/>
            <a:r>
              <a:rPr lang="tr-TR" altLang="tr-TR" sz="2400" b="0" dirty="0" smtClean="0">
                <a:latin typeface="Arial" panose="020B0604020202020204" pitchFamily="34" charset="0"/>
                <a:cs typeface="Arial" panose="020B0604020202020204" pitchFamily="34" charset="0"/>
              </a:rPr>
              <a:t>İklim ve </a:t>
            </a:r>
            <a:r>
              <a:rPr lang="tr-TR" altLang="tr-TR" sz="24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biosfer</a:t>
            </a:r>
            <a:r>
              <a:rPr lang="tr-TR" altLang="tr-TR" sz="24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oluşumlarında etkilidir</a:t>
            </a:r>
          </a:p>
          <a:p>
            <a:pPr algn="just" eaLnBrk="1" hangingPunct="1"/>
            <a:r>
              <a:rPr lang="tr-TR" altLang="tr-TR" sz="2400" b="0" dirty="0" smtClean="0">
                <a:latin typeface="Arial" panose="020B0604020202020204" pitchFamily="34" charset="0"/>
                <a:cs typeface="Arial" panose="020B0604020202020204" pitchFamily="34" charset="0"/>
              </a:rPr>
              <a:t>Dünyada geniş alan kaplarlar</a:t>
            </a:r>
          </a:p>
          <a:p>
            <a:pPr algn="just" eaLnBrk="1" hangingPunct="1"/>
            <a:r>
              <a:rPr lang="tr-TR" altLang="tr-TR" sz="2400" b="0" dirty="0" smtClean="0">
                <a:latin typeface="Arial" panose="020B0604020202020204" pitchFamily="34" charset="0"/>
                <a:cs typeface="Arial" panose="020B0604020202020204" pitchFamily="34" charset="0"/>
              </a:rPr>
              <a:t>Ana materyalin etkisi azdır</a:t>
            </a:r>
          </a:p>
          <a:p>
            <a:pPr algn="just" eaLnBrk="1" hangingPunct="1"/>
            <a:endParaRPr lang="tr-TR" altLang="tr-TR" sz="2400" b="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eaLnBrk="1" hangingPunct="1"/>
            <a:endParaRPr lang="tr-TR" altLang="tr-TR" sz="2400" b="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9758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1 Başlık"/>
          <p:cNvSpPr>
            <a:spLocks noGrp="1"/>
          </p:cNvSpPr>
          <p:nvPr>
            <p:ph type="title" idx="4294967295"/>
          </p:nvPr>
        </p:nvSpPr>
        <p:spPr>
          <a:xfrm>
            <a:off x="0" y="260350"/>
            <a:ext cx="7772400" cy="792163"/>
          </a:xfrm>
        </p:spPr>
        <p:txBody>
          <a:bodyPr/>
          <a:lstStyle/>
          <a:p>
            <a:pPr algn="ctr" eaLnBrk="1" hangingPunct="1"/>
            <a:r>
              <a:rPr lang="tr-TR" altLang="tr-TR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Zonal</a:t>
            </a:r>
            <a:r>
              <a:rPr lang="tr-TR" altLang="tr-T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Toprak </a:t>
            </a:r>
            <a:r>
              <a:rPr lang="tr-TR" altLang="tr-TR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Ordosu</a:t>
            </a:r>
            <a:endParaRPr lang="tr-TR" altLang="tr-TR" sz="2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23" name="2 İçerik Yer Tutucusu"/>
          <p:cNvSpPr>
            <a:spLocks noGrp="1"/>
          </p:cNvSpPr>
          <p:nvPr>
            <p:ph idx="4294967295"/>
          </p:nvPr>
        </p:nvSpPr>
        <p:spPr>
          <a:xfrm>
            <a:off x="0" y="1052513"/>
            <a:ext cx="8280400" cy="5162550"/>
          </a:xfrm>
          <a:noFill/>
          <a:ln>
            <a:solidFill>
              <a:schemeClr val="hlink"/>
            </a:solidFill>
            <a:miter lim="800000"/>
            <a:headEnd/>
            <a:tailEnd/>
          </a:ln>
        </p:spPr>
        <p:txBody>
          <a:bodyPr>
            <a:normAutofit/>
          </a:bodyPr>
          <a:lstStyle/>
          <a:p>
            <a:pPr algn="just" eaLnBrk="1" hangingPunct="1">
              <a:lnSpc>
                <a:spcPct val="80000"/>
              </a:lnSpc>
            </a:pPr>
            <a:r>
              <a:rPr lang="tr-TR" altLang="tr-T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1.</a:t>
            </a:r>
            <a:r>
              <a:rPr lang="tr-TR" alt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altLang="tr-T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Soğuk Bölge Toprakları</a:t>
            </a:r>
          </a:p>
          <a:p>
            <a:pPr lvl="1" algn="just" eaLnBrk="1" hangingPunct="1">
              <a:lnSpc>
                <a:spcPct val="80000"/>
              </a:lnSpc>
            </a:pPr>
            <a:r>
              <a:rPr lang="tr-TR" alt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Tundra toprakları</a:t>
            </a:r>
          </a:p>
          <a:p>
            <a:pPr algn="just" eaLnBrk="1" hangingPunct="1">
              <a:lnSpc>
                <a:spcPct val="80000"/>
              </a:lnSpc>
            </a:pPr>
            <a:r>
              <a:rPr lang="tr-TR" altLang="tr-T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2.</a:t>
            </a:r>
            <a:r>
              <a:rPr lang="tr-TR" alt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altLang="tr-T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Soğuk ve Yağışlı Bölge Toprakları</a:t>
            </a:r>
          </a:p>
          <a:p>
            <a:pPr lvl="1" algn="just" eaLnBrk="1" hangingPunct="1">
              <a:lnSpc>
                <a:spcPct val="80000"/>
              </a:lnSpc>
            </a:pPr>
            <a:r>
              <a:rPr lang="tr-TR" alt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Podzolleşme</a:t>
            </a:r>
            <a:r>
              <a:rPr lang="tr-TR" alt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ve </a:t>
            </a:r>
            <a:r>
              <a:rPr lang="tr-TR" alt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podzol</a:t>
            </a:r>
            <a:r>
              <a:rPr lang="tr-TR" alt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topraklar</a:t>
            </a:r>
          </a:p>
          <a:p>
            <a:pPr algn="just" eaLnBrk="1" hangingPunct="1">
              <a:lnSpc>
                <a:spcPct val="80000"/>
              </a:lnSpc>
            </a:pPr>
            <a:r>
              <a:rPr lang="tr-TR" altLang="tr-T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3.Serin ve Yağışlı Bölge Toprakları </a:t>
            </a:r>
          </a:p>
          <a:p>
            <a:pPr algn="just" eaLnBrk="1" hangingPunct="1">
              <a:lnSpc>
                <a:spcPct val="80000"/>
              </a:lnSpc>
            </a:pPr>
            <a:r>
              <a:rPr lang="tr-TR" alt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   - </a:t>
            </a:r>
            <a:r>
              <a:rPr lang="tr-TR" alt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Podzolik</a:t>
            </a:r>
            <a:r>
              <a:rPr lang="tr-TR" alt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Topraklar</a:t>
            </a:r>
          </a:p>
          <a:p>
            <a:pPr algn="just" eaLnBrk="1" hangingPunct="1">
              <a:lnSpc>
                <a:spcPct val="80000"/>
              </a:lnSpc>
            </a:pPr>
            <a:r>
              <a:rPr lang="tr-TR" altLang="tr-T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4. Sıcak ve Yağışlı Bölge toprakları</a:t>
            </a:r>
          </a:p>
          <a:p>
            <a:pPr lvl="1" algn="just" eaLnBrk="1" hangingPunct="1">
              <a:lnSpc>
                <a:spcPct val="80000"/>
              </a:lnSpc>
            </a:pPr>
            <a:r>
              <a:rPr lang="tr-TR" alt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Latasoller</a:t>
            </a:r>
            <a:endParaRPr lang="tr-TR" altLang="tr-T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eaLnBrk="1" hangingPunct="1">
              <a:lnSpc>
                <a:spcPct val="80000"/>
              </a:lnSpc>
            </a:pPr>
            <a:r>
              <a:rPr lang="tr-TR" altLang="tr-T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5.Ilıman yarı kurak Bölge Toprakları</a:t>
            </a:r>
          </a:p>
          <a:p>
            <a:pPr lvl="1" algn="just" eaLnBrk="1" hangingPunct="1">
              <a:lnSpc>
                <a:spcPct val="80000"/>
              </a:lnSpc>
            </a:pPr>
            <a:r>
              <a:rPr lang="tr-TR" alt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Çernozyemler</a:t>
            </a:r>
            <a:r>
              <a:rPr lang="tr-TR" alt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, Kireçsiz Kahverengi topraklar, </a:t>
            </a:r>
            <a:r>
              <a:rPr lang="tr-TR" alt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Kestanerenkli</a:t>
            </a:r>
            <a:r>
              <a:rPr lang="tr-TR" alt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ve Kahverengi topraklar, Akdeniz Kırmızı toprakları</a:t>
            </a:r>
          </a:p>
          <a:p>
            <a:pPr algn="just" eaLnBrk="1" hangingPunct="1">
              <a:lnSpc>
                <a:spcPct val="80000"/>
              </a:lnSpc>
            </a:pPr>
            <a:r>
              <a:rPr lang="tr-TR" altLang="tr-T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6. Sıcak Kuru Bölge Toprakları</a:t>
            </a:r>
          </a:p>
          <a:p>
            <a:pPr lvl="1" algn="just" eaLnBrk="1" hangingPunct="1">
              <a:lnSpc>
                <a:spcPct val="80000"/>
              </a:lnSpc>
            </a:pPr>
            <a:r>
              <a:rPr lang="tr-TR" alt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Çöl Toprakları (Gri çöl, tipik çöl, Kırmızı çöl)</a:t>
            </a:r>
          </a:p>
        </p:txBody>
      </p:sp>
    </p:spTree>
    <p:extLst>
      <p:ext uri="{BB962C8B-B14F-4D97-AF65-F5344CB8AC3E}">
        <p14:creationId xmlns:p14="http://schemas.microsoft.com/office/powerpoint/2010/main" val="3194866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1 Başlık"/>
          <p:cNvSpPr>
            <a:spLocks noGrp="1"/>
          </p:cNvSpPr>
          <p:nvPr>
            <p:ph type="title" idx="4294967295"/>
          </p:nvPr>
        </p:nvSpPr>
        <p:spPr>
          <a:xfrm>
            <a:off x="0" y="274638"/>
            <a:ext cx="8229600" cy="1143000"/>
          </a:xfrm>
        </p:spPr>
        <p:txBody>
          <a:bodyPr/>
          <a:lstStyle/>
          <a:p>
            <a:pPr algn="ctr" eaLnBrk="1" hangingPunct="1"/>
            <a:r>
              <a:rPr lang="tr-TR" altLang="tr-T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İNTERZONAL TOPRAKLAR ORDOSU</a:t>
            </a:r>
          </a:p>
        </p:txBody>
      </p:sp>
      <p:sp>
        <p:nvSpPr>
          <p:cNvPr id="6147" name="2 İçerik Yer Tutucusu"/>
          <p:cNvSpPr>
            <a:spLocks noGrp="1"/>
          </p:cNvSpPr>
          <p:nvPr>
            <p:ph idx="4294967295"/>
          </p:nvPr>
        </p:nvSpPr>
        <p:spPr>
          <a:xfrm>
            <a:off x="0" y="1268413"/>
            <a:ext cx="7308850" cy="4968875"/>
          </a:xfrm>
          <a:solidFill>
            <a:schemeClr val="bg1"/>
          </a:solidFill>
        </p:spPr>
        <p:txBody>
          <a:bodyPr/>
          <a:lstStyle/>
          <a:p>
            <a:pPr marL="363538" indent="-363538" eaLnBrk="1" hangingPunct="1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tr-TR" altLang="tr-TR" sz="2000" dirty="0" smtClean="0"/>
              <a:t>       </a:t>
            </a:r>
            <a:r>
              <a:rPr lang="tr-TR" alt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Hidromorfik</a:t>
            </a:r>
            <a:r>
              <a:rPr lang="tr-TR" alt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topraklar (Su etkisinde kalmış topraklar)</a:t>
            </a:r>
          </a:p>
          <a:p>
            <a:pPr marL="363538" indent="-363538" eaLnBrk="1" hangingPunct="1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tr-TR" alt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tr-TR" alt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Halomorfik</a:t>
            </a:r>
            <a:r>
              <a:rPr lang="tr-TR" alt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topraklar (Tuz etkisinde kalmış topraklar)</a:t>
            </a:r>
          </a:p>
          <a:p>
            <a:pPr marL="542925" lvl="1" indent="0" eaLnBrk="1" hangingPunct="1">
              <a:lnSpc>
                <a:spcPct val="90000"/>
              </a:lnSpc>
            </a:pPr>
            <a:r>
              <a:rPr lang="tr-TR" alt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Tuzlu topraklar </a:t>
            </a:r>
          </a:p>
          <a:p>
            <a:pPr marL="542925" lvl="1" indent="0" eaLnBrk="1" hangingPunct="1">
              <a:lnSpc>
                <a:spcPct val="90000"/>
              </a:lnSpc>
            </a:pPr>
            <a:r>
              <a:rPr lang="tr-TR" alt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Tuzlu - alkali topraklar </a:t>
            </a:r>
          </a:p>
          <a:p>
            <a:pPr marL="542925" lvl="1" indent="0" eaLnBrk="1" hangingPunct="1">
              <a:lnSpc>
                <a:spcPct val="90000"/>
              </a:lnSpc>
            </a:pPr>
            <a:r>
              <a:rPr lang="tr-TR" alt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Alkali topraklar </a:t>
            </a:r>
          </a:p>
          <a:p>
            <a:pPr marL="542925" lvl="1" indent="0" eaLnBrk="1" hangingPunct="1">
              <a:lnSpc>
                <a:spcPct val="90000"/>
              </a:lnSpc>
              <a:buFontTx/>
              <a:buNone/>
            </a:pPr>
            <a:r>
              <a:rPr lang="tr-TR" alt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Kalsimorfik</a:t>
            </a:r>
            <a:r>
              <a:rPr lang="tr-TR" alt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topraklar ( Kireç etkisinde kalmış)</a:t>
            </a:r>
          </a:p>
          <a:p>
            <a:pPr marL="542925" lvl="1" indent="0" eaLnBrk="1" hangingPunct="1">
              <a:lnSpc>
                <a:spcPct val="90000"/>
              </a:lnSpc>
            </a:pPr>
            <a:r>
              <a:rPr lang="tr-TR" alt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Kahverengi orman toprakları</a:t>
            </a:r>
          </a:p>
          <a:p>
            <a:pPr marL="542925" lvl="1" indent="0" eaLnBrk="1" hangingPunct="1">
              <a:lnSpc>
                <a:spcPct val="90000"/>
              </a:lnSpc>
            </a:pPr>
            <a:r>
              <a:rPr lang="tr-TR" alt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Vertisoller</a:t>
            </a:r>
            <a:endParaRPr lang="tr-TR" altLang="tr-T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42925" lvl="1" indent="0" eaLnBrk="1" hangingPunct="1">
              <a:lnSpc>
                <a:spcPct val="90000"/>
              </a:lnSpc>
            </a:pPr>
            <a:r>
              <a:rPr lang="tr-TR" alt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Rendzina</a:t>
            </a:r>
            <a:endParaRPr lang="tr-TR" altLang="tr-T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1544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1 Başlık"/>
          <p:cNvSpPr>
            <a:spLocks noGrp="1"/>
          </p:cNvSpPr>
          <p:nvPr>
            <p:ph type="title" idx="4294967295"/>
          </p:nvPr>
        </p:nvSpPr>
        <p:spPr>
          <a:xfrm>
            <a:off x="0" y="274638"/>
            <a:ext cx="8229600" cy="1143000"/>
          </a:xfrm>
        </p:spPr>
        <p:txBody>
          <a:bodyPr/>
          <a:lstStyle/>
          <a:p>
            <a:pPr algn="ctr" eaLnBrk="1" hangingPunct="1"/>
            <a:r>
              <a:rPr lang="tr-TR" altLang="tr-T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AZONAL TOPRAKLAR ORDOSU</a:t>
            </a:r>
          </a:p>
        </p:txBody>
      </p:sp>
      <p:sp>
        <p:nvSpPr>
          <p:cNvPr id="7171" name="2 İçerik Yer Tutucusu"/>
          <p:cNvSpPr>
            <a:spLocks noGrp="1"/>
          </p:cNvSpPr>
          <p:nvPr>
            <p:ph idx="4294967295"/>
          </p:nvPr>
        </p:nvSpPr>
        <p:spPr>
          <a:xfrm>
            <a:off x="0" y="1600200"/>
            <a:ext cx="5218113" cy="4525963"/>
          </a:xfrm>
        </p:spPr>
        <p:txBody>
          <a:bodyPr>
            <a:normAutofit/>
          </a:bodyPr>
          <a:lstStyle/>
          <a:p>
            <a:pPr eaLnBrk="1" hangingPunct="1"/>
            <a:r>
              <a:rPr lang="tr-TR" altLang="tr-TR" sz="2400" b="0" dirty="0" smtClean="0">
                <a:latin typeface="Arial" panose="020B0604020202020204" pitchFamily="34" charset="0"/>
                <a:cs typeface="Arial" panose="020B0604020202020204" pitchFamily="34" charset="0"/>
              </a:rPr>
              <a:t>Taşlı olgunlaşmamış topraklar (</a:t>
            </a:r>
            <a:r>
              <a:rPr lang="tr-TR" altLang="tr-TR" sz="24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Lithosol</a:t>
            </a:r>
            <a:r>
              <a:rPr lang="tr-TR" altLang="tr-TR" sz="2400" b="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eaLnBrk="1" hangingPunct="1"/>
            <a:r>
              <a:rPr lang="tr-TR" altLang="tr-TR" sz="2400" b="0" dirty="0" smtClean="0">
                <a:latin typeface="Arial" panose="020B0604020202020204" pitchFamily="34" charset="0"/>
                <a:cs typeface="Arial" panose="020B0604020202020204" pitchFamily="34" charset="0"/>
              </a:rPr>
              <a:t>Taşsız olgunlaşmamış topraklar (</a:t>
            </a:r>
            <a:r>
              <a:rPr lang="tr-TR" altLang="tr-TR" sz="24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Regasol</a:t>
            </a:r>
            <a:r>
              <a:rPr lang="tr-TR" altLang="tr-TR" sz="2400" b="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eaLnBrk="1" hangingPunct="1"/>
            <a:r>
              <a:rPr lang="tr-TR" altLang="tr-TR" sz="2400" b="0" dirty="0" smtClean="0">
                <a:latin typeface="Arial" panose="020B0604020202020204" pitchFamily="34" charset="0"/>
                <a:cs typeface="Arial" panose="020B0604020202020204" pitchFamily="34" charset="0"/>
              </a:rPr>
              <a:t>Silisli Kayalar üzerinde oluşan olgunlaşmamış topraklar (</a:t>
            </a:r>
            <a:r>
              <a:rPr lang="tr-TR" altLang="tr-TR" sz="24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Ranker</a:t>
            </a:r>
            <a:r>
              <a:rPr lang="tr-TR" altLang="tr-TR" sz="2400" b="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eaLnBrk="1" hangingPunct="1"/>
            <a:r>
              <a:rPr lang="tr-TR" altLang="tr-TR" sz="24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Alüviyal</a:t>
            </a:r>
            <a:r>
              <a:rPr lang="tr-TR" altLang="tr-TR" sz="24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topraklar</a:t>
            </a:r>
          </a:p>
        </p:txBody>
      </p:sp>
      <p:pic>
        <p:nvPicPr>
          <p:cNvPr id="7172" name="Picture 2" descr="http://sis.agr.gc.ca/cansis/taxa/genesis/pmdep/alluvial_bc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24" y="3861048"/>
            <a:ext cx="2664271" cy="235401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2 İçerik Yer Tutucusu"/>
          <p:cNvSpPr txBox="1">
            <a:spLocks/>
          </p:cNvSpPr>
          <p:nvPr/>
        </p:nvSpPr>
        <p:spPr>
          <a:xfrm>
            <a:off x="6643688" y="1857375"/>
            <a:ext cx="2143125" cy="357188"/>
          </a:xfrm>
          <a:prstGeom prst="rect">
            <a:avLst/>
          </a:prstGeom>
        </p:spPr>
        <p:txBody>
          <a:bodyPr>
            <a:normAutofit fontScale="55000" lnSpcReduction="20000"/>
          </a:bodyPr>
          <a:lstStyle/>
          <a:p>
            <a:pPr marL="342900" indent="-342900">
              <a:spcBef>
                <a:spcPct val="20000"/>
              </a:spcBef>
              <a:defRPr/>
            </a:pPr>
            <a:r>
              <a:rPr lang="tr-TR" sz="3200" dirty="0" err="1">
                <a:solidFill>
                  <a:srgbClr val="000000"/>
                </a:solidFill>
              </a:rPr>
              <a:t>Allüvial</a:t>
            </a:r>
            <a:r>
              <a:rPr lang="tr-TR" sz="3200" dirty="0">
                <a:solidFill>
                  <a:srgbClr val="000000"/>
                </a:solidFill>
              </a:rPr>
              <a:t> toprak profili</a:t>
            </a:r>
          </a:p>
        </p:txBody>
      </p:sp>
      <p:pic>
        <p:nvPicPr>
          <p:cNvPr id="7174" name="Picture 6" descr="regosol_pr_sl2[1]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25" y="1484313"/>
            <a:ext cx="2592388" cy="2160587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5" name="AutoShape 7"/>
          <p:cNvSpPr>
            <a:spLocks noChangeArrowheads="1"/>
          </p:cNvSpPr>
          <p:nvPr/>
        </p:nvSpPr>
        <p:spPr bwMode="auto">
          <a:xfrm>
            <a:off x="3275856" y="4365104"/>
            <a:ext cx="2875820" cy="216024"/>
          </a:xfrm>
          <a:prstGeom prst="rightArrow">
            <a:avLst>
              <a:gd name="adj1" fmla="val 50000"/>
              <a:gd name="adj2" fmla="val 756116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tr-TR" altLang="tr-TR" smtClean="0">
              <a:solidFill>
                <a:srgbClr val="000000"/>
              </a:solidFill>
            </a:endParaRPr>
          </a:p>
        </p:txBody>
      </p:sp>
      <p:sp>
        <p:nvSpPr>
          <p:cNvPr id="7176" name="AutoShape 8"/>
          <p:cNvSpPr>
            <a:spLocks noChangeArrowheads="1"/>
          </p:cNvSpPr>
          <p:nvPr/>
        </p:nvSpPr>
        <p:spPr bwMode="auto">
          <a:xfrm>
            <a:off x="3131840" y="2924944"/>
            <a:ext cx="3019836" cy="215900"/>
          </a:xfrm>
          <a:prstGeom prst="rightArrow">
            <a:avLst>
              <a:gd name="adj1" fmla="val 50000"/>
              <a:gd name="adj2" fmla="val 216912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tr-TR" altLang="tr-TR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6676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çılar">
  <a:themeElements>
    <a:clrScheme name="Açılar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Açılar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çıla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Angles</Template>
  <TotalTime>1</TotalTime>
  <Words>304</Words>
  <Application>Microsoft Office PowerPoint</Application>
  <PresentationFormat>Ekran Gösterisi (4:3)</PresentationFormat>
  <Paragraphs>48</Paragraphs>
  <Slides>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7" baseType="lpstr">
      <vt:lpstr>Açılar</vt:lpstr>
      <vt:lpstr>TOPRAKLARIN SINIFLANDIRILMASI (PEDOLOJİ) </vt:lpstr>
      <vt:lpstr>Eskİ Amerİkan Toprak sInIflandIrma Sİstemİ</vt:lpstr>
      <vt:lpstr>Zonal Toprak Ordosu</vt:lpstr>
      <vt:lpstr>Zonal Toprak Ordosu</vt:lpstr>
      <vt:lpstr>İNTERZONAL TOPRAKLAR ORDOSU</vt:lpstr>
      <vt:lpstr>AZONAL TOPRAKLAR ORDOSU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samsungg</dc:creator>
  <cp:lastModifiedBy>samsungg</cp:lastModifiedBy>
  <cp:revision>2</cp:revision>
  <dcterms:created xsi:type="dcterms:W3CDTF">2019-04-28T20:30:34Z</dcterms:created>
  <dcterms:modified xsi:type="dcterms:W3CDTF">2019-04-28T20:31:45Z</dcterms:modified>
</cp:coreProperties>
</file>