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F293216-99A3-45D1-885A-7C257D88B0B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46F5D31-EF81-4580-BD74-7DBD5F5B103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TOPRAKLARIN 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SINIFLANDIRILMASI (PEDOLOJİ)</a:t>
            </a:r>
            <a:b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24744"/>
            <a:ext cx="8784976" cy="4032448"/>
          </a:xfrm>
        </p:spPr>
        <p:txBody>
          <a:bodyPr>
            <a:noAutofit/>
          </a:bodyPr>
          <a:lstStyle/>
          <a:p>
            <a:pPr algn="just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Benzer </a:t>
            </a:r>
            <a:r>
              <a:rPr 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özellikler gösteren topraklar, aynı kategori altında toplanmak sureti ile bir çok sınıflandırma sistemi yapılmıştır. </a:t>
            </a:r>
          </a:p>
          <a:p>
            <a:pPr algn="just"/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sınıflandırılmasında kullanılan kriterler,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toprağın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tekstürü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rengi, verimliliği, strüktürü ve genetik özellikleridir. Sınıflandırma sistemlerinden dünya çapında en çok kabul göreni genetik sınıflandırma sitemidir. </a:t>
            </a:r>
          </a:p>
          <a:p>
            <a:pPr algn="just"/>
            <a:r>
              <a:rPr 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Genetik sınıflandırma siteminde, toprak oluş faktörlerinden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iklim, bitki örtüsü, topografya, ana materyal ve zaman unsuru dikkate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alınmaktadır.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2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834313" cy="1143000"/>
          </a:xfrm>
        </p:spPr>
        <p:txBody>
          <a:bodyPr/>
          <a:lstStyle/>
          <a:p>
            <a:pPr algn="ctr" eaLnBrk="1" hangingPunct="1"/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Eskİ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Amerİkan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Toprak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sInIflandIrma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Sİstemİ</a:t>
            </a:r>
            <a:endParaRPr lang="tr-TR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2 İçerik Yer Tutucusu"/>
          <p:cNvSpPr>
            <a:spLocks noGrp="1"/>
          </p:cNvSpPr>
          <p:nvPr>
            <p:ph idx="4294967295"/>
          </p:nvPr>
        </p:nvSpPr>
        <p:spPr>
          <a:xfrm>
            <a:off x="503238" y="1500188"/>
            <a:ext cx="8640762" cy="50974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Sistemin </a:t>
            </a:r>
            <a:r>
              <a:rPr lang="tr-TR" altLang="tr-TR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Katogorileri</a:t>
            </a:r>
            <a:endParaRPr lang="tr-TR" altLang="tr-TR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Ordolar</a:t>
            </a:r>
            <a:endParaRPr lang="tr-TR" altLang="tr-TR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tr-TR" alt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Zonal</a:t>
            </a:r>
            <a:r>
              <a:rPr lang="tr-TR" alt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 iklim ve bitki örtüsü)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İntrazonal</a:t>
            </a:r>
            <a:r>
              <a:rPr lang="tr-TR" alt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(Topoğrafya ve  </a:t>
            </a:r>
            <a:r>
              <a:rPr lang="tr-TR" alt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tr-TR" alt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ana materyal)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Azonal (Kısa zaman, ana materyal, erozyon, birikme)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Alt </a:t>
            </a:r>
            <a:r>
              <a:rPr lang="tr-TR" altLang="tr-TR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Ordolar</a:t>
            </a:r>
            <a:endParaRPr lang="tr-TR" altLang="tr-TR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Büyük toprak grupları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Familyalar ( </a:t>
            </a:r>
            <a:r>
              <a:rPr lang="tr-TR" altLang="tr-TR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horizon</a:t>
            </a: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renk, kalınlık ve özellikleri ile ana materyal)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Seriler ( ayırıcı toprak özellikleri, diziliş, benzer ana materyal)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Tipler ( üst toprak </a:t>
            </a:r>
            <a:r>
              <a:rPr lang="tr-TR" altLang="tr-TR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tekstürü</a:t>
            </a:r>
            <a:r>
              <a:rPr lang="tr-TR" altLang="tr-T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858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329488" cy="1143000"/>
          </a:xfrm>
        </p:spPr>
        <p:txBody>
          <a:bodyPr/>
          <a:lstStyle/>
          <a:p>
            <a:pPr eaLnBrk="1" hangingPunct="1"/>
            <a:r>
              <a:rPr lang="tr-TR" altLang="tr-TR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Zonal</a:t>
            </a:r>
            <a:r>
              <a:rPr lang="tr-TR" alt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Toprak </a:t>
            </a:r>
            <a:r>
              <a:rPr lang="tr-TR" altLang="tr-TR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Ordosu</a:t>
            </a:r>
            <a:endParaRPr lang="tr-TR" alt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2 İçerik Yer Tutucusu"/>
          <p:cNvSpPr>
            <a:spLocks noGrp="1"/>
          </p:cNvSpPr>
          <p:nvPr>
            <p:ph idx="4294967295"/>
          </p:nvPr>
        </p:nvSpPr>
        <p:spPr>
          <a:xfrm>
            <a:off x="0" y="1600200"/>
            <a:ext cx="7402513" cy="45259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İklim ve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biosfer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oluşumlarında etkilidir</a:t>
            </a:r>
          </a:p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Dünyada geniş alan kaplarlar</a:t>
            </a:r>
          </a:p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Ana materyalin etkisi azdır</a:t>
            </a:r>
          </a:p>
          <a:p>
            <a:pPr algn="just" eaLnBrk="1" hangingPunct="1"/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75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7772400" cy="792163"/>
          </a:xfrm>
        </p:spPr>
        <p:txBody>
          <a:bodyPr/>
          <a:lstStyle/>
          <a:p>
            <a:pPr algn="ctr" eaLnBrk="1" hangingPunct="1"/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Zonal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Toprak </a:t>
            </a:r>
            <a:r>
              <a:rPr lang="tr-TR" alt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Ordosu</a:t>
            </a:r>
            <a:endParaRPr lang="tr-TR" alt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2 İçerik Yer Tutucusu"/>
          <p:cNvSpPr>
            <a:spLocks noGrp="1"/>
          </p:cNvSpPr>
          <p:nvPr>
            <p:ph idx="4294967295"/>
          </p:nvPr>
        </p:nvSpPr>
        <p:spPr>
          <a:xfrm>
            <a:off x="0" y="1052513"/>
            <a:ext cx="8280400" cy="5162550"/>
          </a:xfrm>
          <a:noFill/>
          <a:ln>
            <a:solidFill>
              <a:schemeClr val="hlink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Soğuk Bölge Toprakları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Tundra toprakları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Soğuk ve Yağışlı Bölge Toprakları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Podzolleşme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podzol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topraklar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3.Serin ve Yağışlı Bölge Toprakları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Podzolik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Topraklar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Sıcak ve Yağışlı Bölge toprakları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Latasoller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5.Ilıman yarı kurak Bölge Toprakları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Çernozyemler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Kireçsiz Kahverengi topraklar, </a:t>
            </a: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Kestanerenkli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ve Kahverengi topraklar, Akdeniz Kırmızı toprakları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Sıcak Kuru Bölge Toprakları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Çöl Toprakları (Gri çöl, tipik çöl, Kırmızı çöl)</a:t>
            </a:r>
          </a:p>
        </p:txBody>
      </p:sp>
    </p:spTree>
    <p:extLst>
      <p:ext uri="{BB962C8B-B14F-4D97-AF65-F5344CB8AC3E}">
        <p14:creationId xmlns:p14="http://schemas.microsoft.com/office/powerpoint/2010/main" val="319486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İNTERZONAL TOPRAKLAR ORDOSU</a:t>
            </a:r>
          </a:p>
        </p:txBody>
      </p:sp>
      <p:sp>
        <p:nvSpPr>
          <p:cNvPr id="6147" name="2 İçerik Yer Tutucusu"/>
          <p:cNvSpPr>
            <a:spLocks noGrp="1"/>
          </p:cNvSpPr>
          <p:nvPr>
            <p:ph idx="4294967295"/>
          </p:nvPr>
        </p:nvSpPr>
        <p:spPr>
          <a:xfrm>
            <a:off x="0" y="1268413"/>
            <a:ext cx="7308850" cy="4968875"/>
          </a:xfrm>
          <a:solidFill>
            <a:schemeClr val="bg1"/>
          </a:solidFill>
        </p:spPr>
        <p:txBody>
          <a:bodyPr/>
          <a:lstStyle/>
          <a:p>
            <a:pPr marL="363538" indent="-363538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000" dirty="0" smtClean="0"/>
              <a:t>       </a:t>
            </a: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Hidromorfik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topraklar (Su etkisinde kalmış topraklar)</a:t>
            </a:r>
          </a:p>
          <a:p>
            <a:pPr marL="363538" indent="-363538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Halomorfik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topraklar (Tuz etkisinde kalmış topraklar)</a:t>
            </a:r>
          </a:p>
          <a:p>
            <a:pPr marL="542925" lvl="1" indent="0" eaLnBrk="1" hangingPunct="1">
              <a:lnSpc>
                <a:spcPct val="9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Tuzlu topraklar </a:t>
            </a:r>
          </a:p>
          <a:p>
            <a:pPr marL="542925" lvl="1" indent="0" eaLnBrk="1" hangingPunct="1">
              <a:lnSpc>
                <a:spcPct val="9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Tuzlu - alkali topraklar </a:t>
            </a:r>
          </a:p>
          <a:p>
            <a:pPr marL="542925" lvl="1" indent="0" eaLnBrk="1" hangingPunct="1">
              <a:lnSpc>
                <a:spcPct val="9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Alkali topraklar </a:t>
            </a:r>
          </a:p>
          <a:p>
            <a:pPr marL="542925" lvl="1" indent="0"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Kalsimorfik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topraklar ( Kireç etkisinde kalmış)</a:t>
            </a:r>
          </a:p>
          <a:p>
            <a:pPr marL="542925" lvl="1" indent="0" eaLnBrk="1" hangingPunct="1">
              <a:lnSpc>
                <a:spcPct val="9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Kahverengi orman toprakları</a:t>
            </a:r>
          </a:p>
          <a:p>
            <a:pPr marL="542925" lvl="1" indent="0" eaLnBrk="1" hangingPunct="1">
              <a:lnSpc>
                <a:spcPct val="90000"/>
              </a:lnSpc>
            </a:pP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Vertisoller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lvl="1" indent="0" eaLnBrk="1" hangingPunct="1">
              <a:lnSpc>
                <a:spcPct val="90000"/>
              </a:lnSpc>
            </a:pPr>
            <a:r>
              <a:rPr lang="tr-TR" alt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Rendzina</a:t>
            </a:r>
            <a:endParaRPr lang="tr-TR" alt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54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AZONAL TOPRAKLAR ORDOSU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4294967295"/>
          </p:nvPr>
        </p:nvSpPr>
        <p:spPr>
          <a:xfrm>
            <a:off x="0" y="1600200"/>
            <a:ext cx="5218113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Taşlı olgunlaşmamış topraklar (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Lithosol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Taşsız olgunlaşmamış topraklar (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Regasol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Silisli Kayalar üzerinde oluşan olgunlaşmamış topraklar (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Ranker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/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Alüviyal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topraklar</a:t>
            </a:r>
          </a:p>
        </p:txBody>
      </p:sp>
      <p:pic>
        <p:nvPicPr>
          <p:cNvPr id="7172" name="Picture 2" descr="http://sis.agr.gc.ca/cansis/taxa/genesis/pmdep/alluvial_bc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4" y="3861048"/>
            <a:ext cx="2664271" cy="23540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İçerik Yer Tutucusu"/>
          <p:cNvSpPr txBox="1">
            <a:spLocks/>
          </p:cNvSpPr>
          <p:nvPr/>
        </p:nvSpPr>
        <p:spPr>
          <a:xfrm>
            <a:off x="6643688" y="1857375"/>
            <a:ext cx="2143125" cy="357188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tr-TR" sz="3200" dirty="0" err="1">
                <a:solidFill>
                  <a:srgbClr val="000000"/>
                </a:solidFill>
              </a:rPr>
              <a:t>Allüvial</a:t>
            </a:r>
            <a:r>
              <a:rPr lang="tr-TR" sz="3200" dirty="0">
                <a:solidFill>
                  <a:srgbClr val="000000"/>
                </a:solidFill>
              </a:rPr>
              <a:t> toprak profili</a:t>
            </a:r>
          </a:p>
        </p:txBody>
      </p:sp>
      <p:pic>
        <p:nvPicPr>
          <p:cNvPr id="7174" name="Picture 6" descr="regosol_pr_sl2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484313"/>
            <a:ext cx="2592388" cy="216058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3275856" y="4365104"/>
            <a:ext cx="2875820" cy="216024"/>
          </a:xfrm>
          <a:prstGeom prst="rightArrow">
            <a:avLst>
              <a:gd name="adj1" fmla="val 50000"/>
              <a:gd name="adj2" fmla="val 7561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 smtClean="0">
              <a:solidFill>
                <a:srgbClr val="000000"/>
              </a:solidFill>
            </a:endParaRP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3131840" y="2924944"/>
            <a:ext cx="3019836" cy="215900"/>
          </a:xfrm>
          <a:prstGeom prst="rightArrow">
            <a:avLst>
              <a:gd name="adj1" fmla="val 50000"/>
              <a:gd name="adj2" fmla="val 216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6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304</Words>
  <Application>Microsoft Office PowerPoint</Application>
  <PresentationFormat>Ekran Gösterisi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Açılar</vt:lpstr>
      <vt:lpstr>TOPRAKLARIN SINIFLANDIRILMASI (PEDOLOJİ) </vt:lpstr>
      <vt:lpstr>Eskİ Amerİkan Toprak sInIflandIrma Sİstemİ</vt:lpstr>
      <vt:lpstr>Zonal Toprak Ordosu</vt:lpstr>
      <vt:lpstr>Zonal Toprak Ordosu</vt:lpstr>
      <vt:lpstr>İNTERZONAL TOPRAKLAR ORDOSU</vt:lpstr>
      <vt:lpstr>AZONAL TOPRAKLAR ORDOSU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2019-04-28T20:30:34Z</dcterms:created>
  <dcterms:modified xsi:type="dcterms:W3CDTF">2019-04-28T20:31:45Z</dcterms:modified>
</cp:coreProperties>
</file>