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0" r:id="rId3"/>
    <p:sldId id="282" r:id="rId4"/>
    <p:sldId id="257" r:id="rId5"/>
    <p:sldId id="259" r:id="rId6"/>
    <p:sldId id="262" r:id="rId7"/>
    <p:sldId id="263" r:id="rId8"/>
    <p:sldId id="268" r:id="rId9"/>
    <p:sldId id="270" r:id="rId10"/>
    <p:sldId id="273" r:id="rId11"/>
    <p:sldId id="277" r:id="rId12"/>
    <p:sldId id="272" r:id="rId13"/>
    <p:sldId id="285" r:id="rId14"/>
    <p:sldId id="286" r:id="rId15"/>
    <p:sldId id="287" r:id="rId16"/>
    <p:sldId id="288" r:id="rId17"/>
    <p:sldId id="289"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26F6D95-07A4-417A-9DB5-E38ADE140A4F}"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392274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F6D95-07A4-417A-9DB5-E38ADE140A4F}"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1037179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F6D95-07A4-417A-9DB5-E38ADE140A4F}"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42610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F6D95-07A4-417A-9DB5-E38ADE140A4F}"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1651997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26F6D95-07A4-417A-9DB5-E38ADE140A4F}"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267505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26F6D95-07A4-417A-9DB5-E38ADE140A4F}"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231405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6F6D95-07A4-417A-9DB5-E38ADE140A4F}" type="datetimeFigureOut">
              <a:rPr lang="tr-TR" smtClean="0"/>
              <a:t>17.09.2019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303921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26F6D95-07A4-417A-9DB5-E38ADE140A4F}" type="datetimeFigureOut">
              <a:rPr lang="tr-TR" smtClean="0"/>
              <a:t>17.09.2019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63515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26F6D95-07A4-417A-9DB5-E38ADE140A4F}" type="datetimeFigureOut">
              <a:rPr lang="tr-TR" smtClean="0"/>
              <a:t>17.09.2019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411468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26F6D95-07A4-417A-9DB5-E38ADE140A4F}"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2732635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26F6D95-07A4-417A-9DB5-E38ADE140A4F}"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EB674E-097D-4376-863E-4F8DE9CDEE71}" type="slidenum">
              <a:rPr lang="tr-TR" smtClean="0"/>
              <a:t>‹#›</a:t>
            </a:fld>
            <a:endParaRPr lang="tr-TR"/>
          </a:p>
        </p:txBody>
      </p:sp>
    </p:spTree>
    <p:extLst>
      <p:ext uri="{BB962C8B-B14F-4D97-AF65-F5344CB8AC3E}">
        <p14:creationId xmlns:p14="http://schemas.microsoft.com/office/powerpoint/2010/main" val="1659182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6F6D95-07A4-417A-9DB5-E38ADE140A4F}" type="datetimeFigureOut">
              <a:rPr lang="tr-TR" smtClean="0"/>
              <a:t>17.09.2019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B674E-097D-4376-863E-4F8DE9CDEE71}" type="slidenum">
              <a:rPr lang="tr-TR" smtClean="0"/>
              <a:t>‹#›</a:t>
            </a:fld>
            <a:endParaRPr lang="tr-TR"/>
          </a:p>
        </p:txBody>
      </p:sp>
    </p:spTree>
    <p:extLst>
      <p:ext uri="{BB962C8B-B14F-4D97-AF65-F5344CB8AC3E}">
        <p14:creationId xmlns:p14="http://schemas.microsoft.com/office/powerpoint/2010/main" val="1396409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607210" y="764024"/>
            <a:ext cx="11091454"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en-US" altLang="tr-TR" sz="2000" b="1" dirty="0" err="1">
                <a:latin typeface="Arial" panose="020B0604020202020204" pitchFamily="34" charset="0"/>
                <a:cs typeface="Arial" panose="020B0604020202020204" pitchFamily="34" charset="0"/>
              </a:rPr>
              <a:t>Güneş</a:t>
            </a:r>
            <a:r>
              <a:rPr lang="en-US" altLang="tr-TR" sz="2000" b="1" dirty="0">
                <a:latin typeface="Arial" panose="020B0604020202020204" pitchFamily="34" charset="0"/>
                <a:cs typeface="Arial" panose="020B0604020202020204" pitchFamily="34" charset="0"/>
              </a:rPr>
              <a:t> </a:t>
            </a:r>
            <a:r>
              <a:rPr lang="tr-TR" altLang="tr-TR" sz="2000" b="1" dirty="0">
                <a:latin typeface="Arial" panose="020B0604020202020204" pitchFamily="34" charset="0"/>
                <a:cs typeface="Arial" panose="020B0604020202020204" pitchFamily="34" charset="0"/>
              </a:rPr>
              <a:t>s</a:t>
            </a:r>
            <a:r>
              <a:rPr lang="en-US" altLang="tr-TR" sz="2000" b="1" dirty="0" err="1">
                <a:latin typeface="Arial" panose="020B0604020202020204" pitchFamily="34" charset="0"/>
                <a:cs typeface="Arial" panose="020B0604020202020204" pitchFamily="34" charset="0"/>
              </a:rPr>
              <a:t>istemimiz</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birbirlerine</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dinamik</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olarak</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bağlı</a:t>
            </a:r>
            <a:endParaRPr lang="tr-TR" altLang="tr-TR" sz="2000" b="1" dirty="0">
              <a:latin typeface="Arial" panose="020B0604020202020204" pitchFamily="34" charset="0"/>
              <a:cs typeface="Arial" panose="020B0604020202020204" pitchFamily="34" charset="0"/>
            </a:endParaRPr>
          </a:p>
          <a:p>
            <a:pPr fontAlgn="base">
              <a:spcBef>
                <a:spcPct val="0"/>
              </a:spcBef>
              <a:spcAft>
                <a:spcPct val="0"/>
              </a:spcAft>
            </a:pPr>
            <a:endParaRPr lang="en-US" altLang="tr-TR" sz="2000" b="1" dirty="0">
              <a:latin typeface="Arial" panose="020B0604020202020204" pitchFamily="34" charset="0"/>
              <a:cs typeface="Arial" panose="020B0604020202020204" pitchFamily="34" charset="0"/>
            </a:endParaRPr>
          </a:p>
          <a:p>
            <a:pPr fontAlgn="base">
              <a:spcBef>
                <a:spcPct val="0"/>
              </a:spcBef>
              <a:spcAft>
                <a:spcPct val="0"/>
              </a:spcAft>
              <a:buFontTx/>
              <a:buChar char="•"/>
            </a:pPr>
            <a:r>
              <a:rPr lang="tr-TR" altLang="tr-TR" sz="2000" b="1" dirty="0">
                <a:latin typeface="Arial" panose="020B0604020202020204" pitchFamily="34" charset="0"/>
                <a:cs typeface="Arial" panose="020B0604020202020204" pitchFamily="34" charset="0"/>
              </a:rPr>
              <a:t> Yıldızımız </a:t>
            </a:r>
            <a:r>
              <a:rPr lang="en-US" altLang="tr-TR" sz="2000" b="1" dirty="0" err="1">
                <a:latin typeface="Arial" panose="020B0604020202020204" pitchFamily="34" charset="0"/>
                <a:cs typeface="Arial" panose="020B0604020202020204" pitchFamily="34" charset="0"/>
              </a:rPr>
              <a:t>Güneş</a:t>
            </a:r>
            <a:r>
              <a:rPr lang="en-US" altLang="tr-TR" sz="2000" b="1" dirty="0">
                <a:latin typeface="Arial" panose="020B0604020202020204" pitchFamily="34" charset="0"/>
                <a:cs typeface="Arial" panose="020B0604020202020204" pitchFamily="34" charset="0"/>
              </a:rPr>
              <a:t>,</a:t>
            </a:r>
          </a:p>
          <a:p>
            <a:pPr fontAlgn="base">
              <a:spcBef>
                <a:spcPct val="50000"/>
              </a:spcBef>
              <a:spcAft>
                <a:spcPct val="0"/>
              </a:spcAft>
              <a:buFontTx/>
              <a:buChar char="•"/>
            </a:pPr>
            <a:r>
              <a:rPr lang="tr-TR" altLang="tr-TR" sz="2000" b="1" dirty="0">
                <a:latin typeface="Arial" panose="020B0604020202020204" pitchFamily="34" charset="0"/>
                <a:cs typeface="Arial" panose="020B0604020202020204" pitchFamily="34" charset="0"/>
              </a:rPr>
              <a:t> </a:t>
            </a:r>
            <a:r>
              <a:rPr lang="en-US" altLang="tr-TR" sz="2000" b="1" dirty="0">
                <a:latin typeface="Arial" panose="020B0604020202020204" pitchFamily="34" charset="0"/>
                <a:cs typeface="Arial" panose="020B0604020202020204" pitchFamily="34" charset="0"/>
              </a:rPr>
              <a:t>8 </a:t>
            </a:r>
            <a:r>
              <a:rPr lang="en-US" altLang="tr-TR" sz="2000" b="1" dirty="0" err="1">
                <a:latin typeface="Arial" panose="020B0604020202020204" pitchFamily="34" charset="0"/>
                <a:cs typeface="Arial" panose="020B0604020202020204" pitchFamily="34" charset="0"/>
              </a:rPr>
              <a:t>gezegen</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ve</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bunların</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uyduları</a:t>
            </a:r>
            <a:r>
              <a:rPr lang="en-US" altLang="tr-TR" sz="2000" b="1" dirty="0">
                <a:latin typeface="Arial" panose="020B0604020202020204" pitchFamily="34" charset="0"/>
                <a:cs typeface="Arial" panose="020B0604020202020204" pitchFamily="34" charset="0"/>
              </a:rPr>
              <a:t>, </a:t>
            </a:r>
            <a:endParaRPr lang="en-US" altLang="tr-TR" sz="2000" dirty="0">
              <a:latin typeface="Arial" panose="020B0604020202020204" pitchFamily="34" charset="0"/>
              <a:cs typeface="Arial" panose="020B0604020202020204" pitchFamily="34" charset="0"/>
            </a:endParaRPr>
          </a:p>
          <a:p>
            <a:pPr fontAlgn="base">
              <a:spcBef>
                <a:spcPct val="0"/>
              </a:spcBef>
              <a:spcAft>
                <a:spcPct val="0"/>
              </a:spcAft>
            </a:pPr>
            <a:r>
              <a:rPr lang="en-US" altLang="tr-TR" sz="2000" dirty="0">
                <a:latin typeface="Arial" panose="020B0604020202020204" pitchFamily="34" charset="0"/>
                <a:cs typeface="Arial" panose="020B0604020202020204" pitchFamily="34" charset="0"/>
              </a:rPr>
              <a:t>	</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Güneş’ten</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uzaklık</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sırasına</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göre</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Merkür</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Venüs</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Yer</a:t>
            </a:r>
            <a:r>
              <a:rPr lang="en-US" altLang="tr-TR" sz="2000" i="1" dirty="0">
                <a:latin typeface="Arial" panose="020B0604020202020204" pitchFamily="34" charset="0"/>
                <a:cs typeface="Arial" panose="020B0604020202020204" pitchFamily="34" charset="0"/>
              </a:rPr>
              <a:t>, Mars, </a:t>
            </a:r>
            <a:endParaRPr lang="tr-TR" altLang="tr-TR" sz="2000" i="1" dirty="0">
              <a:latin typeface="Arial" panose="020B0604020202020204" pitchFamily="34" charset="0"/>
              <a:cs typeface="Arial" panose="020B0604020202020204" pitchFamily="34" charset="0"/>
            </a:endParaRPr>
          </a:p>
          <a:p>
            <a:pPr fontAlgn="base">
              <a:spcBef>
                <a:spcPct val="0"/>
              </a:spcBef>
              <a:spcAft>
                <a:spcPct val="0"/>
              </a:spcAft>
            </a:pPr>
            <a:r>
              <a:rPr lang="tr-TR"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Jüpiter</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Satürn</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Uranüs</a:t>
            </a:r>
            <a:r>
              <a:rPr lang="en-US" altLang="tr-TR" sz="2000" i="1" dirty="0">
                <a:latin typeface="Arial" panose="020B0604020202020204" pitchFamily="34" charset="0"/>
                <a:cs typeface="Arial" panose="020B0604020202020204" pitchFamily="34" charset="0"/>
              </a:rPr>
              <a:t>, </a:t>
            </a:r>
            <a:r>
              <a:rPr lang="en-US" altLang="tr-TR" sz="2000" i="1" dirty="0" err="1">
                <a:latin typeface="Arial" panose="020B0604020202020204" pitchFamily="34" charset="0"/>
                <a:cs typeface="Arial" panose="020B0604020202020204" pitchFamily="34" charset="0"/>
              </a:rPr>
              <a:t>Neptün</a:t>
            </a:r>
            <a:endParaRPr lang="en-US" altLang="tr-TR" sz="2000" b="1" dirty="0">
              <a:latin typeface="Arial" panose="020B0604020202020204" pitchFamily="34" charset="0"/>
              <a:cs typeface="Arial" panose="020B0604020202020204" pitchFamily="34" charset="0"/>
            </a:endParaRPr>
          </a:p>
          <a:p>
            <a:pPr fontAlgn="base">
              <a:spcBef>
                <a:spcPct val="50000"/>
              </a:spcBef>
              <a:spcAft>
                <a:spcPct val="0"/>
              </a:spcAft>
              <a:buFontTx/>
              <a:buChar char="•"/>
            </a:pPr>
            <a:r>
              <a:rPr lang="tr-TR" altLang="tr-TR" sz="2000" b="1" dirty="0">
                <a:latin typeface="Arial" panose="020B0604020202020204" pitchFamily="34" charset="0"/>
                <a:cs typeface="Arial" panose="020B0604020202020204" pitchFamily="34" charset="0"/>
              </a:rPr>
              <a:t> C</a:t>
            </a:r>
            <a:r>
              <a:rPr lang="en-US" altLang="tr-TR" sz="2000" b="1" dirty="0" err="1">
                <a:latin typeface="Arial" panose="020B0604020202020204" pitchFamily="34" charset="0"/>
                <a:cs typeface="Arial" panose="020B0604020202020204" pitchFamily="34" charset="0"/>
              </a:rPr>
              <a:t>üce</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gezegenler</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ve</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bunların</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uyduları</a:t>
            </a:r>
            <a:r>
              <a:rPr lang="en-US" altLang="tr-TR" sz="2000" b="1" dirty="0">
                <a:latin typeface="Arial" panose="020B0604020202020204" pitchFamily="34" charset="0"/>
                <a:cs typeface="Arial" panose="020B0604020202020204" pitchFamily="34" charset="0"/>
              </a:rPr>
              <a:t>,</a:t>
            </a:r>
            <a:endParaRPr lang="en-US" altLang="tr-TR" sz="2000" dirty="0">
              <a:latin typeface="Arial" panose="020B0604020202020204" pitchFamily="34" charset="0"/>
              <a:cs typeface="Arial" panose="020B0604020202020204" pitchFamily="34" charset="0"/>
            </a:endParaRPr>
          </a:p>
          <a:p>
            <a:pPr fontAlgn="base">
              <a:spcBef>
                <a:spcPct val="0"/>
              </a:spcBef>
              <a:spcAft>
                <a:spcPct val="0"/>
              </a:spcAft>
            </a:pPr>
            <a:r>
              <a:rPr lang="en-US" altLang="tr-TR" sz="2000" dirty="0">
                <a:latin typeface="Arial" panose="020B0604020202020204" pitchFamily="34" charset="0"/>
                <a:cs typeface="Arial" panose="020B0604020202020204" pitchFamily="34" charset="0"/>
              </a:rPr>
              <a:t>	</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şimdilik</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bu</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kategoriye</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girenler</a:t>
            </a:r>
            <a:r>
              <a:rPr lang="de-DE" altLang="tr-TR" sz="2000" i="1" dirty="0">
                <a:latin typeface="Arial" panose="020B0604020202020204" pitchFamily="34" charset="0"/>
                <a:cs typeface="Arial" panose="020B0604020202020204" pitchFamily="34" charset="0"/>
              </a:rPr>
              <a:t>: </a:t>
            </a:r>
            <a:endParaRPr lang="tr-TR" altLang="tr-TR" sz="2000" i="1" dirty="0">
              <a:latin typeface="Arial" panose="020B0604020202020204" pitchFamily="34" charset="0"/>
              <a:cs typeface="Arial" panose="020B0604020202020204" pitchFamily="34" charset="0"/>
            </a:endParaRPr>
          </a:p>
          <a:p>
            <a:pPr fontAlgn="base">
              <a:spcBef>
                <a:spcPct val="0"/>
              </a:spcBef>
              <a:spcAft>
                <a:spcPct val="0"/>
              </a:spcAft>
            </a:pPr>
            <a:r>
              <a:rPr lang="tr-TR" altLang="tr-TR" sz="2000" i="1" dirty="0">
                <a:latin typeface="Arial" panose="020B0604020202020204" pitchFamily="34" charset="0"/>
                <a:cs typeface="Arial" panose="020B0604020202020204" pitchFamily="34" charset="0"/>
              </a:rPr>
              <a:t>	                  </a:t>
            </a:r>
            <a:r>
              <a:rPr lang="de-DE" altLang="tr-TR" sz="2000" i="1" dirty="0">
                <a:latin typeface="Arial" panose="020B0604020202020204" pitchFamily="34" charset="0"/>
                <a:cs typeface="Arial" panose="020B0604020202020204" pitchFamily="34" charset="0"/>
              </a:rPr>
              <a:t>Ceres, </a:t>
            </a:r>
            <a:r>
              <a:rPr lang="de-DE" altLang="tr-TR" sz="2000" i="1" dirty="0" err="1">
                <a:latin typeface="Arial" panose="020B0604020202020204" pitchFamily="34" charset="0"/>
                <a:cs typeface="Arial" panose="020B0604020202020204" pitchFamily="34" charset="0"/>
              </a:rPr>
              <a:t>Plüto</a:t>
            </a:r>
            <a:r>
              <a:rPr lang="de-DE" altLang="tr-TR" sz="2000" i="1" dirty="0">
                <a:latin typeface="Arial" panose="020B0604020202020204" pitchFamily="34" charset="0"/>
                <a:cs typeface="Arial" panose="020B0604020202020204" pitchFamily="34" charset="0"/>
              </a:rPr>
              <a:t>, Eris</a:t>
            </a:r>
            <a:r>
              <a:rPr lang="tr-TR"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Haumea</a:t>
            </a:r>
            <a:r>
              <a:rPr lang="tr-TR"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Makemake</a:t>
            </a:r>
            <a:endParaRPr lang="de-DE" altLang="tr-TR" sz="2000" b="1" dirty="0">
              <a:latin typeface="Arial" panose="020B0604020202020204" pitchFamily="34" charset="0"/>
              <a:cs typeface="Arial" panose="020B0604020202020204" pitchFamily="34" charset="0"/>
            </a:endParaRPr>
          </a:p>
          <a:p>
            <a:pPr fontAlgn="base">
              <a:spcBef>
                <a:spcPct val="50000"/>
              </a:spcBef>
              <a:spcAft>
                <a:spcPct val="0"/>
              </a:spcAft>
              <a:buFontTx/>
              <a:buChar char="•"/>
            </a:pPr>
            <a:r>
              <a:rPr lang="tr-TR" altLang="tr-TR" sz="2000" b="1" dirty="0">
                <a:latin typeface="Arial" panose="020B0604020202020204" pitchFamily="34" charset="0"/>
                <a:cs typeface="Arial" panose="020B0604020202020204" pitchFamily="34" charset="0"/>
              </a:rPr>
              <a:t> </a:t>
            </a:r>
            <a:r>
              <a:rPr lang="de-DE" altLang="tr-TR" sz="2000" b="1" dirty="0" err="1">
                <a:latin typeface="Arial" panose="020B0604020202020204" pitchFamily="34" charset="0"/>
                <a:cs typeface="Arial" panose="020B0604020202020204" pitchFamily="34" charset="0"/>
              </a:rPr>
              <a:t>Güneş</a:t>
            </a:r>
            <a:r>
              <a:rPr lang="de-DE" altLang="tr-TR" sz="2000" b="1" dirty="0">
                <a:latin typeface="Arial" panose="020B0604020202020204" pitchFamily="34" charset="0"/>
                <a:cs typeface="Arial" panose="020B0604020202020204" pitchFamily="34" charset="0"/>
              </a:rPr>
              <a:t> </a:t>
            </a:r>
            <a:r>
              <a:rPr lang="de-DE" altLang="tr-TR" sz="2000" b="1" dirty="0" err="1">
                <a:latin typeface="Arial" panose="020B0604020202020204" pitchFamily="34" charset="0"/>
                <a:cs typeface="Arial" panose="020B0604020202020204" pitchFamily="34" charset="0"/>
              </a:rPr>
              <a:t>sisteminin</a:t>
            </a:r>
            <a:r>
              <a:rPr lang="de-DE" altLang="tr-TR" sz="2000" b="1" dirty="0">
                <a:latin typeface="Arial" panose="020B0604020202020204" pitchFamily="34" charset="0"/>
                <a:cs typeface="Arial" panose="020B0604020202020204" pitchFamily="34" charset="0"/>
              </a:rPr>
              <a:t> </a:t>
            </a:r>
            <a:r>
              <a:rPr lang="de-DE" altLang="tr-TR" sz="2000" b="1" dirty="0" err="1">
                <a:latin typeface="Arial" panose="020B0604020202020204" pitchFamily="34" charset="0"/>
                <a:cs typeface="Arial" panose="020B0604020202020204" pitchFamily="34" charset="0"/>
              </a:rPr>
              <a:t>küçük</a:t>
            </a:r>
            <a:r>
              <a:rPr lang="de-DE" altLang="tr-TR" sz="2000" b="1" dirty="0">
                <a:latin typeface="Arial" panose="020B0604020202020204" pitchFamily="34" charset="0"/>
                <a:cs typeface="Arial" panose="020B0604020202020204" pitchFamily="34" charset="0"/>
              </a:rPr>
              <a:t> </a:t>
            </a:r>
            <a:r>
              <a:rPr lang="de-DE" altLang="tr-TR" sz="2000" b="1" dirty="0" err="1">
                <a:latin typeface="Arial" panose="020B0604020202020204" pitchFamily="34" charset="0"/>
                <a:cs typeface="Arial" panose="020B0604020202020204" pitchFamily="34" charset="0"/>
              </a:rPr>
              <a:t>nesneleri</a:t>
            </a:r>
            <a:r>
              <a:rPr lang="de-DE" altLang="tr-TR" sz="2000" b="1" dirty="0">
                <a:latin typeface="Arial" panose="020B0604020202020204" pitchFamily="34" charset="0"/>
                <a:cs typeface="Arial" panose="020B0604020202020204" pitchFamily="34" charset="0"/>
              </a:rPr>
              <a:t>: </a:t>
            </a:r>
            <a:endParaRPr lang="de-DE" altLang="tr-TR" sz="2000" dirty="0">
              <a:latin typeface="Arial" panose="020B0604020202020204" pitchFamily="34" charset="0"/>
              <a:cs typeface="Arial" panose="020B0604020202020204" pitchFamily="34" charset="0"/>
            </a:endParaRPr>
          </a:p>
          <a:p>
            <a:pPr fontAlgn="base">
              <a:spcBef>
                <a:spcPct val="0"/>
              </a:spcBef>
              <a:spcAft>
                <a:spcPct val="0"/>
              </a:spcAft>
            </a:pPr>
            <a:r>
              <a:rPr lang="de-DE" altLang="tr-TR" sz="2000" dirty="0">
                <a:latin typeface="Arial" panose="020B0604020202020204" pitchFamily="34" charset="0"/>
                <a:cs typeface="Arial" panose="020B0604020202020204" pitchFamily="34" charset="0"/>
              </a:rPr>
              <a:t>	</a:t>
            </a:r>
            <a:r>
              <a:rPr lang="de-DE" altLang="tr-TR" sz="2000" i="1" dirty="0">
                <a:latin typeface="Arial" panose="020B0604020202020204" pitchFamily="34" charset="0"/>
                <a:cs typeface="Arial" panose="020B0604020202020204" pitchFamily="34" charset="0"/>
              </a:rPr>
              <a:t>- </a:t>
            </a:r>
            <a:r>
              <a:rPr lang="tr-TR" altLang="tr-TR" sz="2000" i="1" dirty="0">
                <a:latin typeface="Arial" panose="020B0604020202020204" pitchFamily="34" charset="0"/>
                <a:cs typeface="Arial" panose="020B0604020202020204" pitchFamily="34" charset="0"/>
              </a:rPr>
              <a:t>A</a:t>
            </a:r>
            <a:r>
              <a:rPr lang="de-DE" altLang="tr-TR" sz="2000" i="1" dirty="0" err="1">
                <a:latin typeface="Arial" panose="020B0604020202020204" pitchFamily="34" charset="0"/>
                <a:cs typeface="Arial" panose="020B0604020202020204" pitchFamily="34" charset="0"/>
              </a:rPr>
              <a:t>steroidler</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küçük</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gezegenler</a:t>
            </a:r>
            <a:r>
              <a:rPr lang="de-DE" altLang="tr-TR" sz="2000" i="1" dirty="0">
                <a:latin typeface="Arial" panose="020B0604020202020204" pitchFamily="34" charset="0"/>
                <a:cs typeface="Arial" panose="020B0604020202020204" pitchFamily="34" charset="0"/>
              </a:rPr>
              <a:t>),</a:t>
            </a:r>
          </a:p>
          <a:p>
            <a:pPr fontAlgn="base">
              <a:spcBef>
                <a:spcPct val="0"/>
              </a:spcBef>
              <a:spcAft>
                <a:spcPct val="0"/>
              </a:spcAft>
            </a:pPr>
            <a:r>
              <a:rPr lang="de-DE" altLang="tr-TR" sz="2000" i="1" dirty="0">
                <a:latin typeface="Arial" panose="020B0604020202020204" pitchFamily="34" charset="0"/>
                <a:cs typeface="Arial" panose="020B0604020202020204" pitchFamily="34" charset="0"/>
              </a:rPr>
              <a:t>	- </a:t>
            </a:r>
            <a:r>
              <a:rPr lang="de-DE" altLang="tr-TR" sz="2000" i="1" dirty="0" err="1">
                <a:latin typeface="Arial" panose="020B0604020202020204" pitchFamily="34" charset="0"/>
                <a:cs typeface="Arial" panose="020B0604020202020204" pitchFamily="34" charset="0"/>
              </a:rPr>
              <a:t>Neptün</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ötesi</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küçük</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cisimler</a:t>
            </a:r>
            <a:r>
              <a:rPr lang="tr-TR" altLang="tr-TR" sz="2000" i="1" dirty="0">
                <a:latin typeface="Arial" panose="020B0604020202020204" pitchFamily="34" charset="0"/>
                <a:cs typeface="Arial" panose="020B0604020202020204" pitchFamily="34" charset="0"/>
              </a:rPr>
              <a:t> (</a:t>
            </a:r>
            <a:r>
              <a:rPr lang="tr-TR" altLang="tr-TR" sz="2000" i="1" dirty="0" err="1">
                <a:latin typeface="Arial" panose="020B0604020202020204" pitchFamily="34" charset="0"/>
                <a:cs typeface="Arial" panose="020B0604020202020204" pitchFamily="34" charset="0"/>
              </a:rPr>
              <a:t>Kuiper</a:t>
            </a:r>
            <a:r>
              <a:rPr lang="tr-TR" altLang="tr-TR" sz="2000" i="1" dirty="0">
                <a:latin typeface="Arial" panose="020B0604020202020204" pitchFamily="34" charset="0"/>
                <a:cs typeface="Arial" panose="020B0604020202020204" pitchFamily="34" charset="0"/>
              </a:rPr>
              <a:t> Kuşağı ve </a:t>
            </a:r>
            <a:r>
              <a:rPr lang="tr-TR" altLang="tr-TR" sz="2000" i="1" dirty="0" err="1">
                <a:latin typeface="Arial" panose="020B0604020202020204" pitchFamily="34" charset="0"/>
                <a:cs typeface="Arial" panose="020B0604020202020204" pitchFamily="34" charset="0"/>
              </a:rPr>
              <a:t>Oort</a:t>
            </a:r>
            <a:r>
              <a:rPr lang="tr-TR" altLang="tr-TR" sz="2000" i="1" dirty="0">
                <a:latin typeface="Arial" panose="020B0604020202020204" pitchFamily="34" charset="0"/>
                <a:cs typeface="Arial" panose="020B0604020202020204" pitchFamily="34" charset="0"/>
              </a:rPr>
              <a:t> Bulutu)</a:t>
            </a:r>
            <a:r>
              <a:rPr lang="de-DE" altLang="tr-TR" sz="2000" i="1" dirty="0">
                <a:latin typeface="Arial" panose="020B0604020202020204" pitchFamily="34" charset="0"/>
                <a:cs typeface="Arial" panose="020B0604020202020204" pitchFamily="34" charset="0"/>
              </a:rPr>
              <a:t>,</a:t>
            </a:r>
          </a:p>
          <a:p>
            <a:pPr fontAlgn="base">
              <a:spcBef>
                <a:spcPct val="0"/>
              </a:spcBef>
              <a:spcAft>
                <a:spcPct val="0"/>
              </a:spcAft>
            </a:pPr>
            <a:r>
              <a:rPr lang="de-DE" altLang="tr-TR" sz="2000" i="1" dirty="0">
                <a:latin typeface="Arial" panose="020B0604020202020204" pitchFamily="34" charset="0"/>
                <a:cs typeface="Arial" panose="020B0604020202020204" pitchFamily="34" charset="0"/>
              </a:rPr>
              <a:t>	- </a:t>
            </a:r>
            <a:r>
              <a:rPr lang="tr-TR" altLang="tr-TR" sz="2000" i="1" dirty="0">
                <a:latin typeface="Arial" panose="020B0604020202020204" pitchFamily="34" charset="0"/>
                <a:cs typeface="Arial" panose="020B0604020202020204" pitchFamily="34" charset="0"/>
              </a:rPr>
              <a:t>K</a:t>
            </a:r>
            <a:r>
              <a:rPr lang="de-DE" altLang="tr-TR" sz="2000" i="1" dirty="0" err="1">
                <a:latin typeface="Arial" panose="020B0604020202020204" pitchFamily="34" charset="0"/>
                <a:cs typeface="Arial" panose="020B0604020202020204" pitchFamily="34" charset="0"/>
              </a:rPr>
              <a:t>uyruklu</a:t>
            </a:r>
            <a:r>
              <a:rPr lang="de-DE" altLang="tr-TR" sz="2000" i="1" dirty="0">
                <a:latin typeface="Arial" panose="020B0604020202020204" pitchFamily="34" charset="0"/>
                <a:cs typeface="Arial" panose="020B0604020202020204" pitchFamily="34" charset="0"/>
              </a:rPr>
              <a:t> </a:t>
            </a:r>
            <a:r>
              <a:rPr lang="de-DE" altLang="tr-TR" sz="2000" i="1" dirty="0" err="1">
                <a:latin typeface="Arial" panose="020B0604020202020204" pitchFamily="34" charset="0"/>
                <a:cs typeface="Arial" panose="020B0604020202020204" pitchFamily="34" charset="0"/>
              </a:rPr>
              <a:t>yıldızlar</a:t>
            </a:r>
            <a:r>
              <a:rPr lang="de-DE" altLang="tr-TR" sz="2000" i="1" dirty="0">
                <a:latin typeface="Arial" panose="020B0604020202020204" pitchFamily="34" charset="0"/>
                <a:cs typeface="Arial" panose="020B0604020202020204" pitchFamily="34" charset="0"/>
              </a:rPr>
              <a:t>,</a:t>
            </a:r>
          </a:p>
          <a:p>
            <a:pPr fontAlgn="base">
              <a:spcBef>
                <a:spcPct val="0"/>
              </a:spcBef>
              <a:spcAft>
                <a:spcPct val="0"/>
              </a:spcAft>
            </a:pPr>
            <a:r>
              <a:rPr lang="de-DE" altLang="tr-TR" sz="2000" i="1" dirty="0">
                <a:latin typeface="Arial" panose="020B0604020202020204" pitchFamily="34" charset="0"/>
                <a:cs typeface="Arial" panose="020B0604020202020204" pitchFamily="34" charset="0"/>
              </a:rPr>
              <a:t>	- </a:t>
            </a:r>
            <a:r>
              <a:rPr lang="tr-TR" altLang="tr-TR" sz="2000" i="1" dirty="0">
                <a:latin typeface="Arial" panose="020B0604020202020204" pitchFamily="34" charset="0"/>
                <a:cs typeface="Arial" panose="020B0604020202020204" pitchFamily="34" charset="0"/>
              </a:rPr>
              <a:t>M</a:t>
            </a:r>
            <a:r>
              <a:rPr lang="en-US" altLang="tr-TR" sz="2000" i="1" dirty="0" err="1">
                <a:latin typeface="Arial" panose="020B0604020202020204" pitchFamily="34" charset="0"/>
                <a:cs typeface="Arial" panose="020B0604020202020204" pitchFamily="34" charset="0"/>
              </a:rPr>
              <a:t>eteorlar</a:t>
            </a:r>
            <a:r>
              <a:rPr lang="en-US" altLang="tr-TR" sz="2000" i="1" dirty="0">
                <a:latin typeface="Arial" panose="020B0604020202020204" pitchFamily="34" charset="0"/>
                <a:cs typeface="Arial" panose="020B0604020202020204" pitchFamily="34" charset="0"/>
              </a:rPr>
              <a:t>,</a:t>
            </a:r>
            <a:endParaRPr lang="en-US" altLang="tr-TR" sz="2000" b="1" dirty="0">
              <a:latin typeface="Arial" panose="020B0604020202020204" pitchFamily="34" charset="0"/>
              <a:cs typeface="Arial" panose="020B0604020202020204" pitchFamily="34" charset="0"/>
            </a:endParaRPr>
          </a:p>
          <a:p>
            <a:pPr fontAlgn="base">
              <a:spcBef>
                <a:spcPct val="50000"/>
              </a:spcBef>
              <a:spcAft>
                <a:spcPct val="0"/>
              </a:spcAft>
              <a:buFontTx/>
              <a:buChar char="•"/>
            </a:pPr>
            <a:r>
              <a:rPr lang="tr-TR" altLang="tr-TR" sz="2000" b="1" dirty="0">
                <a:latin typeface="Arial" panose="020B0604020202020204" pitchFamily="34" charset="0"/>
                <a:cs typeface="Arial" panose="020B0604020202020204" pitchFamily="34" charset="0"/>
              </a:rPr>
              <a:t> G</a:t>
            </a:r>
            <a:r>
              <a:rPr lang="en-US" altLang="tr-TR" sz="2000" b="1" dirty="0" err="1">
                <a:latin typeface="Arial" panose="020B0604020202020204" pitchFamily="34" charset="0"/>
                <a:cs typeface="Arial" panose="020B0604020202020204" pitchFamily="34" charset="0"/>
              </a:rPr>
              <a:t>ezegenlerarası</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gaz</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ve</a:t>
            </a:r>
            <a:r>
              <a:rPr lang="en-US" altLang="tr-TR" sz="2000" b="1" dirty="0">
                <a:latin typeface="Arial" panose="020B0604020202020204" pitchFamily="34" charset="0"/>
                <a:cs typeface="Arial" panose="020B0604020202020204" pitchFamily="34" charset="0"/>
              </a:rPr>
              <a:t> </a:t>
            </a:r>
            <a:r>
              <a:rPr lang="en-US" altLang="tr-TR" sz="2000" b="1" dirty="0" err="1">
                <a:latin typeface="Arial" panose="020B0604020202020204" pitchFamily="34" charset="0"/>
                <a:cs typeface="Arial" panose="020B0604020202020204" pitchFamily="34" charset="0"/>
              </a:rPr>
              <a:t>tozdan</a:t>
            </a:r>
            <a:endParaRPr lang="tr-TR" altLang="tr-TR" sz="2000" dirty="0">
              <a:latin typeface="Arial" panose="020B0604020202020204" pitchFamily="34" charset="0"/>
              <a:cs typeface="Arial" panose="020B0604020202020204" pitchFamily="34" charset="0"/>
            </a:endParaRPr>
          </a:p>
          <a:p>
            <a:pPr fontAlgn="base">
              <a:spcBef>
                <a:spcPct val="0"/>
              </a:spcBef>
              <a:spcAft>
                <a:spcPct val="0"/>
              </a:spcAft>
            </a:pPr>
            <a:endParaRPr lang="tr-TR" altLang="tr-TR" sz="2000" dirty="0">
              <a:latin typeface="Arial" panose="020B0604020202020204" pitchFamily="34" charset="0"/>
              <a:cs typeface="Arial" panose="020B0604020202020204" pitchFamily="34" charset="0"/>
            </a:endParaRPr>
          </a:p>
          <a:p>
            <a:pPr algn="ctr" fontAlgn="base">
              <a:spcBef>
                <a:spcPct val="0"/>
              </a:spcBef>
              <a:spcAft>
                <a:spcPct val="0"/>
              </a:spcAft>
            </a:pPr>
            <a:r>
              <a:rPr lang="tr-TR" altLang="tr-TR" sz="2000" b="1" dirty="0">
                <a:latin typeface="Arial" panose="020B0604020202020204" pitchFamily="34" charset="0"/>
                <a:cs typeface="Arial" panose="020B0604020202020204" pitchFamily="34" charset="0"/>
              </a:rPr>
              <a:t>oluşmuş bir organizasyondur.</a:t>
            </a:r>
          </a:p>
        </p:txBody>
      </p:sp>
      <p:sp>
        <p:nvSpPr>
          <p:cNvPr id="3" name="Metin kutusu 2"/>
          <p:cNvSpPr txBox="1"/>
          <p:nvPr/>
        </p:nvSpPr>
        <p:spPr>
          <a:xfrm>
            <a:off x="1140645" y="0"/>
            <a:ext cx="9602309" cy="584775"/>
          </a:xfrm>
          <a:prstGeom prst="rect">
            <a:avLst/>
          </a:prstGeom>
          <a:noFill/>
        </p:spPr>
        <p:txBody>
          <a:bodyPr wrap="none" rtlCol="0">
            <a:spAutoFit/>
          </a:bodyPr>
          <a:lstStyle/>
          <a:p>
            <a:r>
              <a:rPr lang="tr-TR" sz="3200" b="1" dirty="0" smtClean="0">
                <a:solidFill>
                  <a:srgbClr val="FF0000"/>
                </a:solidFill>
                <a:latin typeface="Arial" panose="020B0604020202020204" pitchFamily="34" charset="0"/>
                <a:cs typeface="Arial" panose="020B0604020202020204" pitchFamily="34" charset="0"/>
              </a:rPr>
              <a:t>GÜNEŞ SİSTEMİ VE GEZEGENLERİN OLUŞUMU</a:t>
            </a:r>
            <a:endParaRPr lang="tr-TR"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1087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09047" y="-159306"/>
            <a:ext cx="11434713" cy="7017306"/>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Plüton, </a:t>
            </a:r>
            <a:r>
              <a:rPr lang="tr-TR" sz="2000" dirty="0" err="1">
                <a:solidFill>
                  <a:prstClr val="black"/>
                </a:solidFill>
                <a:latin typeface="Arial" panose="020B0604020202020204" pitchFamily="34" charset="0"/>
                <a:cs typeface="Arial" panose="020B0604020202020204" pitchFamily="34" charset="0"/>
              </a:rPr>
              <a:t>Eris</a:t>
            </a:r>
            <a:r>
              <a:rPr lang="tr-TR" sz="2000" dirty="0">
                <a:solidFill>
                  <a:prstClr val="black"/>
                </a:solidFill>
                <a:latin typeface="Arial" panose="020B0604020202020204" pitchFamily="34" charset="0"/>
                <a:cs typeface="Arial" panose="020B0604020202020204" pitchFamily="34" charset="0"/>
              </a:rPr>
              <a:t> ve kuyrukluyıldızlar gibi gökcisimleri de bu bölgede bulunuyor. </a:t>
            </a:r>
            <a:r>
              <a:rPr lang="tr-TR" sz="2000" dirty="0" err="1">
                <a:solidFill>
                  <a:prstClr val="black"/>
                </a:solidFill>
                <a:latin typeface="Arial" panose="020B0604020202020204" pitchFamily="34" charset="0"/>
                <a:cs typeface="Arial" panose="020B0604020202020204" pitchFamily="34" charset="0"/>
              </a:rPr>
              <a:t>Kuiper</a:t>
            </a:r>
            <a:r>
              <a:rPr lang="tr-TR" sz="2000" dirty="0">
                <a:solidFill>
                  <a:prstClr val="black"/>
                </a:solidFill>
                <a:latin typeface="Arial" panose="020B0604020202020204" pitchFamily="34" charset="0"/>
                <a:cs typeface="Arial" panose="020B0604020202020204" pitchFamily="34" charset="0"/>
              </a:rPr>
              <a:t> Kuşağı, Güneş’ten 30 ile 50 astronomi birimi arasında uzaklıkta yer alıyor. Kısa dönemli kuyrukluyıldızlar bu bölgeden geliyor.</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Daha </a:t>
            </a:r>
            <a:r>
              <a:rPr lang="tr-TR" sz="2000" dirty="0">
                <a:solidFill>
                  <a:prstClr val="black"/>
                </a:solidFill>
                <a:latin typeface="Arial" panose="020B0604020202020204" pitchFamily="34" charset="0"/>
                <a:cs typeface="Arial" panose="020B0604020202020204" pitchFamily="34" charset="0"/>
              </a:rPr>
              <a:t>da ötede, Güneş sistemini küresel olarak çevreleyen, </a:t>
            </a:r>
            <a:r>
              <a:rPr lang="tr-TR" sz="2000" dirty="0" err="1">
                <a:solidFill>
                  <a:prstClr val="black"/>
                </a:solidFill>
                <a:latin typeface="Arial" panose="020B0604020202020204" pitchFamily="34" charset="0"/>
                <a:cs typeface="Arial" panose="020B0604020202020204" pitchFamily="34" charset="0"/>
              </a:rPr>
              <a:t>Oort</a:t>
            </a:r>
            <a:r>
              <a:rPr lang="tr-TR" sz="2000" dirty="0">
                <a:solidFill>
                  <a:prstClr val="black"/>
                </a:solidFill>
                <a:latin typeface="Arial" panose="020B0604020202020204" pitchFamily="34" charset="0"/>
                <a:cs typeface="Arial" panose="020B0604020202020204" pitchFamily="34" charset="0"/>
              </a:rPr>
              <a:t> Bulutu yer alıyor. Uzun dönemli kuyrukluyıldızlar, zamanlarının büyük bölümünü burada geçiriyorlar.</a:t>
            </a:r>
          </a:p>
          <a:p>
            <a:pPr lvl="0" algn="just">
              <a:lnSpc>
                <a:spcPct val="150000"/>
              </a:lnSpc>
            </a:pPr>
            <a:r>
              <a:rPr lang="tr-TR" sz="2000" b="1" dirty="0" smtClean="0">
                <a:solidFill>
                  <a:srgbClr val="FF0000"/>
                </a:solidFill>
                <a:latin typeface="Arial" panose="020B0604020202020204" pitchFamily="34" charset="0"/>
                <a:cs typeface="Arial" panose="020B0604020202020204" pitchFamily="34" charset="0"/>
              </a:rPr>
              <a:t>Güneş </a:t>
            </a:r>
            <a:r>
              <a:rPr lang="tr-TR" sz="2000" b="1" dirty="0">
                <a:solidFill>
                  <a:srgbClr val="FF0000"/>
                </a:solidFill>
                <a:latin typeface="Arial" panose="020B0604020202020204" pitchFamily="34" charset="0"/>
                <a:cs typeface="Arial" panose="020B0604020202020204" pitchFamily="34" charset="0"/>
              </a:rPr>
              <a:t>Sistemi’nin Üyeleri - Gezegenin </a:t>
            </a:r>
            <a:r>
              <a:rPr lang="tr-TR" sz="2000" b="1" dirty="0" smtClean="0">
                <a:solidFill>
                  <a:srgbClr val="FF0000"/>
                </a:solidFill>
                <a:latin typeface="Arial" panose="020B0604020202020204" pitchFamily="34" charset="0"/>
                <a:cs typeface="Arial" panose="020B0604020202020204" pitchFamily="34" charset="0"/>
              </a:rPr>
              <a:t>Tanımı</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Bir </a:t>
            </a:r>
            <a:r>
              <a:rPr lang="tr-TR" sz="2000" dirty="0">
                <a:solidFill>
                  <a:prstClr val="black"/>
                </a:solidFill>
                <a:latin typeface="Arial" panose="020B0604020202020204" pitchFamily="34" charset="0"/>
                <a:cs typeface="Arial" panose="020B0604020202020204" pitchFamily="34" charset="0"/>
              </a:rPr>
              <a:t>gökcisminin gezegen sayılabilmesi için, başlıca üç koşulu yerine getirmesi gerekiyor. Birinci koşul, gezegenin bir yıldızın çevresinde dolanması. İkinci koşul, gezegenin kütlesinin onun yuvarlak bir biçim alması için yeterli olması. Üçüncü koşulsa “komşuluğunu temizlemiş olması” yani, yörüngesi civarında kendine benzer başka gökcisimlerinin bulunmaması.</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Bu tanıma göre daha önce bir gezegen sayılan Plüton, şimdi bu tanımının dışında kalıyor. Çünkü komşuluğunu temizlemiş durumda değil. Yörüngesi civarında kendisine benzeyen çok sayıda gökcismi bulunuyor</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Birinci ve ikinci koşulu yerine getiren, ancak üçüncü koşulu yerine getiremeyen, yani komşuluğunu temizleyememiş olan gökcisimlerine “cüce gezegen” deniyor. Bu tanıma göre Plüton, </a:t>
            </a:r>
            <a:r>
              <a:rPr lang="tr-TR" sz="2000" dirty="0" err="1">
                <a:solidFill>
                  <a:prstClr val="black"/>
                </a:solidFill>
                <a:latin typeface="Arial" panose="020B0604020202020204" pitchFamily="34" charset="0"/>
                <a:cs typeface="Arial" panose="020B0604020202020204" pitchFamily="34" charset="0"/>
              </a:rPr>
              <a:t>Eris</a:t>
            </a:r>
            <a:r>
              <a:rPr lang="tr-TR" sz="2000" dirty="0">
                <a:solidFill>
                  <a:prstClr val="black"/>
                </a:solidFill>
                <a:latin typeface="Arial" panose="020B0604020202020204" pitchFamily="34" charset="0"/>
                <a:cs typeface="Arial" panose="020B0604020202020204" pitchFamily="34" charset="0"/>
              </a:rPr>
              <a:t> ve eskiden bir küçük gezegen olan </a:t>
            </a:r>
            <a:r>
              <a:rPr lang="tr-TR" sz="2000" dirty="0" err="1">
                <a:solidFill>
                  <a:prstClr val="black"/>
                </a:solidFill>
                <a:latin typeface="Arial" panose="020B0604020202020204" pitchFamily="34" charset="0"/>
                <a:cs typeface="Arial" panose="020B0604020202020204" pitchFamily="34" charset="0"/>
              </a:rPr>
              <a:t>Ceres</a:t>
            </a:r>
            <a:r>
              <a:rPr lang="tr-TR" sz="2000" dirty="0">
                <a:solidFill>
                  <a:prstClr val="black"/>
                </a:solidFill>
                <a:latin typeface="Arial" panose="020B0604020202020204" pitchFamily="34" charset="0"/>
                <a:cs typeface="Arial" panose="020B0604020202020204" pitchFamily="34" charset="0"/>
              </a:rPr>
              <a:t> “cüce gezegen” sınıfına giriyor</a:t>
            </a:r>
            <a:r>
              <a:rPr lang="tr-TR" sz="2000" dirty="0" smtClean="0">
                <a:solidFill>
                  <a:prstClr val="black"/>
                </a:solidFill>
                <a:latin typeface="Arial" panose="020B0604020202020204" pitchFamily="34" charset="0"/>
                <a:cs typeface="Arial" panose="020B0604020202020204" pitchFamily="34" charset="0"/>
              </a:rPr>
              <a:t>.</a:t>
            </a:r>
            <a:endParaRPr lang="tr-T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1660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0511" y="0"/>
            <a:ext cx="11491274" cy="6498639"/>
          </a:xfrm>
          <a:prstGeom prst="rect">
            <a:avLst/>
          </a:prstGeom>
        </p:spPr>
        <p:txBody>
          <a:bodyPr wrap="square">
            <a:spAutoFit/>
          </a:bodyPr>
          <a:lstStyle/>
          <a:p>
            <a:pPr algn="just">
              <a:lnSpc>
                <a:spcPct val="150000"/>
              </a:lnSpc>
            </a:pPr>
            <a:r>
              <a:rPr lang="tr-TR" sz="2000" dirty="0" smtClean="0">
                <a:latin typeface="Arial" panose="020B0604020202020204" pitchFamily="34" charset="0"/>
                <a:cs typeface="Arial" panose="020B0604020202020204" pitchFamily="34" charset="0"/>
              </a:rPr>
              <a:t>Güneş sistemini meydana getiren her bir birey, başlangıçta bir bulutsunun parçaları olarak ortaya çıkmıştı. </a:t>
            </a:r>
            <a:r>
              <a:rPr lang="tr-TR" sz="2000" dirty="0" smtClean="0">
                <a:effectLst/>
                <a:latin typeface="Arial" panose="020B0604020202020204" pitchFamily="34" charset="0"/>
                <a:cs typeface="Arial" panose="020B0604020202020204" pitchFamily="34" charset="0"/>
              </a:rPr>
              <a:t>Bu bulutsu, ilk zamanlardaki gibi sadece helyum ve hidrojenden ihtiva etmediği gibi ağır elementleri de içermekteydi. Gezegenlerin oluşumu bunun sayesinde gerçekleşmiştir. Demir ve daha hafif olan elementler yıldızların içerisinde, demirden çok daha ağır olan elementler ise süpernova patlamalarında ortaya çıkmıştı. Gezegenlerin oluşumu Gezegenler, sistemin merkezinde oluşmuş olan Güneşin çevresindeki artık gaz ve tozlardan meydana gelmiştir. Başlangıcında, toz ve gaz bulutları Güneşin etrafında dönmekte olan bir disk şeklindeydi.</a:t>
            </a:r>
          </a:p>
          <a:p>
            <a:pPr algn="just">
              <a:lnSpc>
                <a:spcPct val="150000"/>
              </a:lnSpc>
            </a:pPr>
            <a:r>
              <a:rPr lang="tr-TR" sz="2000" dirty="0" smtClean="0">
                <a:effectLst/>
                <a:latin typeface="Arial" panose="020B0604020202020204" pitchFamily="34" charset="0"/>
                <a:cs typeface="Arial" panose="020B0604020202020204" pitchFamily="34" charset="0"/>
              </a:rPr>
              <a:t>Bu ilk dönemde, toz parçacıkları bir araya gelmiş, </a:t>
            </a:r>
            <a:r>
              <a:rPr lang="tr-TR" sz="2000" dirty="0" err="1" smtClean="0">
                <a:effectLst/>
                <a:latin typeface="Arial" panose="020B0604020202020204" pitchFamily="34" charset="0"/>
                <a:cs typeface="Arial" panose="020B0604020202020204" pitchFamily="34" charset="0"/>
              </a:rPr>
              <a:t>kondrül</a:t>
            </a:r>
            <a:r>
              <a:rPr lang="tr-TR" sz="2000" dirty="0" smtClean="0">
                <a:effectLst/>
                <a:latin typeface="Arial" panose="020B0604020202020204" pitchFamily="34" charset="0"/>
                <a:cs typeface="Arial" panose="020B0604020202020204" pitchFamily="34" charset="0"/>
              </a:rPr>
              <a:t> denen küçük göktaşlarını oluşturmuşlardır. Bu küçük göktaşları, çevresindeki diğer toz parçacıkları ile de bir araya gelmiş, </a:t>
            </a:r>
            <a:r>
              <a:rPr lang="tr-TR" sz="2000" dirty="0" err="1" smtClean="0">
                <a:effectLst/>
                <a:latin typeface="Arial" panose="020B0604020202020204" pitchFamily="34" charset="0"/>
                <a:cs typeface="Arial" panose="020B0604020202020204" pitchFamily="34" charset="0"/>
              </a:rPr>
              <a:t>kondrit</a:t>
            </a:r>
            <a:r>
              <a:rPr lang="tr-TR" sz="2000" dirty="0" smtClean="0">
                <a:effectLst/>
                <a:latin typeface="Arial" panose="020B0604020202020204" pitchFamily="34" charset="0"/>
                <a:cs typeface="Arial" panose="020B0604020202020204" pitchFamily="34" charset="0"/>
              </a:rPr>
              <a:t> adı verilen göktaşlarını meydana getirmişlerdir. Uzaydaki göktaşlarının halen tespit edilenleri de </a:t>
            </a:r>
            <a:r>
              <a:rPr lang="tr-TR" sz="2000" dirty="0" err="1" smtClean="0">
                <a:effectLst/>
                <a:latin typeface="Arial" panose="020B0604020202020204" pitchFamily="34" charset="0"/>
                <a:cs typeface="Arial" panose="020B0604020202020204" pitchFamily="34" charset="0"/>
              </a:rPr>
              <a:t>kondrit</a:t>
            </a:r>
            <a:r>
              <a:rPr lang="tr-TR" sz="2000" dirty="0" smtClean="0">
                <a:effectLst/>
                <a:latin typeface="Arial" panose="020B0604020202020204" pitchFamily="34" charset="0"/>
                <a:cs typeface="Arial" panose="020B0604020202020204" pitchFamily="34" charset="0"/>
              </a:rPr>
              <a:t> denilen bu göktaşlarıdır. </a:t>
            </a:r>
            <a:r>
              <a:rPr lang="tr-TR" sz="2000" dirty="0" err="1" smtClean="0">
                <a:effectLst/>
                <a:latin typeface="Arial" panose="020B0604020202020204" pitchFamily="34" charset="0"/>
                <a:cs typeface="Arial" panose="020B0604020202020204" pitchFamily="34" charset="0"/>
              </a:rPr>
              <a:t>Kondritler</a:t>
            </a:r>
            <a:r>
              <a:rPr lang="tr-TR" sz="2000" dirty="0" smtClean="0">
                <a:effectLst/>
                <a:latin typeface="Arial" panose="020B0604020202020204" pitchFamily="34" charset="0"/>
                <a:cs typeface="Arial" panose="020B0604020202020204" pitchFamily="34" charset="0"/>
              </a:rPr>
              <a:t> de birbirleriyle birleşerek </a:t>
            </a:r>
            <a:r>
              <a:rPr lang="tr-TR" sz="2000" dirty="0" err="1" smtClean="0">
                <a:effectLst/>
                <a:latin typeface="Arial" panose="020B0604020202020204" pitchFamily="34" charset="0"/>
                <a:cs typeface="Arial" panose="020B0604020202020204" pitchFamily="34" charset="0"/>
              </a:rPr>
              <a:t>gezegencikleri</a:t>
            </a:r>
            <a:r>
              <a:rPr lang="tr-TR" sz="2000" dirty="0" smtClean="0">
                <a:effectLst/>
                <a:latin typeface="Arial" panose="020B0604020202020204" pitchFamily="34" charset="0"/>
                <a:cs typeface="Arial" panose="020B0604020202020204" pitchFamily="34" charset="0"/>
              </a:rPr>
              <a:t> oluşturmuşlar, sistemde fazla gaz ve toz bulutunun da ortadan kalkmasını sağlamıştır. Küresel şekilde ve sıcak yapıları olan </a:t>
            </a:r>
            <a:r>
              <a:rPr lang="tr-TR" sz="2000" dirty="0" err="1" smtClean="0">
                <a:effectLst/>
                <a:latin typeface="Arial" panose="020B0604020202020204" pitchFamily="34" charset="0"/>
                <a:cs typeface="Arial" panose="020B0604020202020204" pitchFamily="34" charset="0"/>
              </a:rPr>
              <a:t>gezegenciklerin</a:t>
            </a:r>
            <a:r>
              <a:rPr lang="tr-TR" sz="2000" dirty="0" smtClean="0">
                <a:effectLst/>
                <a:latin typeface="Arial" panose="020B0604020202020204" pitchFamily="34" charset="0"/>
                <a:cs typeface="Arial" panose="020B0604020202020204" pitchFamily="34" charset="0"/>
              </a:rPr>
              <a:t> ebatları, Ay’ın boyutlarından çok daha küçük olarak oluştu. Neticede, başlangıçta toz ve gaz bulutunun olduğu düzlemde pek çok </a:t>
            </a:r>
            <a:r>
              <a:rPr lang="tr-TR" sz="2000" dirty="0" err="1" smtClean="0">
                <a:effectLst/>
                <a:latin typeface="Arial" panose="020B0604020202020204" pitchFamily="34" charset="0"/>
                <a:cs typeface="Arial" panose="020B0604020202020204" pitchFamily="34" charset="0"/>
              </a:rPr>
              <a:t>gezegencik</a:t>
            </a:r>
            <a:r>
              <a:rPr lang="tr-TR" sz="2000" dirty="0" smtClean="0">
                <a:effectLst/>
                <a:latin typeface="Arial" panose="020B0604020202020204" pitchFamily="34" charset="0"/>
                <a:cs typeface="Arial" panose="020B0604020202020204" pitchFamily="34" charset="0"/>
              </a:rPr>
              <a:t> oluşmuş oldu. </a:t>
            </a:r>
            <a:endParaRPr lang="tr-TR"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3122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0215" y="0"/>
            <a:ext cx="11462994" cy="6555641"/>
          </a:xfrm>
          <a:prstGeom prst="rect">
            <a:avLst/>
          </a:prstGeom>
        </p:spPr>
        <p:txBody>
          <a:bodyPr wrap="square">
            <a:spAutoFit/>
          </a:bodyPr>
          <a:lstStyle/>
          <a:p>
            <a:pPr lvl="0" algn="just">
              <a:lnSpc>
                <a:spcPct val="150000"/>
              </a:lnSpc>
            </a:pPr>
            <a:r>
              <a:rPr lang="tr-TR" sz="2000" dirty="0" err="1">
                <a:solidFill>
                  <a:prstClr val="black"/>
                </a:solidFill>
                <a:latin typeface="Arial" panose="020B0604020202020204" pitchFamily="34" charset="0"/>
                <a:cs typeface="Arial" panose="020B0604020202020204" pitchFamily="34" charset="0"/>
              </a:rPr>
              <a:t>Gezegenciklerin</a:t>
            </a:r>
            <a:r>
              <a:rPr lang="tr-TR" sz="2000" dirty="0">
                <a:solidFill>
                  <a:prstClr val="black"/>
                </a:solidFill>
                <a:latin typeface="Arial" panose="020B0604020202020204" pitchFamily="34" charset="0"/>
                <a:cs typeface="Arial" panose="020B0604020202020204" pitchFamily="34" charset="0"/>
              </a:rPr>
              <a:t> çoğunun yörüngesi birbiriyle kesiştiğinden, zamanla birleşerek daha büyük cisimleri oluşturdular. İlk </a:t>
            </a:r>
            <a:r>
              <a:rPr lang="tr-TR" sz="2000" dirty="0" err="1">
                <a:solidFill>
                  <a:prstClr val="black"/>
                </a:solidFill>
                <a:latin typeface="Arial" panose="020B0604020202020204" pitchFamily="34" charset="0"/>
                <a:cs typeface="Arial" panose="020B0604020202020204" pitchFamily="34" charset="0"/>
              </a:rPr>
              <a:t>gezegenciklerin</a:t>
            </a:r>
            <a:r>
              <a:rPr lang="tr-TR" sz="2000" dirty="0">
                <a:solidFill>
                  <a:prstClr val="black"/>
                </a:solidFill>
                <a:latin typeface="Arial" panose="020B0604020202020204" pitchFamily="34" charset="0"/>
                <a:cs typeface="Arial" panose="020B0604020202020204" pitchFamily="34" charset="0"/>
              </a:rPr>
              <a:t> oluşumundan sonra, yaklaşık 10 milyon yıllık bir süreçte, geriye kalan </a:t>
            </a:r>
            <a:r>
              <a:rPr lang="tr-TR" sz="2000" dirty="0" err="1">
                <a:solidFill>
                  <a:prstClr val="black"/>
                </a:solidFill>
                <a:latin typeface="Arial" panose="020B0604020202020204" pitchFamily="34" charset="0"/>
                <a:cs typeface="Arial" panose="020B0604020202020204" pitchFamily="34" charset="0"/>
              </a:rPr>
              <a:t>gezegencikler</a:t>
            </a:r>
            <a:r>
              <a:rPr lang="tr-TR" sz="2000" dirty="0">
                <a:solidFill>
                  <a:prstClr val="black"/>
                </a:solidFill>
                <a:latin typeface="Arial" panose="020B0604020202020204" pitchFamily="34" charset="0"/>
                <a:cs typeface="Arial" panose="020B0604020202020204" pitchFamily="34" charset="0"/>
              </a:rPr>
              <a:t> de “gezegen” denen bu büyük kütleli gökcisimlerince yakalandı. Geriye, az sayıda gezegen ve belli yörüngelerde dolanan göktaşları kaldı.</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Gaz </a:t>
            </a:r>
            <a:r>
              <a:rPr lang="tr-TR" sz="2000" dirty="0">
                <a:solidFill>
                  <a:prstClr val="black"/>
                </a:solidFill>
                <a:latin typeface="Arial" panose="020B0604020202020204" pitchFamily="34" charset="0"/>
                <a:cs typeface="Arial" panose="020B0604020202020204" pitchFamily="34" charset="0"/>
              </a:rPr>
              <a:t>devlerinin oluşumu, </a:t>
            </a:r>
            <a:r>
              <a:rPr lang="tr-TR" sz="2000" dirty="0" err="1">
                <a:solidFill>
                  <a:prstClr val="black"/>
                </a:solidFill>
                <a:latin typeface="Arial" panose="020B0604020202020204" pitchFamily="34" charset="0"/>
                <a:cs typeface="Arial" panose="020B0604020202020204" pitchFamily="34" charset="0"/>
              </a:rPr>
              <a:t>kayasal</a:t>
            </a:r>
            <a:r>
              <a:rPr lang="tr-TR" sz="2000" dirty="0">
                <a:solidFill>
                  <a:prstClr val="black"/>
                </a:solidFill>
                <a:latin typeface="Arial" panose="020B0604020202020204" pitchFamily="34" charset="0"/>
                <a:cs typeface="Arial" panose="020B0604020202020204" pitchFamily="34" charset="0"/>
              </a:rPr>
              <a:t> gezegenlerinkine benzer olmakla birlikte, Güneş’e uzaklıkları nedeniyle biraz daha farklı gelişti. Sistemi oluşturan bulutsunun iç katmanları, Güneş’in yaydığı ısının ve ışınım basıncının etkisiyle gazlardan arındırılmıştı.</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Soğuk </a:t>
            </a:r>
            <a:r>
              <a:rPr lang="tr-TR" sz="2000" dirty="0">
                <a:solidFill>
                  <a:prstClr val="black"/>
                </a:solidFill>
                <a:latin typeface="Arial" panose="020B0604020202020204" pitchFamily="34" charset="0"/>
                <a:cs typeface="Arial" panose="020B0604020202020204" pitchFamily="34" charset="0"/>
              </a:rPr>
              <a:t>olan dış bölgelerdeyse su ve katı halde bulunabilen gazlar buz halinde bulunuyordu. Bu bölgelerde bulunan ve büyük oranda buz içeren </a:t>
            </a:r>
            <a:r>
              <a:rPr lang="tr-TR" sz="2000" dirty="0" err="1">
                <a:solidFill>
                  <a:prstClr val="black"/>
                </a:solidFill>
                <a:latin typeface="Arial" panose="020B0604020202020204" pitchFamily="34" charset="0"/>
                <a:cs typeface="Arial" panose="020B0604020202020204" pitchFamily="34" charset="0"/>
              </a:rPr>
              <a:t>gezegencikler</a:t>
            </a:r>
            <a:r>
              <a:rPr lang="tr-TR" sz="2000" dirty="0">
                <a:solidFill>
                  <a:prstClr val="black"/>
                </a:solidFill>
                <a:latin typeface="Arial" panose="020B0604020202020204" pitchFamily="34" charset="0"/>
                <a:cs typeface="Arial" panose="020B0604020202020204" pitchFamily="34" charset="0"/>
              </a:rPr>
              <a:t>, bir araya gelerek dev gezegenlere dönüştüler. Bu gezegenler büyüklükleri ve güçlü </a:t>
            </a:r>
            <a:r>
              <a:rPr lang="tr-TR" sz="2000" dirty="0" smtClean="0">
                <a:solidFill>
                  <a:prstClr val="black"/>
                </a:solidFill>
                <a:latin typeface="Arial" panose="020B0604020202020204" pitchFamily="34" charset="0"/>
                <a:cs typeface="Arial" panose="020B0604020202020204" pitchFamily="34" charset="0"/>
              </a:rPr>
              <a:t>kütle çekimleri </a:t>
            </a:r>
            <a:r>
              <a:rPr lang="tr-TR" sz="2000" dirty="0">
                <a:solidFill>
                  <a:prstClr val="black"/>
                </a:solidFill>
                <a:latin typeface="Arial" panose="020B0604020202020204" pitchFamily="34" charset="0"/>
                <a:cs typeface="Arial" panose="020B0604020202020204" pitchFamily="34" charset="0"/>
              </a:rPr>
              <a:t>sayesinde çevrelerindeki gazı kendilerine çektiler. İşte bu nedenle dış bölgelerde bulunan gezegenler büyük oranda gaz içerir.</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Neptün’ün </a:t>
            </a:r>
            <a:r>
              <a:rPr lang="tr-TR" sz="2000" dirty="0">
                <a:solidFill>
                  <a:prstClr val="black"/>
                </a:solidFill>
                <a:latin typeface="Arial" panose="020B0604020202020204" pitchFamily="34" charset="0"/>
                <a:cs typeface="Arial" panose="020B0604020202020204" pitchFamily="34" charset="0"/>
              </a:rPr>
              <a:t>de ötesindeki soğuk bölgede kalan ve Güneş sistemini oluşturan diskten artakalan maddenin bir bölümü </a:t>
            </a:r>
            <a:r>
              <a:rPr lang="tr-TR" sz="2000" dirty="0" err="1">
                <a:solidFill>
                  <a:prstClr val="black"/>
                </a:solidFill>
                <a:latin typeface="Arial" panose="020B0604020202020204" pitchFamily="34" charset="0"/>
                <a:cs typeface="Arial" panose="020B0604020202020204" pitchFamily="34" charset="0"/>
              </a:rPr>
              <a:t>Kuiper</a:t>
            </a:r>
            <a:r>
              <a:rPr lang="tr-TR" sz="2000" dirty="0">
                <a:solidFill>
                  <a:prstClr val="black"/>
                </a:solidFill>
                <a:latin typeface="Arial" panose="020B0604020202020204" pitchFamily="34" charset="0"/>
                <a:cs typeface="Arial" panose="020B0604020202020204" pitchFamily="34" charset="0"/>
              </a:rPr>
              <a:t> Kuşağı’nda bulunuyor. Bu kuşak, toplam kütlesi yaklaşık Dünya kütlesi kadar olan çok sayıda gökcismini içeriyor. </a:t>
            </a:r>
          </a:p>
        </p:txBody>
      </p:sp>
    </p:spTree>
    <p:extLst>
      <p:ext uri="{BB962C8B-B14F-4D97-AF65-F5344CB8AC3E}">
        <p14:creationId xmlns:p14="http://schemas.microsoft.com/office/powerpoint/2010/main" val="1770819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45097" y="208930"/>
            <a:ext cx="11547835" cy="6555641"/>
          </a:xfrm>
          <a:prstGeom prst="rect">
            <a:avLst/>
          </a:prstGeom>
        </p:spPr>
        <p:txBody>
          <a:bodyPr wrap="square">
            <a:spAutoFit/>
          </a:bodyPr>
          <a:lstStyle/>
          <a:p>
            <a:pPr algn="just">
              <a:lnSpc>
                <a:spcPct val="150000"/>
              </a:lnSpc>
            </a:pPr>
            <a:r>
              <a:rPr lang="tr-TR" sz="2000" b="1" i="0" u="none" strike="noStrike" baseline="0" dirty="0" smtClean="0">
                <a:solidFill>
                  <a:srgbClr val="FF0000"/>
                </a:solidFill>
                <a:latin typeface="Arial" panose="020B0604020202020204" pitchFamily="34" charset="0"/>
                <a:cs typeface="Arial" panose="020B0604020202020204" pitchFamily="34" charset="0"/>
              </a:rPr>
              <a:t>1.3 Güneş Sisteminin Oluşumu</a:t>
            </a:r>
          </a:p>
          <a:p>
            <a:pPr algn="just">
              <a:lnSpc>
                <a:spcPct val="150000"/>
              </a:lnSpc>
            </a:pPr>
            <a:r>
              <a:rPr lang="tr-TR" sz="2000" b="0" i="0" u="none" strike="noStrike" baseline="0" dirty="0" smtClean="0">
                <a:latin typeface="Arial" panose="020B0604020202020204" pitchFamily="34" charset="0"/>
                <a:cs typeface="Arial" panose="020B0604020202020204" pitchFamily="34" charset="0"/>
              </a:rPr>
              <a:t>Güneş sistemimizde bazı kimyasal elementler oldukça bol bulunurken, bazıları ise yok denecek kadar azdır. Hidrojen (H) güneş sisteminde en bol bulunan elementtir ve tüm sistemde %75 gibi yüksek bir orana sahiptir. Helyum (He) ise ikinci bol elementtir. H ve He beraberce Güneş sistemindeki tüm maddenin %98’ini oluşturmaktadır. H ve He un bu baskın bolluğu sadece güneş sistemimizde değil, galaksimizin diğer yıldızları ve dış galaksilerin gözlemlerinde de kendini göstermektedir. Yer’in çeşitli tabakalarında bulunan demir (Fe), oksijen (O), silisyum (Si) ve canlı organizmalarca üretilen karbon (C), oksijen (O), azot (N), fosfor (P) gibi ağır elementler genel olarak evrende az bulunan elementlerdir. Bu dağılım, 10-15 milyar yıl önce evrenin “büyük patlama” ile oluştuğu sırada sadece bol miktarda H ve He, az miktar ise lityum (</a:t>
            </a:r>
            <a:r>
              <a:rPr lang="tr-TR" sz="2000" b="0" i="0" u="none" strike="noStrike" baseline="0" dirty="0" err="1" smtClean="0">
                <a:latin typeface="Arial" panose="020B0604020202020204" pitchFamily="34" charset="0"/>
                <a:cs typeface="Arial" panose="020B0604020202020204" pitchFamily="34" charset="0"/>
              </a:rPr>
              <a:t>Li</a:t>
            </a:r>
            <a:r>
              <a:rPr lang="tr-TR" sz="2000" b="0" i="0" u="none" strike="noStrike" baseline="0" dirty="0" smtClean="0">
                <a:latin typeface="Arial" panose="020B0604020202020204" pitchFamily="34" charset="0"/>
                <a:cs typeface="Arial" panose="020B0604020202020204" pitchFamily="34" charset="0"/>
              </a:rPr>
              <a:t>) ve berilyum (Be) dan oluştuğuna kuvvetli delil sayılmaktadır. Geriye kalan tüm elementler, bu başlangıç maddesi ile zaman içinde evrimleşen yıldızların, iç kısımlarında süre gelen nükleer tepkimelerle üretilmiş ve ömürlerinin sonunda uzay boşluğuna geri atılmıştır. Güneş sistemimizde az da olsa ağır elementlerin varlığı, oluştuğu maddenin bir zamanlar bir yıldızın içinde olması gerektiğini göstermektedir. </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290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3376" y="0"/>
            <a:ext cx="11528981" cy="655564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Bu madde evrenin oluşumunu takip eden ilk yıldızların kalıntıları olmalıdır. bazı kırmızı dev yıldızlar yaşamlarının son evrelerine doğru üst katmanlarındaki maddenin büyük kısmını uzaya kaybederler. </a:t>
            </a:r>
            <a:r>
              <a:rPr lang="tr-TR" sz="2000" dirty="0" smtClean="0">
                <a:solidFill>
                  <a:prstClr val="black"/>
                </a:solidFill>
                <a:latin typeface="Arial" panose="020B0604020202020204" pitchFamily="34" charset="0"/>
                <a:cs typeface="Arial" panose="020B0604020202020204" pitchFamily="34" charset="0"/>
              </a:rPr>
              <a:t>Yengeç </a:t>
            </a:r>
            <a:r>
              <a:rPr lang="tr-TR" sz="2000" dirty="0">
                <a:solidFill>
                  <a:prstClr val="black"/>
                </a:solidFill>
                <a:latin typeface="Arial" panose="020B0604020202020204" pitchFamily="34" charset="0"/>
                <a:cs typeface="Arial" panose="020B0604020202020204" pitchFamily="34" charset="0"/>
              </a:rPr>
              <a:t>bulutsusunda olduğu gibi sadece artığını gözleyebildiğimiz, şiddetli “</a:t>
            </a:r>
            <a:r>
              <a:rPr lang="tr-TR" sz="2000" i="1" dirty="0">
                <a:solidFill>
                  <a:prstClr val="black"/>
                </a:solidFill>
                <a:latin typeface="Arial" panose="020B0604020202020204" pitchFamily="34" charset="0"/>
                <a:cs typeface="Arial" panose="020B0604020202020204" pitchFamily="34" charset="0"/>
              </a:rPr>
              <a:t>Süpernova</a:t>
            </a:r>
            <a:r>
              <a:rPr lang="tr-TR" sz="2000" dirty="0">
                <a:solidFill>
                  <a:prstClr val="black"/>
                </a:solidFill>
                <a:latin typeface="Arial" panose="020B0604020202020204" pitchFamily="34" charset="0"/>
                <a:cs typeface="Arial" panose="020B0604020202020204" pitchFamily="34" charset="0"/>
              </a:rPr>
              <a:t>” patlamalarından sonra, merkezi yıldızdan hiç bir iz kalmamakta ve tüm yıldız maddesi uzaya dağılabilmektedir. Farklı yıldızlar, farklı ağır elementleri oluştururlar. Örneğin C, O, Si, Fe gibi ağır elementler ancak büyük kütleli yıldızların merkezinde üretilebilir. Bu şekilde yıldızlararası ortama geri dönen ve ağır elementler de içeren bu maddeler bir sonraki nesil doğacak yıldızların ve onların etrafında oluşacak gezegenlerin hammaddesini teşkil etmektedir. </a:t>
            </a:r>
            <a:r>
              <a:rPr lang="tr-TR" sz="2000" dirty="0" smtClean="0">
                <a:solidFill>
                  <a:prstClr val="black"/>
                </a:solidFill>
                <a:latin typeface="Arial" panose="020B0604020202020204" pitchFamily="34" charset="0"/>
                <a:cs typeface="Arial" panose="020B0604020202020204" pitchFamily="34" charset="0"/>
              </a:rPr>
              <a:t>Orion takım </a:t>
            </a:r>
            <a:r>
              <a:rPr lang="tr-TR" sz="2000" dirty="0">
                <a:solidFill>
                  <a:prstClr val="black"/>
                </a:solidFill>
                <a:latin typeface="Arial" panose="020B0604020202020204" pitchFamily="34" charset="0"/>
                <a:cs typeface="Arial" panose="020B0604020202020204" pitchFamily="34" charset="0"/>
              </a:rPr>
              <a:t>yıldızında yer alan böylesi </a:t>
            </a:r>
            <a:r>
              <a:rPr lang="tr-TR" sz="2000" dirty="0" smtClean="0">
                <a:solidFill>
                  <a:prstClr val="black"/>
                </a:solidFill>
                <a:latin typeface="Arial" panose="020B0604020202020204" pitchFamily="34" charset="0"/>
                <a:cs typeface="Arial" panose="020B0604020202020204" pitchFamily="34" charset="0"/>
              </a:rPr>
              <a:t>bir yıldız </a:t>
            </a:r>
            <a:r>
              <a:rPr lang="tr-TR" sz="2000" dirty="0">
                <a:solidFill>
                  <a:prstClr val="black"/>
                </a:solidFill>
                <a:latin typeface="Arial" panose="020B0604020202020204" pitchFamily="34" charset="0"/>
                <a:cs typeface="Arial" panose="020B0604020202020204" pitchFamily="34" charset="0"/>
              </a:rPr>
              <a:t>oluşum bölgesi </a:t>
            </a:r>
            <a:r>
              <a:rPr lang="tr-TR" sz="2000" dirty="0" smtClean="0">
                <a:solidFill>
                  <a:prstClr val="black"/>
                </a:solidFill>
                <a:latin typeface="Arial" panose="020B0604020202020204" pitchFamily="34" charset="0"/>
                <a:cs typeface="Arial" panose="020B0604020202020204" pitchFamily="34" charset="0"/>
              </a:rPr>
              <a:t>görülmektedir. Bu </a:t>
            </a:r>
            <a:r>
              <a:rPr lang="tr-TR" sz="2000" dirty="0">
                <a:solidFill>
                  <a:prstClr val="black"/>
                </a:solidFill>
                <a:latin typeface="Arial" panose="020B0604020202020204" pitchFamily="34" charset="0"/>
                <a:cs typeface="Arial" panose="020B0604020202020204" pitchFamily="34" charset="0"/>
              </a:rPr>
              <a:t>bölgede gözlenen ağır </a:t>
            </a:r>
            <a:r>
              <a:rPr lang="tr-TR" sz="2000" dirty="0" smtClean="0">
                <a:solidFill>
                  <a:prstClr val="black"/>
                </a:solidFill>
                <a:latin typeface="Arial" panose="020B0604020202020204" pitchFamily="34" charset="0"/>
                <a:cs typeface="Arial" panose="020B0604020202020204" pitchFamily="34" charset="0"/>
              </a:rPr>
              <a:t>element bollukları</a:t>
            </a:r>
            <a:r>
              <a:rPr lang="tr-TR" sz="2000" dirty="0">
                <a:solidFill>
                  <a:prstClr val="black"/>
                </a:solidFill>
                <a:latin typeface="Arial" panose="020B0604020202020204" pitchFamily="34" charset="0"/>
                <a:cs typeface="Arial" panose="020B0604020202020204" pitchFamily="34" charset="0"/>
              </a:rPr>
              <a:t>, burada oluşacak </a:t>
            </a:r>
            <a:r>
              <a:rPr lang="tr-TR" sz="2000" dirty="0" smtClean="0">
                <a:solidFill>
                  <a:prstClr val="black"/>
                </a:solidFill>
                <a:latin typeface="Arial" panose="020B0604020202020204" pitchFamily="34" charset="0"/>
                <a:cs typeface="Arial" panose="020B0604020202020204" pitchFamily="34" charset="0"/>
              </a:rPr>
              <a:t>yıldız sistemlerinin </a:t>
            </a:r>
            <a:r>
              <a:rPr lang="tr-TR" sz="2000" dirty="0">
                <a:solidFill>
                  <a:prstClr val="black"/>
                </a:solidFill>
                <a:latin typeface="Arial" panose="020B0604020202020204" pitchFamily="34" charset="0"/>
                <a:cs typeface="Arial" panose="020B0604020202020204" pitchFamily="34" charset="0"/>
              </a:rPr>
              <a:t>etrafında gezegen, </a:t>
            </a:r>
            <a:r>
              <a:rPr lang="tr-TR" sz="2000" dirty="0" smtClean="0">
                <a:solidFill>
                  <a:prstClr val="black"/>
                </a:solidFill>
                <a:latin typeface="Arial" panose="020B0604020202020204" pitchFamily="34" charset="0"/>
                <a:cs typeface="Arial" panose="020B0604020202020204" pitchFamily="34" charset="0"/>
              </a:rPr>
              <a:t>uydu, kuyruklu </a:t>
            </a:r>
            <a:r>
              <a:rPr lang="tr-TR" sz="2000" dirty="0">
                <a:solidFill>
                  <a:prstClr val="black"/>
                </a:solidFill>
                <a:latin typeface="Arial" panose="020B0604020202020204" pitchFamily="34" charset="0"/>
                <a:cs typeface="Arial" panose="020B0604020202020204" pitchFamily="34" charset="0"/>
              </a:rPr>
              <a:t>yıldız, asteroid gibi </a:t>
            </a:r>
            <a:r>
              <a:rPr lang="tr-TR" sz="2000" dirty="0" smtClean="0">
                <a:solidFill>
                  <a:prstClr val="black"/>
                </a:solidFill>
                <a:latin typeface="Arial" panose="020B0604020202020204" pitchFamily="34" charset="0"/>
                <a:cs typeface="Arial" panose="020B0604020202020204" pitchFamily="34" charset="0"/>
              </a:rPr>
              <a:t>üyelerin de </a:t>
            </a:r>
            <a:r>
              <a:rPr lang="tr-TR" sz="2000" dirty="0">
                <a:solidFill>
                  <a:prstClr val="black"/>
                </a:solidFill>
                <a:latin typeface="Arial" panose="020B0604020202020204" pitchFamily="34" charset="0"/>
                <a:cs typeface="Arial" panose="020B0604020202020204" pitchFamily="34" charset="0"/>
              </a:rPr>
              <a:t>oluşmasına izin verecek </a:t>
            </a:r>
            <a:r>
              <a:rPr lang="tr-TR" sz="2000" dirty="0" smtClean="0">
                <a:solidFill>
                  <a:prstClr val="black"/>
                </a:solidFill>
                <a:latin typeface="Arial" panose="020B0604020202020204" pitchFamily="34" charset="0"/>
                <a:cs typeface="Arial" panose="020B0604020202020204" pitchFamily="34" charset="0"/>
              </a:rPr>
              <a:t>boyutta olduğuna </a:t>
            </a:r>
            <a:r>
              <a:rPr lang="tr-TR" sz="2000" dirty="0">
                <a:solidFill>
                  <a:prstClr val="black"/>
                </a:solidFill>
                <a:latin typeface="Arial" panose="020B0604020202020204" pitchFamily="34" charset="0"/>
                <a:cs typeface="Arial" panose="020B0604020202020204" pitchFamily="34" charset="0"/>
              </a:rPr>
              <a:t>işaret etmektedir. </a:t>
            </a:r>
            <a:r>
              <a:rPr lang="tr-TR" sz="2000" dirty="0" smtClean="0">
                <a:solidFill>
                  <a:prstClr val="black"/>
                </a:solidFill>
                <a:latin typeface="Arial" panose="020B0604020202020204" pitchFamily="34" charset="0"/>
                <a:cs typeface="Arial" panose="020B0604020202020204" pitchFamily="34" charset="0"/>
              </a:rPr>
              <a:t>Bizim Güneş </a:t>
            </a:r>
            <a:r>
              <a:rPr lang="tr-TR" sz="2000" dirty="0">
                <a:solidFill>
                  <a:prstClr val="black"/>
                </a:solidFill>
                <a:latin typeface="Arial" panose="020B0604020202020204" pitchFamily="34" charset="0"/>
                <a:cs typeface="Arial" panose="020B0604020202020204" pitchFamily="34" charset="0"/>
              </a:rPr>
              <a:t>sistemimiz de bu </a:t>
            </a:r>
            <a:r>
              <a:rPr lang="tr-TR" sz="2000" dirty="0" smtClean="0">
                <a:solidFill>
                  <a:prstClr val="black"/>
                </a:solidFill>
                <a:latin typeface="Arial" panose="020B0604020202020204" pitchFamily="34" charset="0"/>
                <a:cs typeface="Arial" panose="020B0604020202020204" pitchFamily="34" charset="0"/>
              </a:rPr>
              <a:t>bölgede izlenen </a:t>
            </a:r>
            <a:r>
              <a:rPr lang="tr-TR" sz="2000" dirty="0">
                <a:solidFill>
                  <a:prstClr val="black"/>
                </a:solidFill>
                <a:latin typeface="Arial" panose="020B0604020202020204" pitchFamily="34" charset="0"/>
                <a:cs typeface="Arial" panose="020B0604020202020204" pitchFamily="34" charset="0"/>
              </a:rPr>
              <a:t>yol ile oluşmuş olmalıdır</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Güneş sistemimizin tamamının, </a:t>
            </a:r>
            <a:r>
              <a:rPr lang="tr-TR" sz="2000" b="1" dirty="0">
                <a:solidFill>
                  <a:prstClr val="black"/>
                </a:solidFill>
                <a:latin typeface="Arial" panose="020B0604020202020204" pitchFamily="34" charset="0"/>
                <a:cs typeface="Arial" panose="020B0604020202020204" pitchFamily="34" charset="0"/>
              </a:rPr>
              <a:t>“güneş bulutsusu” </a:t>
            </a:r>
            <a:r>
              <a:rPr lang="tr-TR" sz="2000" dirty="0" smtClean="0">
                <a:solidFill>
                  <a:prstClr val="black"/>
                </a:solidFill>
                <a:latin typeface="Arial" panose="020B0604020202020204" pitchFamily="34" charset="0"/>
                <a:cs typeface="Arial" panose="020B0604020202020204" pitchFamily="34" charset="0"/>
              </a:rPr>
              <a:t>olarak adlandırılan</a:t>
            </a:r>
            <a:r>
              <a:rPr lang="tr-TR" sz="2000" dirty="0">
                <a:solidFill>
                  <a:prstClr val="black"/>
                </a:solidFill>
                <a:latin typeface="Arial" panose="020B0604020202020204" pitchFamily="34" charset="0"/>
                <a:cs typeface="Arial" panose="020B0604020202020204" pitchFamily="34" charset="0"/>
              </a:rPr>
              <a:t>, ekseni etrafında </a:t>
            </a:r>
            <a:r>
              <a:rPr lang="tr-TR" sz="2000" dirty="0" smtClean="0">
                <a:solidFill>
                  <a:prstClr val="black"/>
                </a:solidFill>
                <a:latin typeface="Arial" panose="020B0604020202020204" pitchFamily="34" charset="0"/>
                <a:cs typeface="Arial" panose="020B0604020202020204" pitchFamily="34" charset="0"/>
              </a:rPr>
              <a:t>dönen, büyük </a:t>
            </a:r>
            <a:r>
              <a:rPr lang="tr-TR" sz="2000" dirty="0">
                <a:solidFill>
                  <a:prstClr val="black"/>
                </a:solidFill>
                <a:latin typeface="Arial" panose="020B0604020202020204" pitchFamily="34" charset="0"/>
                <a:cs typeface="Arial" panose="020B0604020202020204" pitchFamily="34" charset="0"/>
              </a:rPr>
              <a:t>ölçekli bir gaz ve </a:t>
            </a:r>
            <a:r>
              <a:rPr lang="tr-TR" sz="2000" dirty="0" smtClean="0">
                <a:solidFill>
                  <a:prstClr val="black"/>
                </a:solidFill>
                <a:latin typeface="Arial" panose="020B0604020202020204" pitchFamily="34" charset="0"/>
                <a:cs typeface="Arial" panose="020B0604020202020204" pitchFamily="34" charset="0"/>
              </a:rPr>
              <a:t>toz bulutundan </a:t>
            </a:r>
            <a:r>
              <a:rPr lang="tr-TR" sz="2000" dirty="0">
                <a:solidFill>
                  <a:prstClr val="black"/>
                </a:solidFill>
                <a:latin typeface="Arial" panose="020B0604020202020204" pitchFamily="34" charset="0"/>
                <a:cs typeface="Arial" panose="020B0604020202020204" pitchFamily="34" charset="0"/>
              </a:rPr>
              <a:t>sıkışarak oluştuğunu </a:t>
            </a:r>
            <a:r>
              <a:rPr lang="tr-TR" sz="2000" dirty="0" smtClean="0">
                <a:solidFill>
                  <a:prstClr val="black"/>
                </a:solidFill>
                <a:latin typeface="Arial" panose="020B0604020202020204" pitchFamily="34" charset="0"/>
                <a:cs typeface="Arial" panose="020B0604020202020204" pitchFamily="34" charset="0"/>
              </a:rPr>
              <a:t>ileri </a:t>
            </a:r>
            <a:r>
              <a:rPr lang="tr-TR" sz="2000" dirty="0">
                <a:solidFill>
                  <a:prstClr val="black"/>
                </a:solidFill>
                <a:latin typeface="Arial" panose="020B0604020202020204" pitchFamily="34" charset="0"/>
                <a:cs typeface="Arial" panose="020B0604020202020204" pitchFamily="34" charset="0"/>
              </a:rPr>
              <a:t>sürülmüştür. </a:t>
            </a:r>
          </a:p>
        </p:txBody>
      </p:sp>
    </p:spTree>
    <p:extLst>
      <p:ext uri="{BB962C8B-B14F-4D97-AF65-F5344CB8AC3E}">
        <p14:creationId xmlns:p14="http://schemas.microsoft.com/office/powerpoint/2010/main" val="1687267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8217" y="0"/>
            <a:ext cx="11500701" cy="655564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Bu teoriye göre dönen güneş bulutsusunun her bir parçası diğer bir parçasına karşılıklı çekim kuvveti uygulayarak bulutun içe doğru çökmesine neden olmaktadır. Bu çökme süresince bulutun merkezinde </a:t>
            </a:r>
            <a:r>
              <a:rPr lang="tr-TR" sz="2000" b="1" dirty="0">
                <a:solidFill>
                  <a:prstClr val="black"/>
                </a:solidFill>
                <a:latin typeface="Arial" panose="020B0604020202020204" pitchFamily="34" charset="0"/>
                <a:cs typeface="Arial" panose="020B0604020202020204" pitchFamily="34" charset="0"/>
              </a:rPr>
              <a:t>“ön-güneş (</a:t>
            </a:r>
            <a:r>
              <a:rPr lang="tr-TR" sz="2000" b="1" dirty="0" err="1">
                <a:solidFill>
                  <a:prstClr val="black"/>
                </a:solidFill>
                <a:latin typeface="Arial" panose="020B0604020202020204" pitchFamily="34" charset="0"/>
                <a:cs typeface="Arial" panose="020B0604020202020204" pitchFamily="34" charset="0"/>
              </a:rPr>
              <a:t>proto</a:t>
            </a:r>
            <a:r>
              <a:rPr lang="tr-TR" sz="2000" b="1" dirty="0">
                <a:solidFill>
                  <a:prstClr val="black"/>
                </a:solidFill>
                <a:latin typeface="Arial" panose="020B0604020202020204" pitchFamily="34" charset="0"/>
                <a:cs typeface="Arial" panose="020B0604020202020204" pitchFamily="34" charset="0"/>
              </a:rPr>
              <a:t>-sun)” </a:t>
            </a:r>
            <a:r>
              <a:rPr lang="tr-TR" sz="2000" dirty="0">
                <a:solidFill>
                  <a:prstClr val="black"/>
                </a:solidFill>
                <a:latin typeface="Arial" panose="020B0604020202020204" pitchFamily="34" charset="0"/>
                <a:cs typeface="Arial" panose="020B0604020202020204" pitchFamily="34" charset="0"/>
              </a:rPr>
              <a:t>adı verilen daha yoğun bir bölge oluşmaktadır. Gezegenler ve </a:t>
            </a:r>
            <a:r>
              <a:rPr lang="tr-TR" sz="2000" dirty="0" smtClean="0">
                <a:solidFill>
                  <a:prstClr val="black"/>
                </a:solidFill>
                <a:latin typeface="Arial" panose="020B0604020202020204" pitchFamily="34" charset="0"/>
                <a:cs typeface="Arial" panose="020B0604020202020204" pitchFamily="34" charset="0"/>
              </a:rPr>
              <a:t>diğer üyeler </a:t>
            </a:r>
            <a:r>
              <a:rPr lang="tr-TR" sz="2000" dirty="0">
                <a:solidFill>
                  <a:prstClr val="black"/>
                </a:solidFill>
                <a:latin typeface="Arial" panose="020B0604020202020204" pitchFamily="34" charset="0"/>
                <a:cs typeface="Arial" panose="020B0604020202020204" pitchFamily="34" charset="0"/>
              </a:rPr>
              <a:t>ise bulutsunun daha az yoğun dış bölgelerinde oluşmuşlardır. Sonuç olarak güneş </a:t>
            </a:r>
            <a:r>
              <a:rPr lang="tr-TR" sz="2000" dirty="0" smtClean="0">
                <a:solidFill>
                  <a:prstClr val="black"/>
                </a:solidFill>
                <a:latin typeface="Arial" panose="020B0604020202020204" pitchFamily="34" charset="0"/>
                <a:cs typeface="Arial" panose="020B0604020202020204" pitchFamily="34" charset="0"/>
              </a:rPr>
              <a:t>bulutsusu 10</a:t>
            </a:r>
            <a:r>
              <a:rPr lang="tr-TR" sz="2000" baseline="30000" dirty="0" smtClean="0">
                <a:solidFill>
                  <a:prstClr val="black"/>
                </a:solidFill>
                <a:latin typeface="Arial" panose="020B0604020202020204" pitchFamily="34" charset="0"/>
                <a:cs typeface="Arial" panose="020B0604020202020204" pitchFamily="34" charset="0"/>
              </a:rPr>
              <a:t>5</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yıl içerisinde ön-güneş etrafında bir disk şeklini alır</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Ön-güneş oluştuktan sonra meydana </a:t>
            </a:r>
            <a:r>
              <a:rPr lang="tr-TR" sz="2000" dirty="0" smtClean="0">
                <a:solidFill>
                  <a:prstClr val="black"/>
                </a:solidFill>
                <a:latin typeface="Arial" panose="020B0604020202020204" pitchFamily="34" charset="0"/>
                <a:cs typeface="Arial" panose="020B0604020202020204" pitchFamily="34" charset="0"/>
              </a:rPr>
              <a:t>gelen ısınma </a:t>
            </a:r>
            <a:r>
              <a:rPr lang="tr-TR" sz="2000" dirty="0">
                <a:solidFill>
                  <a:prstClr val="black"/>
                </a:solidFill>
                <a:latin typeface="Arial" panose="020B0604020202020204" pitchFamily="34" charset="0"/>
                <a:cs typeface="Arial" panose="020B0604020202020204" pitchFamily="34" charset="0"/>
              </a:rPr>
              <a:t>etkisi ile iç kısımlarda 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O, CH</a:t>
            </a:r>
            <a:r>
              <a:rPr lang="tr-TR" sz="2000" baseline="-25000" dirty="0">
                <a:solidFill>
                  <a:prstClr val="black"/>
                </a:solidFill>
                <a:latin typeface="Arial" panose="020B0604020202020204" pitchFamily="34" charset="0"/>
                <a:cs typeface="Arial" panose="020B0604020202020204" pitchFamily="34" charset="0"/>
              </a:rPr>
              <a:t>4</a:t>
            </a:r>
            <a:r>
              <a:rPr lang="tr-TR" sz="2000" dirty="0">
                <a:solidFill>
                  <a:prstClr val="black"/>
                </a:solidFill>
                <a:latin typeface="Arial" panose="020B0604020202020204" pitchFamily="34" charset="0"/>
                <a:cs typeface="Arial" panose="020B0604020202020204" pitchFamily="34" charset="0"/>
              </a:rPr>
              <a:t> ve NH</a:t>
            </a:r>
            <a:r>
              <a:rPr lang="tr-TR" sz="2000" baseline="-25000" dirty="0">
                <a:solidFill>
                  <a:prstClr val="black"/>
                </a:solidFill>
                <a:latin typeface="Arial" panose="020B0604020202020204" pitchFamily="34" charset="0"/>
                <a:cs typeface="Arial" panose="020B0604020202020204" pitchFamily="34" charset="0"/>
              </a:rPr>
              <a:t>3</a:t>
            </a:r>
            <a:r>
              <a:rPr lang="tr-TR" sz="2000" dirty="0">
                <a:solidFill>
                  <a:prstClr val="black"/>
                </a:solidFill>
                <a:latin typeface="Arial" panose="020B0604020202020204" pitchFamily="34" charset="0"/>
                <a:cs typeface="Arial" panose="020B0604020202020204" pitchFamily="34" charset="0"/>
              </a:rPr>
              <a:t> buharlaşmıştır. Fe, Si, Mg, S, Al, </a:t>
            </a:r>
            <a:r>
              <a:rPr lang="tr-TR" sz="2000" dirty="0" err="1">
                <a:solidFill>
                  <a:prstClr val="black"/>
                </a:solidFill>
                <a:latin typeface="Arial" panose="020B0604020202020204" pitchFamily="34" charset="0"/>
                <a:cs typeface="Arial" panose="020B0604020202020204" pitchFamily="34" charset="0"/>
              </a:rPr>
              <a:t>Ca</a:t>
            </a:r>
            <a:r>
              <a:rPr lang="tr-TR" sz="2000" dirty="0">
                <a:solidFill>
                  <a:prstClr val="black"/>
                </a:solidFill>
                <a:latin typeface="Arial" panose="020B0604020202020204" pitchFamily="34" charset="0"/>
                <a:cs typeface="Arial" panose="020B0604020202020204" pitchFamily="34" charset="0"/>
              </a:rPr>
              <a:t> </a:t>
            </a:r>
            <a:r>
              <a:rPr lang="tr-TR" sz="2000" dirty="0" smtClean="0">
                <a:solidFill>
                  <a:prstClr val="black"/>
                </a:solidFill>
                <a:latin typeface="Arial" panose="020B0604020202020204" pitchFamily="34" charset="0"/>
                <a:cs typeface="Arial" panose="020B0604020202020204" pitchFamily="34" charset="0"/>
              </a:rPr>
              <a:t>ve </a:t>
            </a:r>
            <a:r>
              <a:rPr lang="tr-TR" sz="2000" dirty="0" err="1" smtClean="0">
                <a:solidFill>
                  <a:prstClr val="black"/>
                </a:solidFill>
                <a:latin typeface="Arial" panose="020B0604020202020204" pitchFamily="34" charset="0"/>
                <a:cs typeface="Arial" panose="020B0604020202020204" pitchFamily="34" charset="0"/>
              </a:rPr>
              <a:t>Ni</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gibi yoğunlaşma sıcaklığı yüksek olan elementler ise katı hallerini </a:t>
            </a:r>
            <a:r>
              <a:rPr lang="tr-TR" sz="2000" dirty="0" smtClean="0">
                <a:solidFill>
                  <a:prstClr val="black"/>
                </a:solidFill>
                <a:latin typeface="Arial" panose="020B0604020202020204" pitchFamily="34" charset="0"/>
                <a:cs typeface="Arial" panose="020B0604020202020204" pitchFamily="34" charset="0"/>
              </a:rPr>
              <a:t>korumuşlardır. Kısa </a:t>
            </a:r>
            <a:r>
              <a:rPr lang="tr-TR" sz="2000" dirty="0">
                <a:solidFill>
                  <a:prstClr val="black"/>
                </a:solidFill>
                <a:latin typeface="Arial" panose="020B0604020202020204" pitchFamily="34" charset="0"/>
                <a:cs typeface="Arial" panose="020B0604020202020204" pitchFamily="34" charset="0"/>
              </a:rPr>
              <a:t>süre sonra kendi ışınımını nükleer reaksiyonlarla üretmeye başlayan </a:t>
            </a:r>
            <a:r>
              <a:rPr lang="tr-TR" sz="2000" dirty="0" smtClean="0">
                <a:solidFill>
                  <a:prstClr val="black"/>
                </a:solidFill>
                <a:latin typeface="Arial" panose="020B0604020202020204" pitchFamily="34" charset="0"/>
                <a:cs typeface="Arial" panose="020B0604020202020204" pitchFamily="34" charset="0"/>
              </a:rPr>
              <a:t>Güneş’imizin “ışınım </a:t>
            </a:r>
            <a:r>
              <a:rPr lang="tr-TR" sz="2000" dirty="0">
                <a:solidFill>
                  <a:prstClr val="black"/>
                </a:solidFill>
                <a:latin typeface="Arial" panose="020B0604020202020204" pitchFamily="34" charset="0"/>
                <a:cs typeface="Arial" panose="020B0604020202020204" pitchFamily="34" charset="0"/>
              </a:rPr>
              <a:t>basıncı” etkisiyle H ve He gibi hafif elementler hızla Güneş bulutsusunun </a:t>
            </a:r>
            <a:r>
              <a:rPr lang="tr-TR" sz="2000" dirty="0" smtClean="0">
                <a:solidFill>
                  <a:prstClr val="black"/>
                </a:solidFill>
                <a:latin typeface="Arial" panose="020B0604020202020204" pitchFamily="34" charset="0"/>
                <a:cs typeface="Arial" panose="020B0604020202020204" pitchFamily="34" charset="0"/>
              </a:rPr>
              <a:t>dış bölgelerine </a:t>
            </a:r>
            <a:r>
              <a:rPr lang="tr-TR" sz="2000" dirty="0">
                <a:solidFill>
                  <a:prstClr val="black"/>
                </a:solidFill>
                <a:latin typeface="Arial" panose="020B0604020202020204" pitchFamily="34" charset="0"/>
                <a:cs typeface="Arial" panose="020B0604020202020204" pitchFamily="34" charset="0"/>
              </a:rPr>
              <a:t>itilmiştir. Bulutsunun dış kısımlarında ise buzlar ve buz kaplı </a:t>
            </a:r>
            <a:r>
              <a:rPr lang="tr-TR" sz="2000" dirty="0" smtClean="0">
                <a:solidFill>
                  <a:prstClr val="black"/>
                </a:solidFill>
                <a:latin typeface="Arial" panose="020B0604020202020204" pitchFamily="34" charset="0"/>
                <a:cs typeface="Arial" panose="020B0604020202020204" pitchFamily="34" charset="0"/>
              </a:rPr>
              <a:t>toz parçacıkları </a:t>
            </a:r>
            <a:r>
              <a:rPr lang="tr-TR" sz="2000" dirty="0">
                <a:solidFill>
                  <a:prstClr val="black"/>
                </a:solidFill>
                <a:latin typeface="Arial" panose="020B0604020202020204" pitchFamily="34" charset="0"/>
                <a:cs typeface="Arial" panose="020B0604020202020204" pitchFamily="34" charset="0"/>
              </a:rPr>
              <a:t>yapılarını korumaya devam etmişlerdir. İç kısımlarda yer alan </a:t>
            </a:r>
            <a:r>
              <a:rPr lang="tr-TR" sz="2000" dirty="0" smtClean="0">
                <a:solidFill>
                  <a:prstClr val="black"/>
                </a:solidFill>
                <a:latin typeface="Arial" panose="020B0604020202020204" pitchFamily="34" charset="0"/>
                <a:cs typeface="Arial" panose="020B0604020202020204" pitchFamily="34" charset="0"/>
              </a:rPr>
              <a:t>toz parçacıkları</a:t>
            </a:r>
            <a:r>
              <a:rPr lang="tr-TR" sz="2000" dirty="0">
                <a:solidFill>
                  <a:prstClr val="black"/>
                </a:solidFill>
                <a:latin typeface="Arial" panose="020B0604020202020204" pitchFamily="34" charset="0"/>
                <a:cs typeface="Arial" panose="020B0604020202020204" pitchFamily="34" charset="0"/>
              </a:rPr>
              <a:t>, birkaç milyon yıl içerisinde birbirleri ile birleşerek daha iri parçaları ve bu iri parçalardan yaklaşık 10</a:t>
            </a:r>
            <a:r>
              <a:rPr lang="tr-TR" sz="2000" baseline="30000" dirty="0">
                <a:solidFill>
                  <a:prstClr val="black"/>
                </a:solidFill>
                <a:latin typeface="Arial" panose="020B0604020202020204" pitchFamily="34" charset="0"/>
                <a:cs typeface="Arial" panose="020B0604020202020204" pitchFamily="34" charset="0"/>
              </a:rPr>
              <a:t>9</a:t>
            </a:r>
            <a:r>
              <a:rPr lang="tr-TR" sz="2000" dirty="0">
                <a:solidFill>
                  <a:prstClr val="black"/>
                </a:solidFill>
                <a:latin typeface="Arial" panose="020B0604020202020204" pitchFamily="34" charset="0"/>
                <a:cs typeface="Arial" panose="020B0604020202020204" pitchFamily="34" charset="0"/>
              </a:rPr>
              <a:t> tanesinin birleşmesi ile bugünkü </a:t>
            </a:r>
            <a:r>
              <a:rPr lang="tr-TR" sz="2000" dirty="0" err="1">
                <a:solidFill>
                  <a:prstClr val="black"/>
                </a:solidFill>
                <a:latin typeface="Arial" panose="020B0604020202020204" pitchFamily="34" charset="0"/>
                <a:cs typeface="Arial" panose="020B0604020202020204" pitchFamily="34" charset="0"/>
              </a:rPr>
              <a:t>asterodilere</a:t>
            </a:r>
            <a:r>
              <a:rPr lang="tr-TR" sz="2000" dirty="0">
                <a:solidFill>
                  <a:prstClr val="black"/>
                </a:solidFill>
                <a:latin typeface="Arial" panose="020B0604020202020204" pitchFamily="34" charset="0"/>
                <a:cs typeface="Arial" panose="020B0604020202020204" pitchFamily="34" charset="0"/>
              </a:rPr>
              <a:t> </a:t>
            </a:r>
            <a:r>
              <a:rPr lang="tr-TR" sz="2000" dirty="0" smtClean="0">
                <a:solidFill>
                  <a:prstClr val="black"/>
                </a:solidFill>
                <a:latin typeface="Arial" panose="020B0604020202020204" pitchFamily="34" charset="0"/>
                <a:cs typeface="Arial" panose="020B0604020202020204" pitchFamily="34" charset="0"/>
              </a:rPr>
              <a:t>benzer, kilometre </a:t>
            </a:r>
            <a:r>
              <a:rPr lang="tr-TR" sz="2000" dirty="0">
                <a:solidFill>
                  <a:prstClr val="black"/>
                </a:solidFill>
                <a:latin typeface="Arial" panose="020B0604020202020204" pitchFamily="34" charset="0"/>
                <a:cs typeface="Arial" panose="020B0604020202020204" pitchFamily="34" charset="0"/>
              </a:rPr>
              <a:t>boyutlarında ve </a:t>
            </a:r>
            <a:r>
              <a:rPr lang="tr-TR" sz="2000" b="1" dirty="0">
                <a:solidFill>
                  <a:prstClr val="black"/>
                </a:solidFill>
                <a:latin typeface="Arial" panose="020B0604020202020204" pitchFamily="34" charset="0"/>
                <a:cs typeface="Arial" panose="020B0604020202020204" pitchFamily="34" charset="0"/>
              </a:rPr>
              <a:t>“gezegenimsi (</a:t>
            </a:r>
            <a:r>
              <a:rPr lang="tr-TR" sz="2000" b="1" dirty="0" err="1">
                <a:solidFill>
                  <a:prstClr val="black"/>
                </a:solidFill>
                <a:latin typeface="Arial" panose="020B0604020202020204" pitchFamily="34" charset="0"/>
                <a:cs typeface="Arial" panose="020B0604020202020204" pitchFamily="34" charset="0"/>
              </a:rPr>
              <a:t>planetesimal</a:t>
            </a:r>
            <a:r>
              <a:rPr lang="tr-TR" sz="2000" b="1" dirty="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adı verilen </a:t>
            </a:r>
            <a:r>
              <a:rPr lang="tr-TR" sz="2000" dirty="0" smtClean="0">
                <a:solidFill>
                  <a:prstClr val="black"/>
                </a:solidFill>
                <a:latin typeface="Arial" panose="020B0604020202020204" pitchFamily="34" charset="0"/>
                <a:cs typeface="Arial" panose="020B0604020202020204" pitchFamily="34" charset="0"/>
              </a:rPr>
              <a:t>cisimleri oluşturmuşlardır</a:t>
            </a:r>
            <a:r>
              <a:rPr lang="tr-TR" sz="2000" dirty="0">
                <a:solidFill>
                  <a:prstClr val="black"/>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854215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8219" y="0"/>
            <a:ext cx="11500701" cy="7017306"/>
          </a:xfrm>
          <a:prstGeom prst="rect">
            <a:avLst/>
          </a:prstGeom>
        </p:spPr>
        <p:txBody>
          <a:bodyPr wrap="square">
            <a:spAutoFit/>
          </a:bodyPr>
          <a:lstStyle/>
          <a:p>
            <a:pPr lvl="0" algn="just">
              <a:lnSpc>
                <a:spcPct val="150000"/>
              </a:lnSpc>
            </a:pPr>
            <a:r>
              <a:rPr lang="tr-TR" sz="2000" dirty="0" err="1">
                <a:solidFill>
                  <a:prstClr val="black"/>
                </a:solidFill>
                <a:latin typeface="Arial" panose="020B0604020202020204" pitchFamily="34" charset="0"/>
                <a:cs typeface="Arial" panose="020B0604020202020204" pitchFamily="34" charset="0"/>
              </a:rPr>
              <a:t>Gezegenimsi’ler</a:t>
            </a:r>
            <a:r>
              <a:rPr lang="tr-TR" sz="2000" dirty="0">
                <a:solidFill>
                  <a:prstClr val="black"/>
                </a:solidFill>
                <a:latin typeface="Arial" panose="020B0604020202020204" pitchFamily="34" charset="0"/>
                <a:cs typeface="Arial" panose="020B0604020202020204" pitchFamily="34" charset="0"/>
              </a:rPr>
              <a:t> aralarındaki karşılıklı çekim etkisi ile çarpışarak birleşmişler ve bugünkü karasal gezegenlerin atası olan, kabaca Ay </a:t>
            </a:r>
            <a:r>
              <a:rPr lang="tr-TR" sz="2000" dirty="0" smtClean="0">
                <a:solidFill>
                  <a:prstClr val="black"/>
                </a:solidFill>
                <a:latin typeface="Arial" panose="020B0604020202020204" pitchFamily="34" charset="0"/>
                <a:cs typeface="Arial" panose="020B0604020202020204" pitchFamily="34" charset="0"/>
              </a:rPr>
              <a:t>boyutlarındaki </a:t>
            </a:r>
            <a:r>
              <a:rPr lang="tr-TR" sz="2000" b="1" dirty="0" smtClean="0">
                <a:solidFill>
                  <a:prstClr val="black"/>
                </a:solidFill>
                <a:latin typeface="Arial" panose="020B0604020202020204" pitchFamily="34" charset="0"/>
                <a:cs typeface="Arial" panose="020B0604020202020204" pitchFamily="34" charset="0"/>
              </a:rPr>
              <a:t>“</a:t>
            </a:r>
            <a:r>
              <a:rPr lang="tr-TR" sz="2000" b="1" dirty="0" err="1" smtClean="0">
                <a:solidFill>
                  <a:prstClr val="black"/>
                </a:solidFill>
                <a:latin typeface="Arial" panose="020B0604020202020204" pitchFamily="34" charset="0"/>
                <a:cs typeface="Arial" panose="020B0604020202020204" pitchFamily="34" charset="0"/>
              </a:rPr>
              <a:t>öngezegen”</a:t>
            </a:r>
            <a:r>
              <a:rPr lang="tr-TR" sz="2000" dirty="0" err="1" smtClean="0">
                <a:solidFill>
                  <a:prstClr val="black"/>
                </a:solidFill>
                <a:latin typeface="Arial" panose="020B0604020202020204" pitchFamily="34" charset="0"/>
                <a:cs typeface="Arial" panose="020B0604020202020204" pitchFamily="34" charset="0"/>
              </a:rPr>
              <a:t>lere</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dönüşmüşlerdir. Son aşamalarda ise ön-gezegenler çarpışarak bugünkü </a:t>
            </a:r>
            <a:r>
              <a:rPr lang="tr-TR" sz="2000" b="1" dirty="0">
                <a:solidFill>
                  <a:prstClr val="black"/>
                </a:solidFill>
                <a:latin typeface="Arial" panose="020B0604020202020204" pitchFamily="34" charset="0"/>
                <a:cs typeface="Arial" panose="020B0604020202020204" pitchFamily="34" charset="0"/>
              </a:rPr>
              <a:t>karasal gezegenleri </a:t>
            </a:r>
            <a:r>
              <a:rPr lang="tr-TR" sz="2000" dirty="0">
                <a:solidFill>
                  <a:prstClr val="black"/>
                </a:solidFill>
                <a:latin typeface="Arial" panose="020B0604020202020204" pitchFamily="34" charset="0"/>
                <a:cs typeface="Arial" panose="020B0604020202020204" pitchFamily="34" charset="0"/>
              </a:rPr>
              <a:t>oluşturmuşlardır. Çarpışmalar sırasında açığa çıkan yüksek ısı içerdikleri </a:t>
            </a:r>
            <a:r>
              <a:rPr lang="tr-TR" sz="2000" dirty="0" err="1">
                <a:solidFill>
                  <a:prstClr val="black"/>
                </a:solidFill>
                <a:latin typeface="Arial" panose="020B0604020202020204" pitchFamily="34" charset="0"/>
                <a:cs typeface="Arial" panose="020B0604020202020204" pitchFamily="34" charset="0"/>
              </a:rPr>
              <a:t>kayasal</a:t>
            </a:r>
            <a:r>
              <a:rPr lang="tr-TR" sz="2000" dirty="0">
                <a:solidFill>
                  <a:prstClr val="black"/>
                </a:solidFill>
                <a:latin typeface="Arial" panose="020B0604020202020204" pitchFamily="34" charset="0"/>
                <a:cs typeface="Arial" panose="020B0604020202020204" pitchFamily="34" charset="0"/>
              </a:rPr>
              <a:t> maddenin erimesine neden olmuştur. Erimiş kaya maddesi eksen etrafında dönme hareketi ile küresel şekil alırken, demir gibi yoğun olan maddeler iç bölgelere, silisyum gibi daha az yoğun maddeler yüzeye taşınmışlardır. Karasal gezegenlerin demirce zengin çekirdeklerini oluşturan bu sürece </a:t>
            </a:r>
            <a:r>
              <a:rPr lang="tr-TR" sz="2000" b="1" dirty="0">
                <a:solidFill>
                  <a:prstClr val="black"/>
                </a:solidFill>
                <a:latin typeface="Arial" panose="020B0604020202020204" pitchFamily="34" charset="0"/>
                <a:cs typeface="Arial" panose="020B0604020202020204" pitchFamily="34" charset="0"/>
              </a:rPr>
              <a:t>“kimyasal ayrışma” </a:t>
            </a:r>
            <a:r>
              <a:rPr lang="tr-TR" sz="2000" dirty="0">
                <a:solidFill>
                  <a:prstClr val="black"/>
                </a:solidFill>
                <a:latin typeface="Arial" panose="020B0604020202020204" pitchFamily="34" charset="0"/>
                <a:cs typeface="Arial" panose="020B0604020202020204" pitchFamily="34" charset="0"/>
              </a:rPr>
              <a:t>denmektedir. </a:t>
            </a:r>
            <a:r>
              <a:rPr lang="tr-TR" sz="2000" b="1" dirty="0">
                <a:solidFill>
                  <a:prstClr val="black"/>
                </a:solidFill>
                <a:latin typeface="Arial" panose="020B0604020202020204" pitchFamily="34" charset="0"/>
                <a:cs typeface="Arial" panose="020B0604020202020204" pitchFamily="34" charset="0"/>
              </a:rPr>
              <a:t>Dev gezegenler </a:t>
            </a:r>
            <a:r>
              <a:rPr lang="tr-TR" sz="2000" dirty="0">
                <a:solidFill>
                  <a:prstClr val="black"/>
                </a:solidFill>
                <a:latin typeface="Arial" panose="020B0604020202020204" pitchFamily="34" charset="0"/>
                <a:cs typeface="Arial" panose="020B0604020202020204" pitchFamily="34" charset="0"/>
              </a:rPr>
              <a:t>de karasal gezegenlere benzer şekilde gezegenimsilerin birleşmesi ile oluşmuştur. Tek farklılık kaya yapıların </a:t>
            </a:r>
            <a:r>
              <a:rPr lang="tr-TR" sz="2000" dirty="0" err="1">
                <a:solidFill>
                  <a:prstClr val="black"/>
                </a:solidFill>
                <a:latin typeface="Arial" panose="020B0604020202020204" pitchFamily="34" charset="0"/>
                <a:cs typeface="Arial" panose="020B0604020202020204" pitchFamily="34" charset="0"/>
              </a:rPr>
              <a:t>yanısıra</a:t>
            </a:r>
            <a:r>
              <a:rPr lang="tr-TR" sz="2000" dirty="0">
                <a:solidFill>
                  <a:prstClr val="black"/>
                </a:solidFill>
                <a:latin typeface="Arial" panose="020B0604020202020204" pitchFamily="34" charset="0"/>
                <a:cs typeface="Arial" panose="020B0604020202020204" pitchFamily="34" charset="0"/>
              </a:rPr>
              <a:t>, 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O, CH</a:t>
            </a:r>
            <a:r>
              <a:rPr lang="tr-TR" sz="2000" baseline="-25000" dirty="0">
                <a:solidFill>
                  <a:prstClr val="black"/>
                </a:solidFill>
                <a:latin typeface="Arial" panose="020B0604020202020204" pitchFamily="34" charset="0"/>
                <a:cs typeface="Arial" panose="020B0604020202020204" pitchFamily="34" charset="0"/>
              </a:rPr>
              <a:t>4</a:t>
            </a:r>
            <a:r>
              <a:rPr lang="tr-TR" sz="2000" dirty="0">
                <a:solidFill>
                  <a:prstClr val="black"/>
                </a:solidFill>
                <a:latin typeface="Arial" panose="020B0604020202020204" pitchFamily="34" charset="0"/>
                <a:cs typeface="Arial" panose="020B0604020202020204" pitchFamily="34" charset="0"/>
              </a:rPr>
              <a:t> ve NH</a:t>
            </a:r>
            <a:r>
              <a:rPr lang="tr-TR" sz="2000" baseline="-25000" dirty="0">
                <a:solidFill>
                  <a:prstClr val="black"/>
                </a:solidFill>
                <a:latin typeface="Arial" panose="020B0604020202020204" pitchFamily="34" charset="0"/>
                <a:cs typeface="Arial" panose="020B0604020202020204" pitchFamily="34" charset="0"/>
              </a:rPr>
              <a:t>3</a:t>
            </a:r>
            <a:r>
              <a:rPr lang="tr-TR" sz="2000" dirty="0">
                <a:solidFill>
                  <a:prstClr val="black"/>
                </a:solidFill>
                <a:latin typeface="Arial" panose="020B0604020202020204" pitchFamily="34" charset="0"/>
                <a:cs typeface="Arial" panose="020B0604020202020204" pitchFamily="34" charset="0"/>
              </a:rPr>
              <a:t> ün düşük sıcaklık etkisi ile buz yapılarını bu dış bölgelerde korumuş olmasıdır. Böylece dev gezegenlerin yapı taşı olan gezegenimsileri oluşturmak üzere daha fazla miktarda katı madde bulunmaktaydı. Sonuç olarak güneş bulutsusunun bu dış bölgelerinde, karasal gezegenlerden defalarca daha büyük gezegenler oluşmuştur. Buz ve kayaların birleşmesi ile oluşan yapılar dev gezegenlerin çekirdeğini oluşturmuşlardır. Zaman içerisinde çevredeki düşük yoğunluklu H ve He gazları, yüksek çekim etkisi altında bu çekirdeklerin üzerini sarmıştır. </a:t>
            </a:r>
          </a:p>
        </p:txBody>
      </p:sp>
    </p:spTree>
    <p:extLst>
      <p:ext uri="{BB962C8B-B14F-4D97-AF65-F5344CB8AC3E}">
        <p14:creationId xmlns:p14="http://schemas.microsoft.com/office/powerpoint/2010/main" val="3880694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5670" y="0"/>
            <a:ext cx="11566689" cy="3785652"/>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Bu yığılma çekirdek ve gaz kürenin kütlelerinin eşitlenmesine kadar sürmüştür.</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Oluşum </a:t>
            </a:r>
            <a:r>
              <a:rPr lang="tr-TR" sz="2000" dirty="0">
                <a:solidFill>
                  <a:prstClr val="black"/>
                </a:solidFill>
                <a:latin typeface="Arial" panose="020B0604020202020204" pitchFamily="34" charset="0"/>
                <a:cs typeface="Arial" panose="020B0604020202020204" pitchFamily="34" charset="0"/>
              </a:rPr>
              <a:t>süreci boyunca bazı </a:t>
            </a:r>
            <a:r>
              <a:rPr lang="tr-TR" sz="2000" b="1" dirty="0">
                <a:solidFill>
                  <a:prstClr val="black"/>
                </a:solidFill>
                <a:latin typeface="Arial" panose="020B0604020202020204" pitchFamily="34" charset="0"/>
                <a:cs typeface="Arial" panose="020B0604020202020204" pitchFamily="34" charset="0"/>
              </a:rPr>
              <a:t>kaya yapılı gezegenimsiler</a:t>
            </a:r>
            <a:r>
              <a:rPr lang="tr-TR" sz="2000" dirty="0">
                <a:solidFill>
                  <a:prstClr val="black"/>
                </a:solidFill>
                <a:latin typeface="Arial" panose="020B0604020202020204" pitchFamily="34" charset="0"/>
                <a:cs typeface="Arial" panose="020B0604020202020204" pitchFamily="34" charset="0"/>
              </a:rPr>
              <a:t>, dev ön-gezegenlerin (özellikle Jüpiter’in, Güneş ile oluşturduğu) çekim etkisi altında bugünkü asteroidleri oluşturmuşlardır. Sistemin ilk oluşum süreçlerinde, bileşimlerinin büyük bir bölümünü </a:t>
            </a:r>
            <a:r>
              <a:rPr lang="tr-TR" sz="2000" b="1" dirty="0">
                <a:solidFill>
                  <a:prstClr val="black"/>
                </a:solidFill>
                <a:latin typeface="Arial" panose="020B0604020202020204" pitchFamily="34" charset="0"/>
                <a:cs typeface="Arial" panose="020B0604020202020204" pitchFamily="34" charset="0"/>
              </a:rPr>
              <a:t>buzların oluşturduğu bazı gezegenimsiler </a:t>
            </a:r>
            <a:r>
              <a:rPr lang="tr-TR" sz="2000" dirty="0">
                <a:solidFill>
                  <a:prstClr val="black"/>
                </a:solidFill>
                <a:latin typeface="Arial" panose="020B0604020202020204" pitchFamily="34" charset="0"/>
                <a:cs typeface="Arial" panose="020B0604020202020204" pitchFamily="34" charset="0"/>
              </a:rPr>
              <a:t>ise, dev ön-gezegenlerin yüksek çekim alanlarında oldukça basık yörüngelere oturtulmuş ve </a:t>
            </a:r>
            <a:r>
              <a:rPr lang="tr-TR" sz="2000" b="1" dirty="0">
                <a:solidFill>
                  <a:prstClr val="black"/>
                </a:solidFill>
                <a:latin typeface="Arial" panose="020B0604020202020204" pitchFamily="34" charset="0"/>
                <a:cs typeface="Arial" panose="020B0604020202020204" pitchFamily="34" charset="0"/>
              </a:rPr>
              <a:t>kuyruklu yıldızları </a:t>
            </a:r>
            <a:r>
              <a:rPr lang="tr-TR" sz="2000" dirty="0">
                <a:solidFill>
                  <a:prstClr val="black"/>
                </a:solidFill>
                <a:latin typeface="Arial" panose="020B0604020202020204" pitchFamily="34" charset="0"/>
                <a:cs typeface="Arial" panose="020B0604020202020204" pitchFamily="34" charset="0"/>
              </a:rPr>
              <a:t>oluşturmuşlardır. Kuyruklu yıldızlar, sistemin oluşum aşamalarında çok fazla değişim göstermemiş güneş bulutsusu maddesi içerdiklerinden, güneş sistemin evriminin incelenmesinde önemli rol oynarlar.</a:t>
            </a:r>
          </a:p>
        </p:txBody>
      </p:sp>
    </p:spTree>
    <p:extLst>
      <p:ext uri="{BB962C8B-B14F-4D97-AF65-F5344CB8AC3E}">
        <p14:creationId xmlns:p14="http://schemas.microsoft.com/office/powerpoint/2010/main" val="248006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38"/>
          <p:cNvSpPr txBox="1">
            <a:spLocks noChangeArrowheads="1"/>
          </p:cNvSpPr>
          <p:nvPr/>
        </p:nvSpPr>
        <p:spPr bwMode="auto">
          <a:xfrm>
            <a:off x="234557" y="0"/>
            <a:ext cx="11662070" cy="4662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9525" indent="-9525">
              <a:defRPr sz="2400">
                <a:solidFill>
                  <a:schemeClr val="tx1"/>
                </a:solidFill>
                <a:latin typeface="Times New Roman" panose="02020603050405020304" pitchFamily="18" charset="0"/>
              </a:defRPr>
            </a:lvl1pPr>
            <a:lvl2pPr marL="1093788" indent="-457200">
              <a:defRPr sz="2400">
                <a:solidFill>
                  <a:schemeClr val="tx1"/>
                </a:solidFill>
                <a:latin typeface="Times New Roman" panose="02020603050405020304" pitchFamily="18" charset="0"/>
              </a:defRPr>
            </a:lvl2pPr>
            <a:lvl3pPr marL="1730375" indent="-457200">
              <a:defRPr sz="2400">
                <a:solidFill>
                  <a:schemeClr val="tx1"/>
                </a:solidFill>
                <a:latin typeface="Times New Roman" panose="02020603050405020304" pitchFamily="18" charset="0"/>
              </a:defRPr>
            </a:lvl3pPr>
            <a:lvl4pPr marL="2366963" indent="-457200">
              <a:defRPr sz="2400">
                <a:solidFill>
                  <a:schemeClr val="tx1"/>
                </a:solidFill>
                <a:latin typeface="Times New Roman" panose="02020603050405020304" pitchFamily="18" charset="0"/>
              </a:defRPr>
            </a:lvl4pPr>
            <a:lvl5pPr marL="3003550" indent="-457200">
              <a:defRPr sz="2400">
                <a:solidFill>
                  <a:schemeClr val="tx1"/>
                </a:solidFill>
                <a:latin typeface="Times New Roman" panose="02020603050405020304" pitchFamily="18" charset="0"/>
              </a:defRPr>
            </a:lvl5pPr>
            <a:lvl6pPr marL="3460750" indent="-457200" fontAlgn="base">
              <a:spcBef>
                <a:spcPct val="0"/>
              </a:spcBef>
              <a:spcAft>
                <a:spcPct val="0"/>
              </a:spcAft>
              <a:defRPr sz="2400">
                <a:solidFill>
                  <a:schemeClr val="tx1"/>
                </a:solidFill>
                <a:latin typeface="Times New Roman" panose="02020603050405020304" pitchFamily="18" charset="0"/>
              </a:defRPr>
            </a:lvl6pPr>
            <a:lvl7pPr marL="3917950" indent="-457200" fontAlgn="base">
              <a:spcBef>
                <a:spcPct val="0"/>
              </a:spcBef>
              <a:spcAft>
                <a:spcPct val="0"/>
              </a:spcAft>
              <a:defRPr sz="2400">
                <a:solidFill>
                  <a:schemeClr val="tx1"/>
                </a:solidFill>
                <a:latin typeface="Times New Roman" panose="02020603050405020304" pitchFamily="18" charset="0"/>
              </a:defRPr>
            </a:lvl7pPr>
            <a:lvl8pPr marL="4375150" indent="-457200" fontAlgn="base">
              <a:spcBef>
                <a:spcPct val="0"/>
              </a:spcBef>
              <a:spcAft>
                <a:spcPct val="0"/>
              </a:spcAft>
              <a:defRPr sz="2400">
                <a:solidFill>
                  <a:schemeClr val="tx1"/>
                </a:solidFill>
                <a:latin typeface="Times New Roman" panose="02020603050405020304" pitchFamily="18" charset="0"/>
              </a:defRPr>
            </a:lvl8pPr>
            <a:lvl9pPr marL="4832350" indent="-457200" fontAlgn="base">
              <a:spcBef>
                <a:spcPct val="0"/>
              </a:spcBef>
              <a:spcAft>
                <a:spcPct val="0"/>
              </a:spcAft>
              <a:defRPr sz="2400">
                <a:solidFill>
                  <a:schemeClr val="tx1"/>
                </a:solidFill>
                <a:latin typeface="Times New Roman" panose="02020603050405020304" pitchFamily="18" charset="0"/>
              </a:defRPr>
            </a:lvl9pPr>
          </a:lstStyle>
          <a:p>
            <a:pPr marL="9525" marR="0" lvl="0" indent="-9525" algn="just" defTabSz="914400" eaLnBrk="1" fontAlgn="base" latinLnBrk="0" hangingPunct="1">
              <a:lnSpc>
                <a:spcPct val="150000"/>
              </a:lnSpc>
              <a:spcBef>
                <a:spcPct val="0"/>
              </a:spcBef>
              <a:spcAft>
                <a:spcPct val="0"/>
              </a:spcAft>
              <a:buClrTx/>
              <a:buSzTx/>
              <a:buFontTx/>
              <a:buNone/>
              <a:tabLst/>
              <a:defRPr/>
            </a:pPr>
            <a:r>
              <a:rPr kumimoji="0" lang="tr-TR" altLang="tr-TR" sz="2200" b="1" i="0" u="none" strike="noStrike" kern="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Fiziksel Özellikler</a:t>
            </a:r>
          </a:p>
          <a:p>
            <a:pPr marL="9525" marR="0" lvl="0" indent="-9525" algn="just" defTabSz="914400" eaLnBrk="1" fontAlgn="base" latinLnBrk="0" hangingPunct="1">
              <a:lnSpc>
                <a:spcPct val="150000"/>
              </a:lnSpc>
              <a:spcBef>
                <a:spcPct val="0"/>
              </a:spcBef>
              <a:spcAft>
                <a:spcPct val="0"/>
              </a:spcAft>
              <a:buClrTx/>
              <a:buSzTx/>
              <a:buFontTx/>
              <a:buNone/>
              <a:tabLst/>
              <a:defRPr/>
            </a:pPr>
            <a:r>
              <a:rPr kumimoji="0" lang="tr-TR" altLang="tr-TR" sz="2200" b="1" i="0" u="sng" strike="noStrike" kern="0" cap="none" spc="0" normalizeH="0" baseline="0" noProof="0" dirty="0" smtClean="0">
                <a:ln>
                  <a:noFill/>
                </a:ln>
                <a:effectLst/>
                <a:uLnTx/>
                <a:uFillTx/>
                <a:latin typeface="Arial" panose="020B0604020202020204" pitchFamily="34" charset="0"/>
                <a:cs typeface="Arial" panose="020B0604020202020204" pitchFamily="34" charset="0"/>
              </a:rPr>
              <a:t>Güneş’e ve birbirlerine yakın gezegenler:</a:t>
            </a:r>
          </a:p>
          <a:p>
            <a:pPr marL="9525" marR="0" lvl="0" indent="-9525" algn="just" defTabSz="914400" eaLnBrk="1" fontAlgn="base" latinLnBrk="0" hangingPunct="1">
              <a:lnSpc>
                <a:spcPct val="150000"/>
              </a:lnSpc>
              <a:spcBef>
                <a:spcPct val="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ORTAK ÖZELLİKLERİ: metalik çekirdek, sıvı-katı arası manto, katılaşmış kayalık yüzey, aktif veya sönmüş volkanlar, çarpma kraterleri, ağır elementlerin baskın olduğu temel kimyasal bileşim, atmosfer (Merkür hariç)</a:t>
            </a:r>
          </a:p>
          <a:p>
            <a:pPr lvl="0" algn="just" fontAlgn="base">
              <a:lnSpc>
                <a:spcPct val="150000"/>
              </a:lnSpc>
              <a:spcBef>
                <a:spcPct val="0"/>
              </a:spcBef>
              <a:spcAft>
                <a:spcPct val="0"/>
              </a:spcAft>
            </a:pPr>
            <a:r>
              <a:rPr kumimoji="0" lang="tr-TR" altLang="tr-TR" sz="2200" b="1" i="0" u="sng" strike="noStrike" kern="0" cap="none" spc="0" normalizeH="0" baseline="0" noProof="0" dirty="0" smtClean="0">
                <a:ln>
                  <a:noFill/>
                </a:ln>
                <a:effectLst/>
                <a:uLnTx/>
                <a:uFillTx/>
                <a:latin typeface="Arial" panose="020B0604020202020204" pitchFamily="34" charset="0"/>
                <a:cs typeface="Arial" panose="020B0604020202020204" pitchFamily="34" charset="0"/>
              </a:rPr>
              <a:t>Güneş’e ve birbirlerine uzak gezegenler:</a:t>
            </a:r>
          </a:p>
          <a:p>
            <a:pPr lvl="0" algn="just" fontAlgn="base">
              <a:lnSpc>
                <a:spcPct val="150000"/>
              </a:lnSpc>
              <a:spcBef>
                <a:spcPct val="0"/>
              </a:spcBef>
              <a:spcAft>
                <a:spcPct val="0"/>
              </a:spcAft>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ORTAK ÖZELLİKLERİ: kayalık çekirdek, sıvı manto, dış katmanlar gaz, görünen yüzeyleri kalın bulutlar, temel kimyasal bileşim: hafif elementler, çevresel halkalar, çok uydulu</a:t>
            </a:r>
          </a:p>
          <a:p>
            <a:pPr marL="9525" marR="0" lvl="0" indent="-9525" algn="just" defTabSz="914400" eaLnBrk="1" fontAlgn="base" latinLnBrk="0" hangingPunct="1">
              <a:lnSpc>
                <a:spcPct val="150000"/>
              </a:lnSpc>
              <a:spcBef>
                <a:spcPct val="0"/>
              </a:spcBef>
              <a:spcAft>
                <a:spcPct val="0"/>
              </a:spcAft>
              <a:buClrTx/>
              <a:buSzTx/>
              <a:buFontTx/>
              <a:buNone/>
              <a:tabLst/>
              <a:defRPr/>
            </a:pPr>
            <a:endPar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460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684213" y="404813"/>
            <a:ext cx="11155853" cy="6017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190500" indent="-11113">
              <a:defRPr sz="2400">
                <a:solidFill>
                  <a:schemeClr val="tx1"/>
                </a:solidFill>
                <a:latin typeface="Times New Roman" panose="02020603050405020304" pitchFamily="18" charset="0"/>
              </a:defRPr>
            </a:lvl2pPr>
            <a:lvl3pPr marL="371475" indent="-1588">
              <a:defRPr sz="2400">
                <a:solidFill>
                  <a:schemeClr val="tx1"/>
                </a:solidFill>
                <a:latin typeface="Times New Roman" panose="02020603050405020304" pitchFamily="18" charset="0"/>
              </a:defRPr>
            </a:lvl3pPr>
            <a:lvl4pPr marL="563563" indent="-12700">
              <a:defRPr sz="2400">
                <a:solidFill>
                  <a:schemeClr val="tx1"/>
                </a:solidFill>
                <a:latin typeface="Times New Roman" panose="02020603050405020304" pitchFamily="18" charset="0"/>
              </a:defRPr>
            </a:lvl4pPr>
            <a:lvl5pPr marL="3332163" indent="-457200">
              <a:defRPr sz="2400">
                <a:solidFill>
                  <a:schemeClr val="tx1"/>
                </a:solidFill>
                <a:latin typeface="Times New Roman" panose="02020603050405020304" pitchFamily="18" charset="0"/>
              </a:defRPr>
            </a:lvl5pPr>
            <a:lvl6pPr marL="3789363" indent="-457200" fontAlgn="base">
              <a:spcBef>
                <a:spcPct val="0"/>
              </a:spcBef>
              <a:spcAft>
                <a:spcPct val="0"/>
              </a:spcAft>
              <a:defRPr sz="2400">
                <a:solidFill>
                  <a:schemeClr val="tx1"/>
                </a:solidFill>
                <a:latin typeface="Times New Roman" panose="02020603050405020304" pitchFamily="18" charset="0"/>
              </a:defRPr>
            </a:lvl6pPr>
            <a:lvl7pPr marL="4246563" indent="-457200" fontAlgn="base">
              <a:spcBef>
                <a:spcPct val="0"/>
              </a:spcBef>
              <a:spcAft>
                <a:spcPct val="0"/>
              </a:spcAft>
              <a:defRPr sz="2400">
                <a:solidFill>
                  <a:schemeClr val="tx1"/>
                </a:solidFill>
                <a:latin typeface="Times New Roman" panose="02020603050405020304" pitchFamily="18" charset="0"/>
              </a:defRPr>
            </a:lvl7pPr>
            <a:lvl8pPr marL="4703763" indent="-457200" fontAlgn="base">
              <a:spcBef>
                <a:spcPct val="0"/>
              </a:spcBef>
              <a:spcAft>
                <a:spcPct val="0"/>
              </a:spcAft>
              <a:defRPr sz="2400">
                <a:solidFill>
                  <a:schemeClr val="tx1"/>
                </a:solidFill>
                <a:latin typeface="Times New Roman" panose="02020603050405020304" pitchFamily="18" charset="0"/>
              </a:defRPr>
            </a:lvl8pPr>
            <a:lvl9pPr marL="5160963" indent="-457200" fontAlgn="base">
              <a:spcBef>
                <a:spcPct val="0"/>
              </a:spcBef>
              <a:spcAft>
                <a:spcPct val="0"/>
              </a:spcAft>
              <a:defRPr sz="2400">
                <a:solidFill>
                  <a:schemeClr val="tx1"/>
                </a:solidFill>
                <a:latin typeface="Times New Roman" panose="02020603050405020304" pitchFamily="18"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endPar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endParaRP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tr-TR" altLang="tr-TR" sz="2200" b="1" i="0" u="none" strike="noStrike" kern="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GEZEGEN TANIMI:</a:t>
            </a: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a) Güneş etrafında yörüngede dolanan ve </a:t>
            </a:r>
            <a:r>
              <a:rPr kumimoji="0" lang="de-DE" altLang="tr-TR" sz="2200" b="0" i="0" u="none" strike="noStrike" kern="0" cap="none" spc="0" normalizeH="0" baseline="0" noProof="0" dirty="0" err="1" smtClean="0">
                <a:ln>
                  <a:noFill/>
                </a:ln>
                <a:effectLst/>
                <a:uLnTx/>
                <a:uFillTx/>
                <a:latin typeface="Arial" panose="020B0604020202020204" pitchFamily="34" charset="0"/>
                <a:cs typeface="Arial" panose="020B0604020202020204" pitchFamily="34" charset="0"/>
              </a:rPr>
              <a:t>diğer</a:t>
            </a:r>
            <a:r>
              <a:rPr kumimoji="0" lang="de-DE"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 </a:t>
            </a:r>
            <a:r>
              <a:rPr kumimoji="0" lang="de-DE" altLang="tr-TR" sz="2200" b="0" i="0" u="none" strike="noStrike" kern="0" cap="none" spc="0" normalizeH="0" baseline="0" noProof="0" dirty="0" err="1" smtClean="0">
                <a:ln>
                  <a:noFill/>
                </a:ln>
                <a:effectLst/>
                <a:uLnTx/>
                <a:uFillTx/>
                <a:latin typeface="Arial" panose="020B0604020202020204" pitchFamily="34" charset="0"/>
                <a:cs typeface="Arial" panose="020B0604020202020204" pitchFamily="34" charset="0"/>
              </a:rPr>
              <a:t>bir</a:t>
            </a:r>
            <a:r>
              <a:rPr kumimoji="0" lang="de-DE"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 </a:t>
            </a:r>
            <a:r>
              <a:rPr kumimoji="0" lang="de-DE" altLang="tr-TR" sz="2200" b="0" i="0" u="none" strike="noStrike" kern="0" cap="none" spc="0" normalizeH="0" baseline="0" noProof="0" dirty="0" err="1" smtClean="0">
                <a:ln>
                  <a:noFill/>
                </a:ln>
                <a:effectLst/>
                <a:uLnTx/>
                <a:uFillTx/>
                <a:latin typeface="Arial" panose="020B0604020202020204" pitchFamily="34" charset="0"/>
                <a:cs typeface="Arial" panose="020B0604020202020204" pitchFamily="34" charset="0"/>
              </a:rPr>
              <a:t>nesnenin</a:t>
            </a:r>
            <a:r>
              <a:rPr kumimoji="0" lang="de-DE"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 </a:t>
            </a:r>
            <a:r>
              <a:rPr kumimoji="0" lang="de-DE" altLang="tr-TR" sz="2200" b="0" i="0" u="none" strike="noStrike" kern="0" cap="none" spc="0" normalizeH="0" baseline="0" noProof="0" dirty="0" err="1" smtClean="0">
                <a:ln>
                  <a:noFill/>
                </a:ln>
                <a:effectLst/>
                <a:uLnTx/>
                <a:uFillTx/>
                <a:latin typeface="Arial" panose="020B0604020202020204" pitchFamily="34" charset="0"/>
                <a:cs typeface="Arial" panose="020B0604020202020204" pitchFamily="34" charset="0"/>
              </a:rPr>
              <a:t>uydusu</a:t>
            </a:r>
            <a:r>
              <a:rPr kumimoji="0" lang="de-DE"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 </a:t>
            </a:r>
            <a:r>
              <a:rPr kumimoji="0" lang="de-DE" altLang="tr-TR" sz="2200" b="0" i="0" u="none" strike="noStrike" kern="0" cap="none" spc="0" normalizeH="0" baseline="0" noProof="0" dirty="0" err="1" smtClean="0">
                <a:ln>
                  <a:noFill/>
                </a:ln>
                <a:effectLst/>
                <a:uLnTx/>
                <a:uFillTx/>
                <a:latin typeface="Arial" panose="020B0604020202020204" pitchFamily="34" charset="0"/>
                <a:cs typeface="Arial" panose="020B0604020202020204" pitchFamily="34" charset="0"/>
              </a:rPr>
              <a:t>olmayan</a:t>
            </a:r>
            <a:r>
              <a:rPr kumimoji="0" lang="de-DE"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a:t>
            </a:r>
            <a:endPar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endParaRP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b) Kendi kütle çekimi altında yuvarlaklaşabilecek kadar kütleye sahip</a:t>
            </a: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c) Yörüngesinin yakın komşuluğunu “temizlemiş” olan </a:t>
            </a: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GÜNEŞ SİSTEMİ ÜYELERİNE </a:t>
            </a:r>
            <a:r>
              <a:rPr kumimoji="0" lang="tr-TR" altLang="tr-TR" sz="2200" b="1"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GEZEGEN</a:t>
            </a: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 DENİR</a:t>
            </a:r>
          </a:p>
          <a:p>
            <a:pPr marL="0" marR="0" lvl="0" indent="0" defTabSz="914400" eaLnBrk="1" fontAlgn="base" latinLnBrk="0" hangingPunct="1">
              <a:lnSpc>
                <a:spcPct val="100000"/>
              </a:lnSpc>
              <a:spcBef>
                <a:spcPct val="50000"/>
              </a:spcBef>
              <a:spcAft>
                <a:spcPct val="0"/>
              </a:spcAft>
              <a:buClrTx/>
              <a:buSzTx/>
              <a:buFontTx/>
              <a:buNone/>
              <a:tabLst/>
              <a:defRPr/>
            </a:pPr>
            <a:endPar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endParaRP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tr-TR" altLang="tr-TR" sz="2200" b="1" i="0" u="none" strike="noStrike" kern="0" cap="none" spc="0" normalizeH="0" baseline="0" noProof="0" dirty="0" smtClean="0">
                <a:ln>
                  <a:noFill/>
                </a:ln>
                <a:solidFill>
                  <a:srgbClr val="FF0000"/>
                </a:solidFill>
                <a:effectLst/>
                <a:uLnTx/>
                <a:uFillTx/>
                <a:latin typeface="Arial" panose="020B0604020202020204" pitchFamily="34" charset="0"/>
                <a:cs typeface="Arial" panose="020B0604020202020204" pitchFamily="34" charset="0"/>
              </a:rPr>
              <a:t>CÜCE GEZEGEN TANIMI:</a:t>
            </a: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a) Güneş etrafında yörüngede dolanan ve diğer bir nesnenin uydusu olmayan,</a:t>
            </a: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b) Kendi kütle çekimi altında yuvarlaklaşabilecek kadar kütleye sahip</a:t>
            </a:r>
          </a:p>
          <a:p>
            <a:pPr marL="563563" marR="0" lvl="3" indent="-12700"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c) Yörüngesinin yakın komşuluğunu “temizlememiş” olan </a:t>
            </a: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GÜNEŞ SİSTEMİ ÜYELERİNE </a:t>
            </a:r>
            <a:r>
              <a:rPr kumimoji="0" lang="tr-TR" altLang="tr-TR" sz="2200" b="1"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CÜCE GEZEGEN </a:t>
            </a:r>
            <a:r>
              <a:rPr kumimoji="0" lang="tr-TR" altLang="tr-TR" sz="2200" b="0" i="0" u="none" strike="noStrike" kern="0" cap="none" spc="0" normalizeH="0" baseline="0" noProof="0" dirty="0" smtClean="0">
                <a:ln>
                  <a:noFill/>
                </a:ln>
                <a:effectLst/>
                <a:uLnTx/>
                <a:uFillTx/>
                <a:latin typeface="Arial" panose="020B0604020202020204" pitchFamily="34" charset="0"/>
                <a:cs typeface="Arial" panose="020B0604020202020204" pitchFamily="34" charset="0"/>
              </a:rPr>
              <a:t>DENİR</a:t>
            </a:r>
          </a:p>
        </p:txBody>
      </p:sp>
    </p:spTree>
    <p:extLst>
      <p:ext uri="{BB962C8B-B14F-4D97-AF65-F5344CB8AC3E}">
        <p14:creationId xmlns:p14="http://schemas.microsoft.com/office/powerpoint/2010/main" val="385834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32700" y="1032656"/>
            <a:ext cx="10979085" cy="4092146"/>
          </a:xfrm>
          <a:prstGeom prst="rect">
            <a:avLst/>
          </a:prstGeom>
        </p:spPr>
        <p:txBody>
          <a:bodyPr wrap="square">
            <a:spAutoFit/>
          </a:bodyPr>
          <a:lstStyle/>
          <a:p>
            <a:pPr algn="just">
              <a:lnSpc>
                <a:spcPct val="150000"/>
              </a:lnSpc>
            </a:pPr>
            <a:r>
              <a:rPr lang="tr-TR" sz="2200" b="1" dirty="0" smtClean="0">
                <a:latin typeface="Arial" panose="020B0604020202020204" pitchFamily="34" charset="0"/>
                <a:cs typeface="Arial" panose="020B0604020202020204" pitchFamily="34" charset="0"/>
              </a:rPr>
              <a:t>Yıldız ve Gezegen Oluşumu</a:t>
            </a:r>
          </a:p>
          <a:p>
            <a:pPr algn="just">
              <a:lnSpc>
                <a:spcPct val="150000"/>
              </a:lnSpc>
            </a:pPr>
            <a:r>
              <a:rPr lang="tr-TR" sz="2200" dirty="0" smtClean="0">
                <a:latin typeface="Arial" panose="020B0604020202020204" pitchFamily="34" charset="0"/>
                <a:cs typeface="Arial" panose="020B0604020202020204" pitchFamily="34" charset="0"/>
              </a:rPr>
              <a:t>✔ Kendi çekim etkisi altında çöken bir molekül bulutu</a:t>
            </a:r>
          </a:p>
          <a:p>
            <a:pPr algn="just">
              <a:lnSpc>
                <a:spcPct val="150000"/>
              </a:lnSpc>
            </a:pPr>
            <a:r>
              <a:rPr lang="tr-TR" sz="2200" dirty="0" smtClean="0">
                <a:latin typeface="Arial" panose="020B0604020202020204" pitchFamily="34" charset="0"/>
                <a:cs typeface="Arial" panose="020B0604020202020204" pitchFamily="34" charset="0"/>
              </a:rPr>
              <a:t>✔ “Ufalanma” süreçleri</a:t>
            </a:r>
          </a:p>
          <a:p>
            <a:pPr algn="just">
              <a:lnSpc>
                <a:spcPct val="150000"/>
              </a:lnSpc>
            </a:pPr>
            <a:r>
              <a:rPr lang="tr-TR" sz="2200" dirty="0" smtClean="0">
                <a:latin typeface="Arial" panose="020B0604020202020204" pitchFamily="34" charset="0"/>
                <a:cs typeface="Arial" panose="020B0604020202020204" pitchFamily="34" charset="0"/>
              </a:rPr>
              <a:t>✔ Gittikçe sıkışan molekül bulutu</a:t>
            </a:r>
          </a:p>
          <a:p>
            <a:pPr algn="just">
              <a:lnSpc>
                <a:spcPct val="150000"/>
              </a:lnSpc>
            </a:pP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Açısal</a:t>
            </a:r>
            <a:r>
              <a:rPr lang="tr-TR" sz="2200" dirty="0" smtClean="0">
                <a:latin typeface="Arial" panose="020B0604020202020204" pitchFamily="34" charset="0"/>
                <a:cs typeface="Arial" panose="020B0604020202020204" pitchFamily="34" charset="0"/>
              </a:rPr>
              <a:t> momentumun korunumu için daha hızlı dönme</a:t>
            </a:r>
          </a:p>
          <a:p>
            <a:pPr algn="just">
              <a:lnSpc>
                <a:spcPct val="150000"/>
              </a:lnSpc>
            </a:pPr>
            <a:r>
              <a:rPr lang="tr-TR" sz="2200" dirty="0" smtClean="0">
                <a:latin typeface="Arial" panose="020B0604020202020204" pitchFamily="34" charset="0"/>
                <a:cs typeface="Arial" panose="020B0604020202020204" pitchFamily="34" charset="0"/>
              </a:rPr>
              <a:t>✔ Hızlı dönme nedeniyle </a:t>
            </a:r>
            <a:r>
              <a:rPr lang="tr-TR" sz="2200" dirty="0" err="1" smtClean="0">
                <a:latin typeface="Arial" panose="020B0604020202020204" pitchFamily="34" charset="0"/>
                <a:cs typeface="Arial" panose="020B0604020202020204" pitchFamily="34" charset="0"/>
              </a:rPr>
              <a:t>basıklaşma</a:t>
            </a:r>
            <a:endParaRPr lang="tr-TR" sz="2200" dirty="0" smtClean="0">
              <a:latin typeface="Arial" panose="020B0604020202020204" pitchFamily="34" charset="0"/>
              <a:cs typeface="Arial" panose="020B0604020202020204" pitchFamily="34" charset="0"/>
            </a:endParaRPr>
          </a:p>
          <a:p>
            <a:pPr algn="just">
              <a:lnSpc>
                <a:spcPct val="150000"/>
              </a:lnSpc>
            </a:pPr>
            <a:r>
              <a:rPr lang="tr-TR" sz="2200" dirty="0" smtClean="0">
                <a:latin typeface="Arial" panose="020B0604020202020204" pitchFamily="34" charset="0"/>
                <a:cs typeface="Arial" panose="020B0604020202020204" pitchFamily="34" charset="0"/>
              </a:rPr>
              <a:t>✔ Disk oluşumu</a:t>
            </a:r>
          </a:p>
          <a:p>
            <a:pPr algn="just">
              <a:lnSpc>
                <a:spcPct val="150000"/>
              </a:lnSpc>
            </a:pPr>
            <a:r>
              <a:rPr lang="tr-TR" sz="2200" dirty="0" smtClean="0">
                <a:latin typeface="Arial" panose="020B0604020202020204" pitchFamily="34" charset="0"/>
                <a:cs typeface="Arial" panose="020B0604020202020204" pitchFamily="34" charset="0"/>
              </a:rPr>
              <a:t>✔ Diskteki gaz ve tozdan gezegenlerin oluşumu</a:t>
            </a:r>
            <a:endParaRPr lang="tr-TR" sz="2200" dirty="0">
              <a:latin typeface="Arial" panose="020B0604020202020204" pitchFamily="34" charset="0"/>
              <a:cs typeface="Arial" panose="020B0604020202020204" pitchFamily="34" charset="0"/>
            </a:endParaRPr>
          </a:p>
        </p:txBody>
      </p:sp>
      <p:sp>
        <p:nvSpPr>
          <p:cNvPr id="3" name="Dikdörtgen 2"/>
          <p:cNvSpPr/>
          <p:nvPr/>
        </p:nvSpPr>
        <p:spPr>
          <a:xfrm>
            <a:off x="414779" y="201659"/>
            <a:ext cx="8729221" cy="830997"/>
          </a:xfrm>
          <a:prstGeom prst="rect">
            <a:avLst/>
          </a:prstGeom>
        </p:spPr>
        <p:txBody>
          <a:bodyPr wrap="square">
            <a:spAutoFit/>
          </a:bodyPr>
          <a:lstStyle/>
          <a:p>
            <a:r>
              <a:rPr lang="tr-TR" sz="2400" b="1" dirty="0" smtClean="0">
                <a:solidFill>
                  <a:srgbClr val="FF0000"/>
                </a:solidFill>
                <a:latin typeface="Arial" panose="020B0604020202020204" pitchFamily="34" charset="0"/>
                <a:cs typeface="Arial" panose="020B0604020202020204" pitchFamily="34" charset="0"/>
              </a:rPr>
              <a:t>GEZEGEN SİSTEMLERİ VE OLUŞUMU</a:t>
            </a:r>
          </a:p>
          <a:p>
            <a:r>
              <a:rPr lang="tr-TR" sz="2400" b="1" dirty="0" smtClean="0">
                <a:solidFill>
                  <a:srgbClr val="FF0000"/>
                </a:solidFill>
                <a:latin typeface="Arial" panose="020B0604020202020204" pitchFamily="34" charset="0"/>
                <a:cs typeface="Arial" panose="020B0604020202020204" pitchFamily="34" charset="0"/>
              </a:rPr>
              <a:t>YILDIZ, ÖNGEZEGEN DİSKLERİ VE GEZEGEN OLUŞUMU</a:t>
            </a:r>
            <a:endParaRPr lang="tr-TR" sz="2400" b="1" dirty="0">
              <a:solidFill>
                <a:srgbClr val="FF0000"/>
              </a:solidFill>
              <a:latin typeface="Arial" panose="020B0604020202020204" pitchFamily="34" charset="0"/>
              <a:cs typeface="Arial" panose="020B0604020202020204" pitchFamily="34" charset="0"/>
            </a:endParaRPr>
          </a:p>
        </p:txBody>
      </p:sp>
      <p:sp>
        <p:nvSpPr>
          <p:cNvPr id="4" name="Dikdörtgen 3"/>
          <p:cNvSpPr/>
          <p:nvPr/>
        </p:nvSpPr>
        <p:spPr>
          <a:xfrm>
            <a:off x="710152" y="5283426"/>
            <a:ext cx="10441757" cy="1045223"/>
          </a:xfrm>
          <a:prstGeom prst="rect">
            <a:avLst/>
          </a:prstGeom>
        </p:spPr>
        <p:txBody>
          <a:bodyPr wrap="square">
            <a:spAutoFit/>
          </a:bodyPr>
          <a:lstStyle/>
          <a:p>
            <a:pPr algn="just">
              <a:lnSpc>
                <a:spcPct val="150000"/>
              </a:lnSpc>
            </a:pPr>
            <a:r>
              <a:rPr lang="tr-TR" sz="2200" dirty="0" smtClean="0">
                <a:latin typeface="Arial" panose="020B0604020202020204" pitchFamily="34" charset="0"/>
                <a:cs typeface="Arial" panose="020B0604020202020204" pitchFamily="34" charset="0"/>
              </a:rPr>
              <a:t>“Yıldızlar, yıldızlararası ortamdaki (ISM) gaz bulutlarında oluşurlar!”</a:t>
            </a:r>
          </a:p>
          <a:p>
            <a:pPr algn="just">
              <a:lnSpc>
                <a:spcPct val="150000"/>
              </a:lnSpc>
            </a:pPr>
            <a:r>
              <a:rPr lang="tr-TR" sz="2200" dirty="0" smtClean="0">
                <a:latin typeface="Arial" panose="020B0604020202020204" pitchFamily="34" charset="0"/>
                <a:cs typeface="Arial" panose="020B0604020202020204" pitchFamily="34" charset="0"/>
              </a:rPr>
              <a:t>Yıldızlararası ortamdaki tüm gaz bulutlarına </a:t>
            </a:r>
            <a:r>
              <a:rPr lang="tr-TR" sz="2200" dirty="0" err="1" smtClean="0">
                <a:latin typeface="Arial" panose="020B0604020202020204" pitchFamily="34" charset="0"/>
                <a:cs typeface="Arial" panose="020B0604020202020204" pitchFamily="34" charset="0"/>
              </a:rPr>
              <a:t>nebula</a:t>
            </a:r>
            <a:r>
              <a:rPr lang="tr-TR" sz="2200" dirty="0" smtClean="0">
                <a:latin typeface="Arial" panose="020B0604020202020204" pitchFamily="34" charset="0"/>
                <a:cs typeface="Arial" panose="020B0604020202020204" pitchFamily="34" charset="0"/>
              </a:rPr>
              <a:t> adını veriyoruz.</a:t>
            </a:r>
            <a:endParaRPr lang="tr-T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9906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77073" y="725038"/>
            <a:ext cx="11425285" cy="5678478"/>
          </a:xfrm>
          <a:prstGeom prst="rect">
            <a:avLst/>
          </a:prstGeom>
        </p:spPr>
        <p:txBody>
          <a:bodyPr wrap="square">
            <a:spAutoFit/>
          </a:bodyPr>
          <a:lstStyle/>
          <a:p>
            <a:pPr>
              <a:lnSpc>
                <a:spcPct val="150000"/>
              </a:lnSpc>
            </a:pPr>
            <a:r>
              <a:rPr lang="tr-TR" sz="2200" dirty="0" smtClean="0">
                <a:latin typeface="Arial" panose="020B0604020202020204" pitchFamily="34" charset="0"/>
                <a:cs typeface="Arial" panose="020B0604020202020204" pitchFamily="34" charset="0"/>
              </a:rPr>
              <a:t>✔ 10</a:t>
            </a:r>
            <a:r>
              <a:rPr lang="tr-TR" sz="2200" baseline="30000" dirty="0" smtClean="0">
                <a:latin typeface="Arial" panose="020B0604020202020204" pitchFamily="34" charset="0"/>
                <a:cs typeface="Arial" panose="020B0604020202020204" pitchFamily="34" charset="0"/>
              </a:rPr>
              <a:t>5</a:t>
            </a:r>
            <a:r>
              <a:rPr lang="tr-TR" sz="2200" dirty="0" smtClean="0">
                <a:latin typeface="Arial" panose="020B0604020202020204" pitchFamily="34" charset="0"/>
                <a:cs typeface="Arial" panose="020B0604020202020204" pitchFamily="34" charset="0"/>
              </a:rPr>
              <a:t> – 10</a:t>
            </a:r>
            <a:r>
              <a:rPr lang="tr-TR" sz="2200" baseline="30000" dirty="0" smtClean="0">
                <a:latin typeface="Arial" panose="020B0604020202020204" pitchFamily="34" charset="0"/>
                <a:cs typeface="Arial" panose="020B0604020202020204" pitchFamily="34" charset="0"/>
              </a:rPr>
              <a:t>6</a:t>
            </a:r>
            <a:r>
              <a:rPr lang="tr-TR" sz="2200" dirty="0" smtClean="0">
                <a:latin typeface="Arial" panose="020B0604020202020204" pitchFamily="34" charset="0"/>
                <a:cs typeface="Arial" panose="020B0604020202020204" pitchFamily="34" charset="0"/>
              </a:rPr>
              <a:t> yıldız oluşturacak kadar gaz vardır</a:t>
            </a:r>
          </a:p>
          <a:p>
            <a:pPr>
              <a:lnSpc>
                <a:spcPct val="150000"/>
              </a:lnSpc>
            </a:pPr>
            <a:r>
              <a:rPr lang="tr-TR" sz="2200" dirty="0" smtClean="0">
                <a:latin typeface="Arial" panose="020B0604020202020204" pitchFamily="34" charset="0"/>
                <a:cs typeface="Arial" panose="020B0604020202020204" pitchFamily="34" charset="0"/>
              </a:rPr>
              <a:t>✔ H ve He baskın, diğer elementlerden az miktar</a:t>
            </a:r>
          </a:p>
          <a:p>
            <a:pPr>
              <a:lnSpc>
                <a:spcPct val="150000"/>
              </a:lnSpc>
            </a:pPr>
            <a:r>
              <a:rPr lang="tr-TR" sz="2200" dirty="0" smtClean="0">
                <a:latin typeface="Arial" panose="020B0604020202020204" pitchFamily="34" charset="0"/>
                <a:cs typeface="Arial" panose="020B0604020202020204" pitchFamily="34" charset="0"/>
              </a:rPr>
              <a:t>✔ Yıldızlararası ortamın en soğuk ve yoğun bölgeleri (T ~ 10 – 50 K, n &lt; 1000 cm</a:t>
            </a:r>
            <a:r>
              <a:rPr lang="tr-TR" sz="2200" baseline="30000" dirty="0" smtClean="0">
                <a:latin typeface="Arial" panose="020B0604020202020204" pitchFamily="34" charset="0"/>
                <a:cs typeface="Arial" panose="020B0604020202020204" pitchFamily="34" charset="0"/>
              </a:rPr>
              <a:t>-3</a:t>
            </a:r>
            <a:r>
              <a:rPr lang="tr-TR" sz="2200" dirty="0" smtClean="0">
                <a:latin typeface="Arial" panose="020B0604020202020204" pitchFamily="34" charset="0"/>
                <a:cs typeface="Arial" panose="020B0604020202020204" pitchFamily="34" charset="0"/>
              </a:rPr>
              <a:t>)</a:t>
            </a:r>
          </a:p>
          <a:p>
            <a:pPr>
              <a:lnSpc>
                <a:spcPct val="150000"/>
              </a:lnSpc>
            </a:pPr>
            <a:r>
              <a:rPr lang="tr-TR" sz="2200" dirty="0" smtClean="0">
                <a:latin typeface="Arial" panose="020B0604020202020204" pitchFamily="34" charset="0"/>
                <a:cs typeface="Arial" panose="020B0604020202020204" pitchFamily="34" charset="0"/>
              </a:rPr>
              <a:t>✔ Düşük sıcaklık, yüksek yoğunluk: elementler → moleküller</a:t>
            </a:r>
          </a:p>
          <a:p>
            <a:pPr>
              <a:lnSpc>
                <a:spcPct val="150000"/>
              </a:lnSpc>
            </a:pPr>
            <a:r>
              <a:rPr lang="tr-TR" sz="2200" dirty="0" smtClean="0">
                <a:latin typeface="Arial" panose="020B0604020202020204" pitchFamily="34" charset="0"/>
                <a:cs typeface="Arial" panose="020B0604020202020204" pitchFamily="34" charset="0"/>
              </a:rPr>
              <a:t>✔ H</a:t>
            </a:r>
            <a:r>
              <a:rPr lang="tr-TR" sz="2200" baseline="-25000" dirty="0" smtClean="0">
                <a:latin typeface="Arial" panose="020B0604020202020204" pitchFamily="34" charset="0"/>
                <a:cs typeface="Arial" panose="020B0604020202020204" pitchFamily="34" charset="0"/>
              </a:rPr>
              <a:t>2</a:t>
            </a:r>
            <a:r>
              <a:rPr lang="tr-TR" sz="2200" dirty="0" smtClean="0">
                <a:latin typeface="Arial" panose="020B0604020202020204" pitchFamily="34" charset="0"/>
                <a:cs typeface="Arial" panose="020B0604020202020204" pitchFamily="34" charset="0"/>
              </a:rPr>
              <a:t> gibi elementlerin toz ve buzda molekül halinde bulunması</a:t>
            </a:r>
          </a:p>
          <a:p>
            <a:pPr>
              <a:lnSpc>
                <a:spcPct val="150000"/>
              </a:lnSpc>
            </a:pPr>
            <a:r>
              <a:rPr lang="tr-TR" sz="2200" dirty="0" smtClean="0">
                <a:latin typeface="Arial" panose="020B0604020202020204" pitchFamily="34" charset="0"/>
                <a:cs typeface="Arial" panose="020B0604020202020204" pitchFamily="34" charset="0"/>
              </a:rPr>
              <a:t>✔ Düşük sıcaklık, yüksek donukluk: </a:t>
            </a:r>
            <a:r>
              <a:rPr lang="tr-TR" sz="2200" dirty="0" err="1" smtClean="0">
                <a:latin typeface="Arial" panose="020B0604020202020204" pitchFamily="34" charset="0"/>
                <a:cs typeface="Arial" panose="020B0604020202020204" pitchFamily="34" charset="0"/>
              </a:rPr>
              <a:t>Kızılöte</a:t>
            </a:r>
            <a:r>
              <a:rPr lang="tr-TR" sz="2200" dirty="0" smtClean="0">
                <a:latin typeface="Arial" panose="020B0604020202020204" pitchFamily="34" charset="0"/>
                <a:cs typeface="Arial" panose="020B0604020202020204" pitchFamily="34" charset="0"/>
              </a:rPr>
              <a:t> ve milimetre altında ışınım</a:t>
            </a:r>
          </a:p>
          <a:p>
            <a:pPr>
              <a:lnSpc>
                <a:spcPct val="150000"/>
              </a:lnSpc>
            </a:pPr>
            <a:r>
              <a:rPr lang="tr-TR" sz="2200" dirty="0" smtClean="0">
                <a:latin typeface="Arial" panose="020B0604020202020204" pitchFamily="34" charset="0"/>
                <a:cs typeface="Arial" panose="020B0604020202020204" pitchFamily="34" charset="0"/>
              </a:rPr>
              <a:t>✔ Işınımı sıcak yıldızlar ve çevrelerindeki HII bölgeleri </a:t>
            </a:r>
            <a:r>
              <a:rPr lang="tr-TR" sz="2200" dirty="0" err="1" smtClean="0">
                <a:latin typeface="Arial" panose="020B0604020202020204" pitchFamily="34" charset="0"/>
                <a:cs typeface="Arial" panose="020B0604020202020204" pitchFamily="34" charset="0"/>
              </a:rPr>
              <a:t>domine</a:t>
            </a:r>
            <a:r>
              <a:rPr lang="tr-TR" sz="2200" dirty="0" smtClean="0">
                <a:latin typeface="Arial" panose="020B0604020202020204" pitchFamily="34" charset="0"/>
                <a:cs typeface="Arial" panose="020B0604020202020204" pitchFamily="34" charset="0"/>
              </a:rPr>
              <a:t> eder</a:t>
            </a:r>
          </a:p>
          <a:p>
            <a:pPr marL="342900" indent="-342900">
              <a:lnSpc>
                <a:spcPct val="150000"/>
              </a:lnSpc>
              <a:buFont typeface="Wingdings" panose="05000000000000000000" pitchFamily="2" charset="2"/>
              <a:buChar char="ü"/>
            </a:pPr>
            <a:r>
              <a:rPr lang="tr-TR" sz="2200" dirty="0" smtClean="0">
                <a:latin typeface="Arial" panose="020B0604020202020204" pitchFamily="34" charset="0"/>
                <a:cs typeface="Arial" panose="020B0604020202020204" pitchFamily="34" charset="0"/>
              </a:rPr>
              <a:t>Orta bölgesi tayfsal bilgi açısından zengindir</a:t>
            </a:r>
          </a:p>
          <a:p>
            <a:pPr>
              <a:lnSpc>
                <a:spcPct val="150000"/>
              </a:lnSpc>
            </a:pP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Rotasyonel</a:t>
            </a:r>
            <a:r>
              <a:rPr lang="tr-TR" sz="2200" dirty="0" smtClean="0">
                <a:latin typeface="Arial" panose="020B0604020202020204" pitchFamily="34" charset="0"/>
                <a:cs typeface="Arial" panose="020B0604020202020204" pitchFamily="34" charset="0"/>
              </a:rPr>
              <a:t> ve </a:t>
            </a:r>
            <a:r>
              <a:rPr lang="tr-TR" sz="2200" dirty="0" err="1" smtClean="0">
                <a:latin typeface="Arial" panose="020B0604020202020204" pitchFamily="34" charset="0"/>
                <a:cs typeface="Arial" panose="020B0604020202020204" pitchFamily="34" charset="0"/>
              </a:rPr>
              <a:t>titreşimsel</a:t>
            </a:r>
            <a:r>
              <a:rPr lang="tr-TR" sz="2200" dirty="0" smtClean="0">
                <a:latin typeface="Arial" panose="020B0604020202020204" pitchFamily="34" charset="0"/>
                <a:cs typeface="Arial" panose="020B0604020202020204" pitchFamily="34" charset="0"/>
              </a:rPr>
              <a:t> moleküler geçişler gözlenir (CO, H</a:t>
            </a:r>
            <a:r>
              <a:rPr lang="tr-TR" sz="2200" baseline="-25000" dirty="0" smtClean="0">
                <a:latin typeface="Arial" panose="020B0604020202020204" pitchFamily="34" charset="0"/>
                <a:cs typeface="Arial" panose="020B0604020202020204" pitchFamily="34" charset="0"/>
              </a:rPr>
              <a:t>2</a:t>
            </a:r>
            <a:r>
              <a:rPr lang="tr-TR" sz="2200" dirty="0" smtClean="0">
                <a:latin typeface="Arial" panose="020B0604020202020204" pitchFamily="34" charset="0"/>
                <a:cs typeface="Arial" panose="020B0604020202020204" pitchFamily="34" charset="0"/>
              </a:rPr>
              <a:t>, CS, NH</a:t>
            </a:r>
            <a:r>
              <a:rPr lang="tr-TR" sz="2200" baseline="-25000" dirty="0" smtClean="0">
                <a:latin typeface="Arial" panose="020B0604020202020204" pitchFamily="34" charset="0"/>
                <a:cs typeface="Arial" panose="020B0604020202020204" pitchFamily="34" charset="0"/>
              </a:rPr>
              <a:t>3</a:t>
            </a:r>
            <a:r>
              <a:rPr lang="tr-TR" sz="2200" dirty="0" smtClean="0">
                <a:latin typeface="Arial" panose="020B0604020202020204" pitchFamily="34" charset="0"/>
                <a:cs typeface="Arial" panose="020B0604020202020204" pitchFamily="34" charset="0"/>
              </a:rPr>
              <a:t>, H</a:t>
            </a:r>
            <a:r>
              <a:rPr lang="tr-TR" sz="2200" baseline="-25000" dirty="0" smtClean="0">
                <a:latin typeface="Arial" panose="020B0604020202020204" pitchFamily="34" charset="0"/>
                <a:cs typeface="Arial" panose="020B0604020202020204" pitchFamily="34" charset="0"/>
              </a:rPr>
              <a:t>2</a:t>
            </a:r>
            <a:r>
              <a:rPr lang="tr-TR" sz="2200" dirty="0" smtClean="0">
                <a:latin typeface="Arial" panose="020B0604020202020204" pitchFamily="34" charset="0"/>
                <a:cs typeface="Arial" panose="020B0604020202020204" pitchFamily="34" charset="0"/>
              </a:rPr>
              <a:t>O, CH, OH)</a:t>
            </a:r>
          </a:p>
          <a:p>
            <a:pPr>
              <a:lnSpc>
                <a:spcPct val="150000"/>
              </a:lnSpc>
            </a:pPr>
            <a:r>
              <a:rPr lang="tr-TR" sz="2200" dirty="0" smtClean="0">
                <a:latin typeface="Arial" panose="020B0604020202020204" pitchFamily="34" charset="0"/>
                <a:cs typeface="Arial" panose="020B0604020202020204" pitchFamily="34" charset="0"/>
              </a:rPr>
              <a:t>✔ Sürekli ışınımdan tozun sıcaklığı ve dağılımını çalışmak mümkün!</a:t>
            </a:r>
          </a:p>
          <a:p>
            <a:pPr>
              <a:lnSpc>
                <a:spcPct val="150000"/>
              </a:lnSpc>
            </a:pP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Kızılöte</a:t>
            </a:r>
            <a:r>
              <a:rPr lang="tr-TR" sz="2200" dirty="0" smtClean="0">
                <a:latin typeface="Arial" panose="020B0604020202020204" pitchFamily="34" charset="0"/>
                <a:cs typeface="Arial" panose="020B0604020202020204" pitchFamily="34" charset="0"/>
              </a:rPr>
              <a:t> ve radyo bölge!</a:t>
            </a:r>
            <a:endParaRPr lang="tr-TR" sz="2200" dirty="0">
              <a:latin typeface="Arial" panose="020B0604020202020204" pitchFamily="34" charset="0"/>
              <a:cs typeface="Arial" panose="020B0604020202020204" pitchFamily="34" charset="0"/>
            </a:endParaRPr>
          </a:p>
        </p:txBody>
      </p:sp>
      <p:sp>
        <p:nvSpPr>
          <p:cNvPr id="3" name="Dikdörtgen 2"/>
          <p:cNvSpPr/>
          <p:nvPr/>
        </p:nvSpPr>
        <p:spPr>
          <a:xfrm>
            <a:off x="578178" y="145818"/>
            <a:ext cx="10347488" cy="430887"/>
          </a:xfrm>
          <a:prstGeom prst="rect">
            <a:avLst/>
          </a:prstGeom>
        </p:spPr>
        <p:txBody>
          <a:bodyPr wrap="square">
            <a:spAutoFit/>
          </a:bodyPr>
          <a:lstStyle/>
          <a:p>
            <a:r>
              <a:rPr lang="tr-TR" sz="2200" b="1" dirty="0" smtClean="0">
                <a:solidFill>
                  <a:srgbClr val="FF0000"/>
                </a:solidFill>
                <a:latin typeface="Arial" panose="020B0604020202020204" pitchFamily="34" charset="0"/>
                <a:cs typeface="Arial" panose="020B0604020202020204" pitchFamily="34" charset="0"/>
              </a:rPr>
              <a:t>Devasa Molekül Bulutlarının Gözlemsel Özellikleri</a:t>
            </a:r>
            <a:endParaRPr lang="tr-TR" sz="2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08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0510" y="234308"/>
            <a:ext cx="11519555" cy="3584379"/>
          </a:xfrm>
          <a:prstGeom prst="rect">
            <a:avLst/>
          </a:prstGeom>
        </p:spPr>
        <p:txBody>
          <a:bodyPr wrap="square">
            <a:spAutoFit/>
          </a:bodyPr>
          <a:lstStyle/>
          <a:p>
            <a:pPr algn="just">
              <a:lnSpc>
                <a:spcPct val="150000"/>
              </a:lnSpc>
            </a:pPr>
            <a:r>
              <a:rPr lang="tr-TR" sz="2200" b="1" dirty="0" smtClean="0">
                <a:solidFill>
                  <a:srgbClr val="FF0000"/>
                </a:solidFill>
                <a:latin typeface="Arial" panose="020B0604020202020204" pitchFamily="34" charset="0"/>
                <a:cs typeface="Arial" panose="020B0604020202020204" pitchFamily="34" charset="0"/>
              </a:rPr>
              <a:t>Ön gezegen diskleri </a:t>
            </a:r>
            <a:r>
              <a:rPr lang="tr-TR" sz="2200" b="1" dirty="0">
                <a:solidFill>
                  <a:srgbClr val="FF0000"/>
                </a:solidFill>
                <a:latin typeface="Arial" panose="020B0604020202020204" pitchFamily="34" charset="0"/>
                <a:cs typeface="Arial" panose="020B0604020202020204" pitchFamily="34" charset="0"/>
              </a:rPr>
              <a:t>(</a:t>
            </a:r>
            <a:r>
              <a:rPr lang="tr-TR" sz="2200" b="1" dirty="0" err="1">
                <a:solidFill>
                  <a:srgbClr val="FF0000"/>
                </a:solidFill>
                <a:latin typeface="Arial" panose="020B0604020202020204" pitchFamily="34" charset="0"/>
                <a:cs typeface="Arial" panose="020B0604020202020204" pitchFamily="34" charset="0"/>
              </a:rPr>
              <a:t>Protoplanetary</a:t>
            </a:r>
            <a:r>
              <a:rPr lang="tr-TR" sz="2200" b="1" dirty="0">
                <a:solidFill>
                  <a:srgbClr val="FF0000"/>
                </a:solidFill>
                <a:latin typeface="Arial" panose="020B0604020202020204" pitchFamily="34" charset="0"/>
                <a:cs typeface="Arial" panose="020B0604020202020204" pitchFamily="34" charset="0"/>
              </a:rPr>
              <a:t> </a:t>
            </a:r>
            <a:r>
              <a:rPr lang="tr-TR" sz="2200" b="1" dirty="0" err="1">
                <a:solidFill>
                  <a:srgbClr val="FF0000"/>
                </a:solidFill>
                <a:latin typeface="Arial" panose="020B0604020202020204" pitchFamily="34" charset="0"/>
                <a:cs typeface="Arial" panose="020B0604020202020204" pitchFamily="34" charset="0"/>
              </a:rPr>
              <a:t>Disks</a:t>
            </a:r>
            <a:r>
              <a:rPr lang="tr-TR" sz="2200" b="1" dirty="0">
                <a:solidFill>
                  <a:srgbClr val="FF0000"/>
                </a:solidFill>
                <a:latin typeface="Arial" panose="020B0604020202020204" pitchFamily="34" charset="0"/>
                <a:cs typeface="Arial" panose="020B0604020202020204" pitchFamily="34" charset="0"/>
              </a:rPr>
              <a:t>)</a:t>
            </a:r>
            <a:endParaRPr lang="tr-TR" sz="2200" b="1" dirty="0" smtClean="0">
              <a:solidFill>
                <a:srgbClr val="FF0000"/>
              </a:solidFill>
              <a:latin typeface="Arial" panose="020B0604020202020204" pitchFamily="34" charset="0"/>
              <a:cs typeface="Arial" panose="020B0604020202020204" pitchFamily="34" charset="0"/>
            </a:endParaRPr>
          </a:p>
          <a:p>
            <a:pPr algn="just">
              <a:lnSpc>
                <a:spcPct val="150000"/>
              </a:lnSpc>
            </a:pPr>
            <a:r>
              <a:rPr lang="tr-TR" sz="2200" dirty="0" smtClean="0">
                <a:latin typeface="Arial" panose="020B0604020202020204" pitchFamily="34" charset="0"/>
                <a:cs typeface="Arial" panose="020B0604020202020204" pitchFamily="34" charset="0"/>
              </a:rPr>
              <a:t>✔ Bir </a:t>
            </a:r>
            <a:r>
              <a:rPr lang="tr-TR" sz="2200" dirty="0" err="1" smtClean="0">
                <a:latin typeface="Arial" panose="020B0604020202020204" pitchFamily="34" charset="0"/>
                <a:cs typeface="Arial" panose="020B0604020202020204" pitchFamily="34" charset="0"/>
              </a:rPr>
              <a:t>öngezegen</a:t>
            </a:r>
            <a:r>
              <a:rPr lang="tr-TR" sz="2200" dirty="0" smtClean="0">
                <a:latin typeface="Arial" panose="020B0604020202020204" pitchFamily="34" charset="0"/>
                <a:cs typeface="Arial" panose="020B0604020202020204" pitchFamily="34" charset="0"/>
              </a:rPr>
              <a:t> diskine sahip yıldızın Tayfsal Enerji </a:t>
            </a:r>
            <a:r>
              <a:rPr lang="tr-TR" sz="2200" dirty="0" err="1" smtClean="0">
                <a:latin typeface="Arial" panose="020B0604020202020204" pitchFamily="34" charset="0"/>
                <a:cs typeface="Arial" panose="020B0604020202020204" pitchFamily="34" charset="0"/>
              </a:rPr>
              <a:t>Dağılımı'nı</a:t>
            </a:r>
            <a:r>
              <a:rPr lang="tr-TR" sz="2200" dirty="0" smtClean="0">
                <a:latin typeface="Arial" panose="020B0604020202020204" pitchFamily="34" charset="0"/>
                <a:cs typeface="Arial" panose="020B0604020202020204" pitchFamily="34" charset="0"/>
              </a:rPr>
              <a:t> gözlerseniz yıldızın ve diskin ortak enerji dağılımının elde edersiniz.</a:t>
            </a:r>
          </a:p>
          <a:p>
            <a:pPr algn="just">
              <a:lnSpc>
                <a:spcPct val="150000"/>
              </a:lnSpc>
            </a:pPr>
            <a:r>
              <a:rPr lang="tr-TR" sz="2200" dirty="0" smtClean="0">
                <a:latin typeface="Arial" panose="020B0604020202020204" pitchFamily="34" charset="0"/>
                <a:cs typeface="Arial" panose="020B0604020202020204" pitchFamily="34" charset="0"/>
              </a:rPr>
              <a:t>✔ Disk yıldıza göre daha soğuk olduğundan katkısı da uzun </a:t>
            </a:r>
            <a:r>
              <a:rPr lang="tr-TR" sz="2200" dirty="0" err="1" smtClean="0">
                <a:latin typeface="Arial" panose="020B0604020202020204" pitchFamily="34" charset="0"/>
                <a:cs typeface="Arial" panose="020B0604020202020204" pitchFamily="34" charset="0"/>
              </a:rPr>
              <a:t>dalgaboylarında</a:t>
            </a:r>
            <a:r>
              <a:rPr lang="tr-TR" sz="2200" dirty="0" smtClean="0">
                <a:latin typeface="Arial" panose="020B0604020202020204" pitchFamily="34" charset="0"/>
                <a:cs typeface="Arial" panose="020B0604020202020204" pitchFamily="34" charset="0"/>
              </a:rPr>
              <a:t> (</a:t>
            </a:r>
            <a:r>
              <a:rPr lang="tr-TR" sz="2200" dirty="0" err="1" smtClean="0">
                <a:latin typeface="Arial" panose="020B0604020202020204" pitchFamily="34" charset="0"/>
                <a:cs typeface="Arial" panose="020B0604020202020204" pitchFamily="34" charset="0"/>
              </a:rPr>
              <a:t>kızılöte</a:t>
            </a:r>
            <a:r>
              <a:rPr lang="tr-TR" sz="2200" dirty="0" smtClean="0">
                <a:latin typeface="Arial" panose="020B0604020202020204" pitchFamily="34" charset="0"/>
                <a:cs typeface="Arial" panose="020B0604020202020204" pitchFamily="34" charset="0"/>
              </a:rPr>
              <a:t>, IR) olacaktır.</a:t>
            </a:r>
          </a:p>
          <a:p>
            <a:pPr algn="just">
              <a:lnSpc>
                <a:spcPct val="150000"/>
              </a:lnSpc>
            </a:pPr>
            <a:r>
              <a:rPr lang="tr-TR" sz="2200" dirty="0" smtClean="0">
                <a:latin typeface="Arial" panose="020B0604020202020204" pitchFamily="34" charset="0"/>
                <a:cs typeface="Arial" panose="020B0604020202020204" pitchFamily="34" charset="0"/>
              </a:rPr>
              <a:t>✔ Bu şekilde gözlenen cismin tayfsal enerji dağılımının şeklinden etrafında bir diske sahip olup olmadığı kolaylıkla anlaşılabilir. </a:t>
            </a:r>
          </a:p>
        </p:txBody>
      </p:sp>
    </p:spTree>
    <p:extLst>
      <p:ext uri="{BB962C8B-B14F-4D97-AF65-F5344CB8AC3E}">
        <p14:creationId xmlns:p14="http://schemas.microsoft.com/office/powerpoint/2010/main" val="1384533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1085" y="132078"/>
            <a:ext cx="11425286" cy="6555641"/>
          </a:xfrm>
          <a:prstGeom prst="rect">
            <a:avLst/>
          </a:prstGeom>
        </p:spPr>
        <p:txBody>
          <a:bodyPr wrap="square">
            <a:spAutoFit/>
          </a:bodyPr>
          <a:lstStyle/>
          <a:p>
            <a:pPr algn="just">
              <a:lnSpc>
                <a:spcPct val="150000"/>
              </a:lnSpc>
            </a:pPr>
            <a:r>
              <a:rPr lang="tr-TR" sz="2000" b="1" dirty="0" smtClean="0">
                <a:solidFill>
                  <a:srgbClr val="FF0000"/>
                </a:solidFill>
                <a:latin typeface="Arial" panose="020B0604020202020204" pitchFamily="34" charset="0"/>
                <a:cs typeface="Arial" panose="020B0604020202020204" pitchFamily="34" charset="0"/>
              </a:rPr>
              <a:t>Disk Kompozisyonu:</a:t>
            </a:r>
          </a:p>
          <a:p>
            <a:pPr algn="just">
              <a:lnSpc>
                <a:spcPct val="150000"/>
              </a:lnSpc>
            </a:pPr>
            <a:r>
              <a:rPr lang="tr-TR" sz="2000" b="1" dirty="0" smtClean="0">
                <a:latin typeface="Arial" panose="020B0604020202020204" pitchFamily="34" charset="0"/>
                <a:cs typeface="Arial" panose="020B0604020202020204" pitchFamily="34" charset="0"/>
              </a:rPr>
              <a:t>Toz</a:t>
            </a:r>
          </a:p>
          <a:p>
            <a:pPr algn="just">
              <a:lnSpc>
                <a:spcPct val="150000"/>
              </a:lnSpc>
            </a:pPr>
            <a:r>
              <a:rPr lang="tr-TR" sz="2000" dirty="0" smtClean="0">
                <a:latin typeface="Arial" panose="020B0604020202020204" pitchFamily="34" charset="0"/>
                <a:cs typeface="Arial" panose="020B0604020202020204" pitchFamily="34" charset="0"/>
              </a:rPr>
              <a:t>✔ Donukluğun (</a:t>
            </a:r>
            <a:r>
              <a:rPr lang="tr-TR" sz="2000" dirty="0" err="1" smtClean="0">
                <a:latin typeface="Arial" panose="020B0604020202020204" pitchFamily="34" charset="0"/>
                <a:cs typeface="Arial" panose="020B0604020202020204" pitchFamily="34" charset="0"/>
              </a:rPr>
              <a:t>opasite</a:t>
            </a:r>
            <a:r>
              <a:rPr lang="tr-TR" sz="2000" dirty="0" smtClean="0">
                <a:latin typeface="Arial" panose="020B0604020202020204" pitchFamily="34" charset="0"/>
                <a:cs typeface="Arial" panose="020B0604020202020204" pitchFamily="34" charset="0"/>
              </a:rPr>
              <a:t>) ana kaynağı tozdur.</a:t>
            </a:r>
          </a:p>
          <a:p>
            <a:pPr algn="just">
              <a:lnSpc>
                <a:spcPct val="150000"/>
              </a:lnSpc>
            </a:pPr>
            <a:r>
              <a:rPr lang="tr-TR" sz="2000" dirty="0" smtClean="0">
                <a:latin typeface="Arial" panose="020B0604020202020204" pitchFamily="34" charset="0"/>
                <a:cs typeface="Arial" panose="020B0604020202020204" pitchFamily="34" charset="0"/>
              </a:rPr>
              <a:t>✔ Gezegenlerin oluştuğu ham madde kaynağının önemli bir bölümü tozdur.</a:t>
            </a:r>
          </a:p>
          <a:p>
            <a:pPr algn="just">
              <a:lnSpc>
                <a:spcPct val="150000"/>
              </a:lnSpc>
            </a:pPr>
            <a:r>
              <a:rPr lang="tr-TR" sz="2000" dirty="0" smtClean="0">
                <a:latin typeface="Arial" panose="020B0604020202020204" pitchFamily="34" charset="0"/>
                <a:cs typeface="Arial" panose="020B0604020202020204" pitchFamily="34" charset="0"/>
              </a:rPr>
              <a:t>✔ Temelde silikatlar, grafit ve buz parçaları tozu oluşturur.</a:t>
            </a:r>
          </a:p>
          <a:p>
            <a:pPr algn="just">
              <a:lnSpc>
                <a:spcPct val="150000"/>
              </a:lnSpc>
            </a:pPr>
            <a:r>
              <a:rPr lang="tr-TR" sz="2000" dirty="0" smtClean="0">
                <a:latin typeface="Arial" panose="020B0604020202020204" pitchFamily="34" charset="0"/>
                <a:cs typeface="Arial" panose="020B0604020202020204" pitchFamily="34" charset="0"/>
              </a:rPr>
              <a:t>✔ Toz parçacıklarının cm büyüklüğüne ulaşabildiğine dair gözlemsel kanıtlar: tozun IR ışınımı</a:t>
            </a:r>
          </a:p>
          <a:p>
            <a:pPr algn="just">
              <a:lnSpc>
                <a:spcPct val="150000"/>
              </a:lnSpc>
            </a:pPr>
            <a:r>
              <a:rPr lang="tr-TR" sz="2000" dirty="0" smtClean="0">
                <a:latin typeface="Arial" panose="020B0604020202020204" pitchFamily="34" charset="0"/>
                <a:cs typeface="Arial" panose="020B0604020202020204" pitchFamily="34" charset="0"/>
              </a:rPr>
              <a:t>✔ Kütlenin sadece %1'idir!</a:t>
            </a:r>
          </a:p>
          <a:p>
            <a:pPr algn="just">
              <a:lnSpc>
                <a:spcPct val="150000"/>
              </a:lnSpc>
            </a:pPr>
            <a:r>
              <a:rPr lang="tr-TR" sz="2000" b="1" dirty="0" smtClean="0">
                <a:latin typeface="Arial" panose="020B0604020202020204" pitchFamily="34" charset="0"/>
                <a:cs typeface="Arial" panose="020B0604020202020204" pitchFamily="34" charset="0"/>
              </a:rPr>
              <a:t>Gaz</a:t>
            </a:r>
          </a:p>
          <a:p>
            <a:pPr algn="just">
              <a:lnSpc>
                <a:spcPct val="150000"/>
              </a:lnSpc>
            </a:pPr>
            <a:r>
              <a:rPr lang="tr-TR" sz="2000" dirty="0" smtClean="0">
                <a:latin typeface="Arial" panose="020B0604020202020204" pitchFamily="34" charset="0"/>
                <a:cs typeface="Arial" panose="020B0604020202020204" pitchFamily="34" charset="0"/>
              </a:rPr>
              <a:t>✔ Toplam kütlenin %99'unu teşkil eder (%80 H, %20 He)</a:t>
            </a:r>
          </a:p>
          <a:p>
            <a:pPr algn="just">
              <a:lnSpc>
                <a:spcPct val="150000"/>
              </a:lnSpc>
            </a:pPr>
            <a:r>
              <a:rPr lang="tr-TR" sz="2000" dirty="0" smtClean="0">
                <a:latin typeface="Arial" panose="020B0604020202020204" pitchFamily="34" charset="0"/>
                <a:cs typeface="Arial" panose="020B0604020202020204" pitchFamily="34" charset="0"/>
              </a:rPr>
              <a:t>✔ Disk soğuk olduğu için gazın yapısı molekülerdir. Ancak H</a:t>
            </a:r>
            <a:r>
              <a:rPr lang="tr-TR" sz="2000" baseline="-25000" dirty="0" smtClean="0">
                <a:latin typeface="Arial" panose="020B0604020202020204" pitchFamily="34" charset="0"/>
                <a:cs typeface="Arial" panose="020B0604020202020204" pitchFamily="34" charset="0"/>
              </a:rPr>
              <a:t>2</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yi</a:t>
            </a:r>
            <a:r>
              <a:rPr lang="tr-TR" sz="2000" dirty="0" smtClean="0">
                <a:latin typeface="Arial" panose="020B0604020202020204" pitchFamily="34" charset="0"/>
                <a:cs typeface="Arial" panose="020B0604020202020204" pitchFamily="34" charset="0"/>
              </a:rPr>
              <a:t> tespit etmek oldukça güçtür.</a:t>
            </a:r>
          </a:p>
          <a:p>
            <a:pPr algn="just">
              <a:lnSpc>
                <a:spcPct val="150000"/>
              </a:lnSpc>
            </a:pPr>
            <a:r>
              <a:rPr lang="tr-TR" sz="2000" dirty="0" smtClean="0">
                <a:latin typeface="Arial" panose="020B0604020202020204" pitchFamily="34" charset="0"/>
                <a:cs typeface="Arial" panose="020B0604020202020204" pitchFamily="34" charset="0"/>
              </a:rPr>
              <a:t>✔ Diskteki </a:t>
            </a:r>
            <a:r>
              <a:rPr lang="tr-TR" sz="2000" dirty="0" err="1" smtClean="0">
                <a:latin typeface="Arial" panose="020B0604020202020204" pitchFamily="34" charset="0"/>
                <a:cs typeface="Arial" panose="020B0604020202020204" pitchFamily="34" charset="0"/>
              </a:rPr>
              <a:t>CO'yu</a:t>
            </a:r>
            <a:r>
              <a:rPr lang="tr-TR" sz="2000" dirty="0" smtClean="0">
                <a:latin typeface="Arial" panose="020B0604020202020204" pitchFamily="34" charset="0"/>
                <a:cs typeface="Arial" panose="020B0604020202020204" pitchFamily="34" charset="0"/>
              </a:rPr>
              <a:t> (kütlece &lt; %1) tespit etmek mümkündür. </a:t>
            </a:r>
          </a:p>
          <a:p>
            <a:pPr algn="just">
              <a:lnSpc>
                <a:spcPct val="150000"/>
              </a:lnSpc>
            </a:pPr>
            <a:r>
              <a:rPr lang="tr-TR" sz="2000" dirty="0" smtClean="0">
                <a:latin typeface="Arial" panose="020B0604020202020204" pitchFamily="34" charset="0"/>
                <a:cs typeface="Arial" panose="020B0604020202020204" pitchFamily="34" charset="0"/>
              </a:rPr>
              <a:t>✔ Ancak bu gözlemlerle ölçülen CO miktarı gerçektekinin ancak 1/100'i kadardır. Kalan CO biraz daha dışarıda tozun içerisinde donmuş haldedir (T &lt; 20 K).</a:t>
            </a:r>
          </a:p>
          <a:p>
            <a:pPr algn="just">
              <a:lnSpc>
                <a:spcPct val="150000"/>
              </a:lnSpc>
            </a:pPr>
            <a:r>
              <a:rPr lang="tr-TR" sz="2000" dirty="0" smtClean="0">
                <a:latin typeface="Arial" panose="020B0604020202020204" pitchFamily="34" charset="0"/>
                <a:cs typeface="Arial" panose="020B0604020202020204" pitchFamily="34" charset="0"/>
              </a:rPr>
              <a:t>Gaz, büyük ölçüde molekül formunda ve diskin yıldıza yakın sıcak bölgelerinde bulunur!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9285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9365" y="109603"/>
            <a:ext cx="11538409" cy="5632311"/>
          </a:xfrm>
          <a:prstGeom prst="rect">
            <a:avLst/>
          </a:prstGeom>
        </p:spPr>
        <p:txBody>
          <a:bodyPr wrap="square">
            <a:spAutoFit/>
          </a:bodyPr>
          <a:lstStyle/>
          <a:p>
            <a:pPr algn="just">
              <a:lnSpc>
                <a:spcPct val="150000"/>
              </a:lnSpc>
            </a:pPr>
            <a:r>
              <a:rPr lang="tr-TR" sz="2000" dirty="0" smtClean="0">
                <a:latin typeface="Arial" panose="020B0604020202020204" pitchFamily="34" charset="0"/>
                <a:cs typeface="Arial" panose="020B0604020202020204" pitchFamily="34" charset="0"/>
              </a:rPr>
              <a:t> Tüm gezegenler elbette yıldızıyla aynı anda ve aynı yerde meydana gelirler. Sıkışıp kendi içine çökmeye başlayan gaz bulutları içindeki yoğunlaşma çok nadiren tek bir bölgede gerçekleşir.</a:t>
            </a:r>
          </a:p>
          <a:p>
            <a:pPr algn="just">
              <a:lnSpc>
                <a:spcPct val="150000"/>
              </a:lnSpc>
            </a:pPr>
            <a:r>
              <a:rPr lang="tr-TR" sz="2000" dirty="0" smtClean="0">
                <a:latin typeface="Arial" panose="020B0604020202020204" pitchFamily="34" charset="0"/>
                <a:cs typeface="Arial" panose="020B0604020202020204" pitchFamily="34" charset="0"/>
              </a:rPr>
              <a:t>Çoğunlukla; aynı gaz bulutunun birçok bölgesinde gaz, yoğunlaşmaya ve dönerek kendi içinde çökmeye başlar. Yoğunlaşan bölgelerde ağır elementler merkeze çökerek yüksek kütle çekime sahip bir “topak” meydana getirirler. Bu topaklar, bulutsuyu oluşturan hidrojen ve helyum gazıyla beraber az miktarda bulunan diğer ağır elementleri de (oksijen, karbon, silisyum, demir </a:t>
            </a:r>
            <a:r>
              <a:rPr lang="tr-TR" sz="2000" dirty="0" err="1" smtClean="0">
                <a:latin typeface="Arial" panose="020B0604020202020204" pitchFamily="34" charset="0"/>
                <a:cs typeface="Arial" panose="020B0604020202020204" pitchFamily="34" charset="0"/>
              </a:rPr>
              <a:t>vs</a:t>
            </a:r>
            <a:r>
              <a:rPr lang="tr-TR" sz="2000" dirty="0" smtClean="0">
                <a:latin typeface="Arial" panose="020B0604020202020204" pitchFamily="34" charset="0"/>
                <a:cs typeface="Arial" panose="020B0604020202020204" pitchFamily="34" charset="0"/>
              </a:rPr>
              <a:t>) kendi çevresinde toplamaya başlarlar. Tabii, asıl büyük yoğunluk her zaman gaz bulutunun merkez bölgesindedir ve bu merkez bölgelerinde yıldızlar meydana gelir.</a:t>
            </a:r>
          </a:p>
          <a:p>
            <a:pPr algn="just">
              <a:lnSpc>
                <a:spcPct val="150000"/>
              </a:lnSpc>
            </a:pPr>
            <a:r>
              <a:rPr lang="tr-TR" sz="2000" dirty="0" smtClean="0">
                <a:latin typeface="Arial" panose="020B0604020202020204" pitchFamily="34" charset="0"/>
                <a:cs typeface="Arial" panose="020B0604020202020204" pitchFamily="34" charset="0"/>
              </a:rPr>
              <a:t>Bu gaz çöküntüleri içinde bir veya birkaç tanesi şansının ve konumunun yardımıyla daha fazla gazı yutup büyürken, bazıları ise diğerleriyle rekabete giremeyerek “küçük” kalır. Hatta bu küçük yoğunlaşmalar zaman zaman daha büyükleri tarafından yutularak yok edilirler. Yani bebek gezegenlerin bir kısmı, henüz yolun başındayken daha büyüklerinin yamyamlığına uğrar.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060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8219" y="0"/>
            <a:ext cx="11472420" cy="5170646"/>
          </a:xfrm>
          <a:prstGeom prst="rect">
            <a:avLst/>
          </a:prstGeom>
        </p:spPr>
        <p:txBody>
          <a:bodyPr wrap="square">
            <a:spAutoFit/>
          </a:bodyPr>
          <a:lstStyle/>
          <a:p>
            <a:pPr algn="just">
              <a:lnSpc>
                <a:spcPct val="150000"/>
              </a:lnSpc>
            </a:pPr>
            <a:r>
              <a:rPr lang="tr-TR" sz="2000" dirty="0" smtClean="0">
                <a:latin typeface="Arial" panose="020B0604020202020204" pitchFamily="34" charset="0"/>
                <a:cs typeface="Arial" panose="020B0604020202020204" pitchFamily="34" charset="0"/>
              </a:rPr>
              <a:t>Anladığımıza göre, Güneş Sistemi oluşurken, bu “gaz yutma” savaşından Güneş çok büyük bir galibiyetle ayrılmış ve tek bir yıldız olarak doğma şansına erişmiş. Savaşın diğer galibi Jüpiter ise, diğer tüm gezegenlerin toplamından daha fazla gazı (ve belki de başka küçük gezegenleri) kendi bünyesine katarak gezegenler arası şampiyonluğu elde etmiş.</a:t>
            </a:r>
          </a:p>
          <a:p>
            <a:pPr algn="just">
              <a:lnSpc>
                <a:spcPct val="150000"/>
              </a:lnSpc>
            </a:pPr>
            <a:r>
              <a:rPr lang="tr-TR" sz="2000" dirty="0" smtClean="0">
                <a:latin typeface="Arial" panose="020B0604020202020204" pitchFamily="34" charset="0"/>
                <a:cs typeface="Arial" panose="020B0604020202020204" pitchFamily="34" charset="0"/>
              </a:rPr>
              <a:t>Şekilde aynı gaz bulutu içinde oluşan biri büyük, diğeri küçük iki yıldız görülüyor. Büyük ihtimalle ikili bir yıldız sistemi meydana getirecek olan bu “</a:t>
            </a:r>
            <a:r>
              <a:rPr lang="tr-TR" sz="2000" dirty="0" err="1" smtClean="0">
                <a:latin typeface="Arial" panose="020B0604020202020204" pitchFamily="34" charset="0"/>
                <a:cs typeface="Arial" panose="020B0604020202020204" pitchFamily="34" charset="0"/>
              </a:rPr>
              <a:t>önyıldız”ların</a:t>
            </a:r>
            <a:r>
              <a:rPr lang="tr-TR" sz="2000" dirty="0" smtClean="0">
                <a:latin typeface="Arial" panose="020B0604020202020204" pitchFamily="34" charset="0"/>
                <a:cs typeface="Arial" panose="020B0604020202020204" pitchFamily="34" charset="0"/>
              </a:rPr>
              <a:t> çevresindeki diğer küçük girdaplar ise birer gezegen haline gelecekler ve eğer şansları varsa, bu ikili sistemin çevresinde yer alacaklar.</a:t>
            </a:r>
          </a:p>
          <a:p>
            <a:pPr algn="just">
              <a:lnSpc>
                <a:spcPct val="150000"/>
              </a:lnSpc>
            </a:pPr>
            <a:r>
              <a:rPr lang="tr-TR" sz="2000" dirty="0" smtClean="0">
                <a:latin typeface="Arial" panose="020B0604020202020204" pitchFamily="34" charset="0"/>
                <a:cs typeface="Arial" panose="020B0604020202020204" pitchFamily="34" charset="0"/>
              </a:rPr>
              <a:t>Bununla beraber, çok az sayıda ve nadir gerçekleşse de, yukarıda anlattığımız biçimde oluşmuş olan bazı gezegenler çeşitli nedenlerle (yakın yıldız geçişleri, çarpışmalar vs.) yıldızlarından koparak uzay boşluğuna savrulabilirler. Bu gezegenlerin bir kısmı, yakınından geçtiği başka bir yıldızın yörüngesine girebilir. Böylelikle konuk olduğu yıldızın bir gezegeni haline dönüşebilir. </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37549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1700</TotalTime>
  <Words>2365</Words>
  <Application>Microsoft Office PowerPoint</Application>
  <PresentationFormat>Geniş ekran</PresentationFormat>
  <Paragraphs>102</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126</cp:revision>
  <dcterms:created xsi:type="dcterms:W3CDTF">2018-11-18T17:18:57Z</dcterms:created>
  <dcterms:modified xsi:type="dcterms:W3CDTF">2019-09-17T12:51:26Z</dcterms:modified>
</cp:coreProperties>
</file>