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Rapor Bölümleri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153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Ekler bölümü araştırmanın ana metnini gereksiz yere uzatmamak için ana metne eklenen çeşitli ekleri içerebilir. </a:t>
            </a:r>
          </a:p>
          <a:p>
            <a:pPr lvl="1"/>
            <a:r>
              <a:rPr lang="tr-TR" sz="2000" dirty="0" smtClean="0"/>
              <a:t>Bu eklere örnek olarak aşağıdaki başlıkları verebiliriz.</a:t>
            </a:r>
          </a:p>
          <a:p>
            <a:pPr lvl="2"/>
            <a:r>
              <a:rPr lang="tr-TR" sz="2000" dirty="0" smtClean="0"/>
              <a:t>Uygulanan anket formları</a:t>
            </a:r>
          </a:p>
          <a:p>
            <a:pPr lvl="2"/>
            <a:r>
              <a:rPr lang="tr-TR" sz="2000" dirty="0" smtClean="0"/>
              <a:t>Çeşitli istatistik dökümler</a:t>
            </a:r>
          </a:p>
          <a:p>
            <a:pPr lvl="2"/>
            <a:r>
              <a:rPr lang="tr-TR" sz="2000" dirty="0" smtClean="0"/>
              <a:t>Yapılan görüşmelerin özetleri</a:t>
            </a:r>
          </a:p>
          <a:p>
            <a:pPr lvl="2"/>
            <a:r>
              <a:rPr lang="tr-TR" sz="2000" dirty="0" smtClean="0"/>
              <a:t>Fotoğraflar</a:t>
            </a:r>
          </a:p>
          <a:p>
            <a:pPr lvl="2"/>
            <a:r>
              <a:rPr lang="tr-TR" sz="2000" dirty="0" smtClean="0"/>
              <a:t>Belgelerin kopyaları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40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420178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 Bölümleri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Kapak</a:t>
            </a:r>
          </a:p>
          <a:p>
            <a:r>
              <a:rPr lang="tr-TR" dirty="0" smtClean="0"/>
              <a:t>İçindekiler</a:t>
            </a:r>
          </a:p>
          <a:p>
            <a:r>
              <a:rPr lang="tr-TR" dirty="0" smtClean="0"/>
              <a:t>Öz/Özetçe</a:t>
            </a:r>
          </a:p>
          <a:p>
            <a:r>
              <a:rPr lang="tr-TR" dirty="0" smtClean="0"/>
              <a:t>Giriş</a:t>
            </a:r>
          </a:p>
          <a:p>
            <a:r>
              <a:rPr lang="tr-TR" dirty="0" smtClean="0"/>
              <a:t>Araştırma ve bulguları</a:t>
            </a:r>
          </a:p>
          <a:p>
            <a:r>
              <a:rPr lang="tr-TR" dirty="0" smtClean="0"/>
              <a:t>Sonuç</a:t>
            </a:r>
          </a:p>
          <a:p>
            <a:r>
              <a:rPr lang="tr-TR" dirty="0" smtClean="0"/>
              <a:t>Kaynakça</a:t>
            </a:r>
          </a:p>
          <a:p>
            <a:r>
              <a:rPr lang="tr-TR" dirty="0" smtClean="0"/>
              <a:t>Ekler</a:t>
            </a:r>
          </a:p>
        </p:txBody>
      </p:sp>
    </p:spTree>
    <p:extLst>
      <p:ext uri="{BB962C8B-B14F-4D97-AF65-F5344CB8AC3E}">
        <p14:creationId xmlns:p14="http://schemas.microsoft.com/office/powerpoint/2010/main" val="269587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098800" y="1704661"/>
            <a:ext cx="6934200" cy="4635500"/>
            <a:chOff x="1146" y="7953"/>
            <a:chExt cx="7016" cy="4840"/>
          </a:xfrm>
        </p:grpSpPr>
        <p:sp>
          <p:nvSpPr>
            <p:cNvPr id="6" name="Text Box 94"/>
            <p:cNvSpPr txBox="1">
              <a:spLocks noChangeArrowheads="1"/>
            </p:cNvSpPr>
            <p:nvPr/>
          </p:nvSpPr>
          <p:spPr bwMode="auto">
            <a:xfrm>
              <a:off x="1146" y="8007"/>
              <a:ext cx="3503" cy="47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Ankara Üniversitesi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İletişim Fakültesi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Gazetecilik Bölümü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Sosyal Bilimlerde Araştırma Dersi Ödevi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Öğretim Üyesi: 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19. YÜZYILDA OSMANLI İMPARATORLUĞU’NDA EĞİTİM </a:t>
              </a:r>
              <a:endParaRPr lang="tr-TR" sz="12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Hazırlayan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Gürcan Yumuşak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Gazetecilik Bölümü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No: 01220029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Veriliş Tarihi: 19 Mayıs 2003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95"/>
            <p:cNvSpPr txBox="1">
              <a:spLocks noChangeArrowheads="1"/>
            </p:cNvSpPr>
            <p:nvPr/>
          </p:nvSpPr>
          <p:spPr bwMode="auto">
            <a:xfrm>
              <a:off x="4798" y="7953"/>
              <a:ext cx="3364" cy="48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Ankara Üniversitesi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İletişim Fakültesi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Radyo, Televizyon ve Sinema Bölümü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Sosyal Bilimlerde Araştırma Dersi Ödevi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Öğretim Üyesi: 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20. YÜZYILDA OSMANLI İMPARATORLUĞU’NDA SİLAH SİSTEMLERİ</a:t>
              </a:r>
              <a:endParaRPr lang="tr-TR" sz="12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Hazırlayanlar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Gürcan Yumuşak, Gaz. Bl, No: 0122009</a:t>
              </a:r>
              <a:endParaRPr lang="tr-TR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Nazife Perde, Gaz. Bl., No:01225088</a:t>
              </a:r>
              <a:endParaRPr lang="tr-TR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Cüneyt Özkara, Gaz. Bl., No:02210075</a:t>
              </a:r>
              <a:endParaRPr lang="tr-TR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Veriliş Tarihi: 19 Mayıs 2003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tr-TR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tr-TR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28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Özetçe/Öz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Raporda ilk olarak özetçe ya da öz bölümü yer alır.</a:t>
            </a:r>
          </a:p>
          <a:p>
            <a:r>
              <a:rPr lang="tr-TR" dirty="0" smtClean="0"/>
              <a:t>Aslında en son yazılan bölümdür</a:t>
            </a:r>
          </a:p>
          <a:p>
            <a:r>
              <a:rPr lang="tr-TR" dirty="0" smtClean="0"/>
              <a:t>Hem Türkçe hem de yabancı dille yazılır </a:t>
            </a:r>
          </a:p>
          <a:p>
            <a:r>
              <a:rPr lang="tr-TR" dirty="0" smtClean="0"/>
              <a:t>Özet bir metnin ana unsurlarını özetler</a:t>
            </a:r>
          </a:p>
          <a:p>
            <a:r>
              <a:rPr lang="tr-TR" dirty="0" smtClean="0"/>
              <a:t>Özetten çok daha kısadır bu nedenle özetçe ya da öz (</a:t>
            </a:r>
            <a:r>
              <a:rPr lang="tr-TR" dirty="0" err="1" smtClean="0"/>
              <a:t>abstract</a:t>
            </a:r>
            <a:r>
              <a:rPr lang="tr-TR" dirty="0" smtClean="0"/>
              <a:t>) denmektedir.</a:t>
            </a:r>
          </a:p>
          <a:p>
            <a:r>
              <a:rPr lang="tr-TR" dirty="0" smtClean="0"/>
              <a:t>Genellikle bir A4 sayfasının yarısını aşmaz</a:t>
            </a:r>
          </a:p>
          <a:p>
            <a:r>
              <a:rPr lang="tr-TR" dirty="0" smtClean="0"/>
              <a:t>Kısaca neyin araştırıldığı, amacın ne olduğu, ne bulunduğu ve bunun öneminin ne olduğu anlatılır</a:t>
            </a:r>
          </a:p>
          <a:p>
            <a:r>
              <a:rPr lang="tr-TR" dirty="0" smtClean="0"/>
              <a:t>Konu ile ilgilenen başka araştırmacılar ilk olarak </a:t>
            </a:r>
            <a:r>
              <a:rPr lang="tr-TR" dirty="0" err="1" smtClean="0"/>
              <a:t>özetçeye</a:t>
            </a:r>
            <a:r>
              <a:rPr lang="tr-TR" dirty="0" smtClean="0"/>
              <a:t> bakarak metni okuyup okumayacağına karar verir</a:t>
            </a:r>
          </a:p>
          <a:p>
            <a:r>
              <a:rPr lang="tr-TR" dirty="0" smtClean="0"/>
              <a:t>Özetçe geçmiş zaman kipi ile yazılır.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6894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İçindekiler bölümünde hangi sayfada metnin hangi bölümünün yer aldığı gösterilir.</a:t>
            </a:r>
          </a:p>
          <a:p>
            <a:r>
              <a:rPr lang="tr-TR" sz="3600" dirty="0" smtClean="0"/>
              <a:t>Tablolar, şekiller, ekler gibi diğer ayrıntıların da hangi sayfalarda yer aldığı içindekiler bölümünde gösterilir.</a:t>
            </a:r>
          </a:p>
        </p:txBody>
      </p:sp>
    </p:spTree>
    <p:extLst>
      <p:ext uri="{BB962C8B-B14F-4D97-AF65-F5344CB8AC3E}">
        <p14:creationId xmlns:p14="http://schemas.microsoft.com/office/powerpoint/2010/main" val="308637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Bölümü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 bölümünde aşağıdakiler gerekçeli ve tutarlı olarak </a:t>
            </a:r>
            <a:r>
              <a:rPr lang="tr-TR" dirty="0" err="1" smtClean="0"/>
              <a:t>serimlenir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Tezin Konusu</a:t>
            </a:r>
          </a:p>
          <a:p>
            <a:pPr lvl="1"/>
            <a:r>
              <a:rPr lang="tr-TR" dirty="0" smtClean="0"/>
              <a:t> Problemi</a:t>
            </a:r>
          </a:p>
          <a:p>
            <a:pPr lvl="1"/>
            <a:r>
              <a:rPr lang="tr-TR" dirty="0"/>
              <a:t>A</a:t>
            </a:r>
            <a:r>
              <a:rPr lang="tr-TR" dirty="0" smtClean="0"/>
              <a:t>macı</a:t>
            </a:r>
          </a:p>
          <a:p>
            <a:pPr lvl="1"/>
            <a:r>
              <a:rPr lang="tr-TR" dirty="0" smtClean="0"/>
              <a:t>Önemi</a:t>
            </a:r>
          </a:p>
          <a:p>
            <a:pPr lvl="1"/>
            <a:r>
              <a:rPr lang="tr-TR" dirty="0" smtClean="0"/>
              <a:t>Kuramsal Çerçeve</a:t>
            </a:r>
          </a:p>
          <a:p>
            <a:pPr lvl="1"/>
            <a:r>
              <a:rPr lang="tr-TR" dirty="0" smtClean="0"/>
              <a:t>Yöntem</a:t>
            </a:r>
          </a:p>
          <a:p>
            <a:pPr lvl="1"/>
            <a:r>
              <a:rPr lang="tr-TR" dirty="0" err="1" smtClean="0"/>
              <a:t>Denenceler</a:t>
            </a:r>
            <a:endParaRPr lang="tr-TR" dirty="0" smtClean="0"/>
          </a:p>
          <a:p>
            <a:pPr lvl="1"/>
            <a:r>
              <a:rPr lang="tr-TR" dirty="0" smtClean="0"/>
              <a:t>Araştırma Soruları</a:t>
            </a:r>
          </a:p>
          <a:p>
            <a:pPr lvl="1"/>
            <a:r>
              <a:rPr lang="tr-TR" dirty="0" smtClean="0"/>
              <a:t>Tezin hangi bölümünde hangi içeriğin yer aldığı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68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ve 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2800" dirty="0" smtClean="0"/>
              <a:t>Araştırmanın ana bölümü genellikle araştırmanın kapsamını, sınırlılıklarını ve yöntemini anlatır.</a:t>
            </a:r>
          </a:p>
          <a:p>
            <a:r>
              <a:rPr lang="tr-TR" sz="2800" dirty="0" err="1" smtClean="0"/>
              <a:t>Denencelerin</a:t>
            </a:r>
            <a:r>
              <a:rPr lang="tr-TR" sz="2800" dirty="0" smtClean="0"/>
              <a:t>, araştırma sorularının ve alt denence, alt araştırma sorularının neler olduğunu aktarır.</a:t>
            </a:r>
          </a:p>
          <a:p>
            <a:r>
              <a:rPr lang="tr-TR" sz="2800" dirty="0" smtClean="0"/>
              <a:t>Çalışmanın verilerin nasıl analiz edildiği </a:t>
            </a:r>
            <a:r>
              <a:rPr lang="tr-TR" sz="2800" dirty="0" err="1" smtClean="0"/>
              <a:t>serimlenir</a:t>
            </a:r>
            <a:r>
              <a:rPr lang="tr-TR" sz="2800" dirty="0" smtClean="0"/>
              <a:t> ve bulgular sıralanır.</a:t>
            </a:r>
          </a:p>
          <a:p>
            <a:r>
              <a:rPr lang="tr-TR" sz="2800" dirty="0" smtClean="0"/>
              <a:t>Araştırmanın hem ana bölümü hem de tüm diğer bölümler açık, akıcı, anlaşılır bir dil ile aktarılmalıdır.</a:t>
            </a:r>
          </a:p>
          <a:p>
            <a:r>
              <a:rPr lang="tr-TR" sz="2800" dirty="0" smtClean="0"/>
              <a:t>Anlaşılır olmayan bir metin başkaları tarafından yeterince fark edilemez. </a:t>
            </a:r>
          </a:p>
          <a:p>
            <a:r>
              <a:rPr lang="tr-TR" sz="2800" dirty="0" smtClean="0"/>
              <a:t>Raporlarda akademik kurallar ve yazım kuralları yanında dilin güzel kullanımı da önemlidir.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613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Sonuç bölümünde çalışma soruları veya </a:t>
            </a:r>
            <a:r>
              <a:rPr lang="tr-TR" sz="2400" dirty="0" err="1" smtClean="0"/>
              <a:t>denencelerin</a:t>
            </a:r>
            <a:r>
              <a:rPr lang="tr-TR" sz="2400" dirty="0" smtClean="0"/>
              <a:t> sınanmaları sonucu ortaya çıkan durum aktarılır.</a:t>
            </a:r>
          </a:p>
          <a:p>
            <a:r>
              <a:rPr lang="tr-TR" sz="2400" dirty="0" smtClean="0"/>
              <a:t>Ortaya çıkan sonuçların problemin çözümü için sağlayacağı olanaklar aktarılır.</a:t>
            </a:r>
          </a:p>
          <a:p>
            <a:r>
              <a:rPr lang="tr-TR" sz="2400" dirty="0" smtClean="0"/>
              <a:t>Daha sonra yapılacak araştırmaların neleri içermesi gerektiği dair tavsiyeler içerir </a:t>
            </a:r>
          </a:p>
          <a:p>
            <a:r>
              <a:rPr lang="tr-TR" sz="2400" dirty="0" smtClean="0"/>
              <a:t>Araştırmayı okuyan diğer araştırmacıların en çok ilgilendikleri bölüm özetçe ve sonuç bölümleridir.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499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Kaynakça bölümü çeşitli ilkelere uygun olarak hazırlanır. Bu ilkeleri daha sonraki derslerimizde işleyeceğiz.</a:t>
            </a:r>
          </a:p>
          <a:p>
            <a:r>
              <a:rPr lang="tr-TR" dirty="0" smtClean="0"/>
              <a:t>Kaynakçada yararlanılan kaynaklar </a:t>
            </a:r>
            <a:r>
              <a:rPr lang="tr-TR" dirty="0"/>
              <a:t>çalışmanın niteliğine </a:t>
            </a:r>
            <a:r>
              <a:rPr lang="tr-TR" dirty="0" smtClean="0"/>
              <a:t>göre aşağıdakileri ve daha azını/fazlasını içerebilir.</a:t>
            </a:r>
          </a:p>
          <a:p>
            <a:pPr lvl="1"/>
            <a:r>
              <a:rPr lang="tr-TR" dirty="0" smtClean="0"/>
              <a:t>Kitaplar</a:t>
            </a:r>
          </a:p>
          <a:p>
            <a:pPr lvl="1"/>
            <a:r>
              <a:rPr lang="tr-TR" dirty="0" smtClean="0"/>
              <a:t>Makaleler</a:t>
            </a:r>
          </a:p>
          <a:p>
            <a:pPr lvl="1"/>
            <a:r>
              <a:rPr lang="tr-TR" dirty="0" smtClean="0"/>
              <a:t>Gazete haberleri</a:t>
            </a:r>
          </a:p>
          <a:p>
            <a:pPr lvl="1"/>
            <a:r>
              <a:rPr lang="tr-TR" dirty="0" smtClean="0"/>
              <a:t>İnternet kaynakları</a:t>
            </a:r>
          </a:p>
          <a:p>
            <a:pPr lvl="1"/>
            <a:r>
              <a:rPr lang="tr-TR" dirty="0" smtClean="0"/>
              <a:t>Sosyal medya içerikleri</a:t>
            </a:r>
          </a:p>
          <a:p>
            <a:pPr lvl="1"/>
            <a:r>
              <a:rPr lang="tr-TR" dirty="0" smtClean="0"/>
              <a:t>Görüşmeler</a:t>
            </a:r>
          </a:p>
          <a:p>
            <a:pPr lvl="1"/>
            <a:r>
              <a:rPr lang="tr-TR" dirty="0" smtClean="0"/>
              <a:t>Diğer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521971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405</Words>
  <Application>Microsoft Office PowerPoint</Application>
  <PresentationFormat>Geniş ekran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Tahoma</vt:lpstr>
      <vt:lpstr>Times New Roman</vt:lpstr>
      <vt:lpstr>Wingdings 3</vt:lpstr>
      <vt:lpstr>Duman</vt:lpstr>
      <vt:lpstr>Rapor Bölümleri</vt:lpstr>
      <vt:lpstr>Rapor Bölümleri</vt:lpstr>
      <vt:lpstr>Kapak</vt:lpstr>
      <vt:lpstr>Özetçe/Öz</vt:lpstr>
      <vt:lpstr>İçindekiler</vt:lpstr>
      <vt:lpstr>Giriş Bölümü</vt:lpstr>
      <vt:lpstr>Araştırma ve Bulgular</vt:lpstr>
      <vt:lpstr>Sonuç</vt:lpstr>
      <vt:lpstr>Kaynakça</vt:lpstr>
      <vt:lpstr>Ekler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 Bölümleri</dc:title>
  <dc:creator>TEKNIK</dc:creator>
  <cp:lastModifiedBy>TEKNIK</cp:lastModifiedBy>
  <cp:revision>7</cp:revision>
  <dcterms:created xsi:type="dcterms:W3CDTF">2020-03-13T13:20:25Z</dcterms:created>
  <dcterms:modified xsi:type="dcterms:W3CDTF">2020-03-13T16:41:14Z</dcterms:modified>
</cp:coreProperties>
</file>