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8" r:id="rId3"/>
    <p:sldId id="259" r:id="rId4"/>
    <p:sldId id="261" r:id="rId5"/>
    <p:sldId id="260" r:id="rId6"/>
    <p:sldId id="262" r:id="rId7"/>
    <p:sldId id="263" r:id="rId8"/>
    <p:sldId id="264" r:id="rId9"/>
    <p:sldId id="265" r:id="rId10"/>
    <p:sldId id="266" r:id="rId11"/>
    <p:sldId id="268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126" y="82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3/13/2020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3/13/2020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3/13/2020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3/13/2020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Rapor Bölümleri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8915307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Ekler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z="2000" dirty="0" smtClean="0"/>
              <a:t>Ekler bölümü araştırmanın ana metnini gereksiz yere uzatmamak için ana metne eklenen çeşitli ekleri içerebilir. </a:t>
            </a:r>
          </a:p>
          <a:p>
            <a:pPr lvl="1"/>
            <a:r>
              <a:rPr lang="tr-TR" sz="2000" dirty="0" smtClean="0"/>
              <a:t>Bu eklere örnek olarak aşağıdaki başlıkları verebiliriz.</a:t>
            </a:r>
          </a:p>
          <a:p>
            <a:pPr lvl="2"/>
            <a:r>
              <a:rPr lang="tr-TR" sz="2000" dirty="0" smtClean="0"/>
              <a:t>Uygulanan anket formları</a:t>
            </a:r>
          </a:p>
          <a:p>
            <a:pPr lvl="2"/>
            <a:r>
              <a:rPr lang="tr-TR" sz="2000" dirty="0" smtClean="0"/>
              <a:t>Çeşitli istatistik dökümler</a:t>
            </a:r>
          </a:p>
          <a:p>
            <a:pPr lvl="2"/>
            <a:r>
              <a:rPr lang="tr-TR" sz="2000" dirty="0" smtClean="0"/>
              <a:t>Yapılan görüşmelerin özetleri</a:t>
            </a:r>
          </a:p>
          <a:p>
            <a:pPr lvl="2"/>
            <a:r>
              <a:rPr lang="tr-TR" sz="2000" dirty="0" smtClean="0"/>
              <a:t>Fotoğraflar</a:t>
            </a:r>
          </a:p>
          <a:p>
            <a:pPr lvl="2"/>
            <a:r>
              <a:rPr lang="tr-TR" sz="2000" dirty="0" smtClean="0"/>
              <a:t>Belgelerin kopyaları vb.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4440324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Kaynak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Geray</a:t>
            </a:r>
            <a:r>
              <a:rPr lang="tr-TR" dirty="0"/>
              <a:t>, H. (2017) Toplumsal Araştırmalarda Nicel ve Nitel Yöntemlere Giriş. Ankara: Ütopya Yayınları</a:t>
            </a:r>
          </a:p>
        </p:txBody>
      </p:sp>
    </p:spTree>
    <p:extLst>
      <p:ext uri="{BB962C8B-B14F-4D97-AF65-F5344CB8AC3E}">
        <p14:creationId xmlns:p14="http://schemas.microsoft.com/office/powerpoint/2010/main" val="42017859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Rapor Bölümleri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Kapak</a:t>
            </a:r>
          </a:p>
          <a:p>
            <a:r>
              <a:rPr lang="tr-TR" dirty="0" smtClean="0"/>
              <a:t>İçindekiler</a:t>
            </a:r>
          </a:p>
          <a:p>
            <a:r>
              <a:rPr lang="tr-TR" dirty="0" smtClean="0"/>
              <a:t>Öz/Özetçe</a:t>
            </a:r>
          </a:p>
          <a:p>
            <a:r>
              <a:rPr lang="tr-TR" dirty="0" smtClean="0"/>
              <a:t>Giriş</a:t>
            </a:r>
          </a:p>
          <a:p>
            <a:r>
              <a:rPr lang="tr-TR" dirty="0" smtClean="0"/>
              <a:t>Araştırma ve bulguları</a:t>
            </a:r>
          </a:p>
          <a:p>
            <a:r>
              <a:rPr lang="tr-TR" dirty="0" smtClean="0"/>
              <a:t>Sonuç</a:t>
            </a:r>
          </a:p>
          <a:p>
            <a:r>
              <a:rPr lang="tr-TR" dirty="0" smtClean="0"/>
              <a:t>Kaynakça</a:t>
            </a:r>
          </a:p>
          <a:p>
            <a:r>
              <a:rPr lang="tr-TR" dirty="0" smtClean="0"/>
              <a:t>Ekler</a:t>
            </a:r>
          </a:p>
        </p:txBody>
      </p:sp>
    </p:spTree>
    <p:extLst>
      <p:ext uri="{BB962C8B-B14F-4D97-AF65-F5344CB8AC3E}">
        <p14:creationId xmlns:p14="http://schemas.microsoft.com/office/powerpoint/2010/main" val="26958792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Kapak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/>
          </a:p>
        </p:txBody>
      </p:sp>
      <p:grpSp>
        <p:nvGrpSpPr>
          <p:cNvPr id="5" name="Group 93"/>
          <p:cNvGrpSpPr>
            <a:grpSpLocks/>
          </p:cNvGrpSpPr>
          <p:nvPr/>
        </p:nvGrpSpPr>
        <p:grpSpPr bwMode="auto">
          <a:xfrm>
            <a:off x="3098800" y="1704661"/>
            <a:ext cx="6934200" cy="4635500"/>
            <a:chOff x="1146" y="7953"/>
            <a:chExt cx="7016" cy="4840"/>
          </a:xfrm>
        </p:grpSpPr>
        <p:sp>
          <p:nvSpPr>
            <p:cNvPr id="6" name="Text Box 94"/>
            <p:cNvSpPr txBox="1">
              <a:spLocks noChangeArrowheads="1"/>
            </p:cNvSpPr>
            <p:nvPr/>
          </p:nvSpPr>
          <p:spPr bwMode="auto">
            <a:xfrm>
              <a:off x="1146" y="8007"/>
              <a:ext cx="3503" cy="4786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algn="ctr">
                <a:spcBef>
                  <a:spcPts val="500"/>
                </a:spcBef>
                <a:spcAft>
                  <a:spcPts val="0"/>
                </a:spcAft>
              </a:pPr>
              <a:r>
                <a:rPr lang="tr-TR" sz="8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Ankara Üniversitesi</a:t>
              </a:r>
              <a:endParaRPr lang="tr-TR" sz="110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>
                <a:spcBef>
                  <a:spcPts val="500"/>
                </a:spcBef>
                <a:spcAft>
                  <a:spcPts val="0"/>
                </a:spcAft>
              </a:pPr>
              <a:r>
                <a:rPr lang="tr-TR" sz="8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İletişim Fakültesi</a:t>
              </a:r>
              <a:endParaRPr lang="tr-TR" sz="110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>
                <a:spcBef>
                  <a:spcPts val="500"/>
                </a:spcBef>
                <a:spcAft>
                  <a:spcPts val="0"/>
                </a:spcAft>
              </a:pPr>
              <a:r>
                <a:rPr lang="tr-TR" sz="8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Gazetecilik Bölümü</a:t>
              </a:r>
              <a:endParaRPr lang="tr-TR" sz="110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>
                <a:spcBef>
                  <a:spcPts val="500"/>
                </a:spcBef>
                <a:spcAft>
                  <a:spcPts val="0"/>
                </a:spcAft>
              </a:pPr>
              <a:r>
                <a:rPr lang="tr-TR" sz="8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 </a:t>
              </a:r>
              <a:endParaRPr lang="tr-TR" sz="110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>
                <a:spcBef>
                  <a:spcPts val="500"/>
                </a:spcBef>
                <a:spcAft>
                  <a:spcPts val="0"/>
                </a:spcAft>
              </a:pPr>
              <a:r>
                <a:rPr lang="tr-TR" sz="8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 </a:t>
              </a:r>
              <a:endParaRPr lang="tr-TR" sz="110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>
                <a:spcBef>
                  <a:spcPts val="500"/>
                </a:spcBef>
                <a:spcAft>
                  <a:spcPts val="0"/>
                </a:spcAft>
              </a:pPr>
              <a:r>
                <a:rPr lang="tr-TR" sz="8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 </a:t>
              </a:r>
              <a:endParaRPr lang="tr-TR" sz="110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>
                <a:spcBef>
                  <a:spcPts val="500"/>
                </a:spcBef>
                <a:spcAft>
                  <a:spcPts val="0"/>
                </a:spcAft>
              </a:pPr>
              <a:r>
                <a:rPr lang="tr-TR" sz="8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Sosyal Bilimlerde Araştırma Dersi Ödevi</a:t>
              </a:r>
              <a:endParaRPr lang="tr-TR" sz="110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>
                <a:spcBef>
                  <a:spcPts val="500"/>
                </a:spcBef>
                <a:spcAft>
                  <a:spcPts val="0"/>
                </a:spcAft>
              </a:pPr>
              <a:r>
                <a:rPr lang="tr-TR" sz="8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Öğretim Üyesi: </a:t>
              </a:r>
              <a:endParaRPr lang="tr-TR" sz="110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>
                <a:spcBef>
                  <a:spcPts val="500"/>
                </a:spcBef>
                <a:spcAft>
                  <a:spcPts val="0"/>
                </a:spcAft>
              </a:pPr>
              <a:r>
                <a:rPr lang="tr-TR" sz="10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 </a:t>
              </a:r>
              <a:endParaRPr lang="tr-TR" sz="110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>
                <a:spcBef>
                  <a:spcPts val="500"/>
                </a:spcBef>
                <a:spcAft>
                  <a:spcPts val="0"/>
                </a:spcAft>
              </a:pPr>
              <a:r>
                <a:rPr lang="tr-TR" sz="10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 </a:t>
              </a:r>
              <a:endParaRPr lang="tr-TR" sz="110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>
                <a:spcBef>
                  <a:spcPts val="500"/>
                </a:spcBef>
                <a:spcAft>
                  <a:spcPts val="0"/>
                </a:spcAft>
              </a:pPr>
              <a:r>
                <a:rPr lang="tr-TR" sz="10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 </a:t>
              </a:r>
              <a:endParaRPr lang="tr-TR" sz="110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>
                <a:spcBef>
                  <a:spcPts val="500"/>
                </a:spcBef>
                <a:spcAft>
                  <a:spcPts val="0"/>
                </a:spcAft>
              </a:pPr>
              <a:r>
                <a:rPr lang="tr-TR" sz="1000" b="1"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19. YÜZYILDA OSMANLI İMPARATORLUĞU’NDA EĞİTİM </a:t>
              </a:r>
              <a:endParaRPr lang="tr-TR" sz="1200"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>
                <a:spcBef>
                  <a:spcPts val="500"/>
                </a:spcBef>
                <a:spcAft>
                  <a:spcPts val="0"/>
                </a:spcAft>
              </a:pPr>
              <a:r>
                <a:rPr lang="tr-TR" sz="10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 </a:t>
              </a:r>
              <a:endParaRPr lang="tr-TR" sz="110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>
                <a:spcBef>
                  <a:spcPts val="500"/>
                </a:spcBef>
                <a:spcAft>
                  <a:spcPts val="0"/>
                </a:spcAft>
              </a:pPr>
              <a:r>
                <a:rPr lang="tr-TR" sz="10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 </a:t>
              </a:r>
              <a:endParaRPr lang="tr-TR" sz="110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>
                <a:spcBef>
                  <a:spcPts val="500"/>
                </a:spcBef>
                <a:spcAft>
                  <a:spcPts val="0"/>
                </a:spcAft>
              </a:pPr>
              <a:r>
                <a:rPr lang="tr-TR" sz="10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 </a:t>
              </a:r>
              <a:endParaRPr lang="tr-TR" sz="110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>
                <a:spcBef>
                  <a:spcPts val="500"/>
                </a:spcBef>
                <a:spcAft>
                  <a:spcPts val="0"/>
                </a:spcAft>
              </a:pPr>
              <a:r>
                <a:rPr lang="tr-TR" sz="8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Hazırlayan</a:t>
              </a:r>
              <a:endParaRPr lang="tr-TR" sz="110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>
                <a:spcBef>
                  <a:spcPts val="500"/>
                </a:spcBef>
                <a:spcAft>
                  <a:spcPts val="0"/>
                </a:spcAft>
              </a:pPr>
              <a:r>
                <a:rPr lang="tr-TR" sz="8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Gürcan Yumuşak</a:t>
              </a:r>
              <a:endParaRPr lang="tr-TR" sz="110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>
                <a:spcBef>
                  <a:spcPts val="500"/>
                </a:spcBef>
                <a:spcAft>
                  <a:spcPts val="0"/>
                </a:spcAft>
              </a:pPr>
              <a:r>
                <a:rPr lang="tr-TR" sz="8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Gazetecilik Bölümü</a:t>
              </a:r>
              <a:endParaRPr lang="tr-TR" sz="110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>
                <a:spcBef>
                  <a:spcPts val="500"/>
                </a:spcBef>
                <a:spcAft>
                  <a:spcPts val="0"/>
                </a:spcAft>
              </a:pPr>
              <a:r>
                <a:rPr lang="tr-TR" sz="8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No: 01220029</a:t>
              </a:r>
              <a:endParaRPr lang="tr-TR" sz="110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>
                <a:spcBef>
                  <a:spcPts val="500"/>
                </a:spcBef>
                <a:spcAft>
                  <a:spcPts val="0"/>
                </a:spcAft>
              </a:pPr>
              <a:r>
                <a:rPr lang="tr-TR" sz="8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 </a:t>
              </a:r>
              <a:endParaRPr lang="tr-TR" sz="110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>
                <a:spcBef>
                  <a:spcPts val="500"/>
                </a:spcBef>
                <a:spcAft>
                  <a:spcPts val="0"/>
                </a:spcAft>
              </a:pPr>
              <a:r>
                <a:rPr lang="tr-TR" sz="8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Veriliş Tarihi: 19 Mayıs 2003</a:t>
              </a:r>
              <a:endParaRPr lang="tr-TR" sz="110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" name="Text Box 95"/>
            <p:cNvSpPr txBox="1">
              <a:spLocks noChangeArrowheads="1"/>
            </p:cNvSpPr>
            <p:nvPr/>
          </p:nvSpPr>
          <p:spPr bwMode="auto">
            <a:xfrm>
              <a:off x="4798" y="7953"/>
              <a:ext cx="3364" cy="481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algn="ctr">
                <a:spcBef>
                  <a:spcPts val="500"/>
                </a:spcBef>
                <a:spcAft>
                  <a:spcPts val="0"/>
                </a:spcAft>
              </a:pPr>
              <a:r>
                <a:rPr lang="tr-TR" sz="8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Ankara Üniversitesi</a:t>
              </a:r>
              <a:endParaRPr lang="tr-TR" sz="110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>
                <a:spcBef>
                  <a:spcPts val="500"/>
                </a:spcBef>
                <a:spcAft>
                  <a:spcPts val="0"/>
                </a:spcAft>
              </a:pPr>
              <a:r>
                <a:rPr lang="tr-TR" sz="8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İletişim Fakültesi</a:t>
              </a:r>
              <a:endParaRPr lang="tr-TR" sz="110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>
                <a:spcBef>
                  <a:spcPts val="500"/>
                </a:spcBef>
                <a:spcAft>
                  <a:spcPts val="0"/>
                </a:spcAft>
              </a:pPr>
              <a:r>
                <a:rPr lang="tr-TR" sz="8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Radyo, Televizyon ve Sinema Bölümü</a:t>
              </a:r>
              <a:endParaRPr lang="tr-TR" sz="110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>
                <a:spcBef>
                  <a:spcPts val="500"/>
                </a:spcBef>
                <a:spcAft>
                  <a:spcPts val="0"/>
                </a:spcAft>
              </a:pPr>
              <a:r>
                <a:rPr lang="tr-TR" sz="8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 </a:t>
              </a:r>
              <a:endParaRPr lang="tr-TR" sz="110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>
                <a:spcBef>
                  <a:spcPts val="500"/>
                </a:spcBef>
                <a:spcAft>
                  <a:spcPts val="0"/>
                </a:spcAft>
              </a:pPr>
              <a:r>
                <a:rPr lang="tr-TR" sz="8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 </a:t>
              </a:r>
              <a:endParaRPr lang="tr-TR" sz="110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>
                <a:spcBef>
                  <a:spcPts val="500"/>
                </a:spcBef>
                <a:spcAft>
                  <a:spcPts val="0"/>
                </a:spcAft>
              </a:pPr>
              <a:r>
                <a:rPr lang="tr-TR" sz="8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 </a:t>
              </a:r>
              <a:endParaRPr lang="tr-TR" sz="110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>
                <a:spcBef>
                  <a:spcPts val="500"/>
                </a:spcBef>
                <a:spcAft>
                  <a:spcPts val="0"/>
                </a:spcAft>
              </a:pPr>
              <a:r>
                <a:rPr lang="tr-TR" sz="8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Sosyal Bilimlerde Araştırma Dersi Ödevi</a:t>
              </a:r>
              <a:endParaRPr lang="tr-TR" sz="110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>
                <a:spcBef>
                  <a:spcPts val="500"/>
                </a:spcBef>
                <a:spcAft>
                  <a:spcPts val="0"/>
                </a:spcAft>
              </a:pPr>
              <a:r>
                <a:rPr lang="tr-TR" sz="8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Öğretim Üyesi: </a:t>
              </a:r>
              <a:endParaRPr lang="tr-TR" sz="110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>
                <a:spcBef>
                  <a:spcPts val="500"/>
                </a:spcBef>
                <a:spcAft>
                  <a:spcPts val="0"/>
                </a:spcAft>
              </a:pPr>
              <a:r>
                <a:rPr lang="tr-TR" sz="8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 </a:t>
              </a:r>
              <a:endParaRPr lang="tr-TR" sz="110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>
                <a:spcBef>
                  <a:spcPts val="500"/>
                </a:spcBef>
                <a:spcAft>
                  <a:spcPts val="0"/>
                </a:spcAft>
              </a:pPr>
              <a:r>
                <a:rPr lang="tr-TR" sz="8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 </a:t>
              </a:r>
              <a:endParaRPr lang="tr-TR" sz="110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>
                <a:spcBef>
                  <a:spcPts val="500"/>
                </a:spcBef>
                <a:spcAft>
                  <a:spcPts val="0"/>
                </a:spcAft>
              </a:pPr>
              <a:r>
                <a:rPr lang="tr-TR" sz="10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 </a:t>
              </a:r>
              <a:endParaRPr lang="tr-TR" sz="110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>
                <a:spcBef>
                  <a:spcPts val="500"/>
                </a:spcBef>
                <a:spcAft>
                  <a:spcPts val="0"/>
                </a:spcAft>
              </a:pPr>
              <a:r>
                <a:rPr lang="tr-TR" sz="1000" b="1"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20. YÜZYILDA OSMANLI İMPARATORLUĞU’NDA SİLAH SİSTEMLERİ</a:t>
              </a:r>
              <a:endParaRPr lang="tr-TR" sz="1200"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>
                <a:spcBef>
                  <a:spcPts val="500"/>
                </a:spcBef>
                <a:spcAft>
                  <a:spcPts val="0"/>
                </a:spcAft>
              </a:pPr>
              <a:r>
                <a:rPr lang="tr-TR" sz="10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 </a:t>
              </a:r>
              <a:endParaRPr lang="tr-TR" sz="110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>
                <a:spcBef>
                  <a:spcPts val="500"/>
                </a:spcBef>
                <a:spcAft>
                  <a:spcPts val="0"/>
                </a:spcAft>
              </a:pPr>
              <a:r>
                <a:rPr lang="tr-TR" sz="10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 </a:t>
              </a:r>
              <a:endParaRPr lang="tr-TR" sz="110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>
                <a:spcBef>
                  <a:spcPts val="500"/>
                </a:spcBef>
                <a:spcAft>
                  <a:spcPts val="0"/>
                </a:spcAft>
              </a:pPr>
              <a:r>
                <a:rPr lang="tr-TR" sz="10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 </a:t>
              </a:r>
              <a:endParaRPr lang="tr-TR" sz="110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>
                <a:spcBef>
                  <a:spcPts val="500"/>
                </a:spcBef>
                <a:spcAft>
                  <a:spcPts val="0"/>
                </a:spcAft>
              </a:pPr>
              <a:r>
                <a:rPr lang="tr-TR" sz="8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Hazırlayanlar</a:t>
              </a:r>
              <a:endParaRPr lang="tr-TR" sz="110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>
                <a:spcBef>
                  <a:spcPts val="500"/>
                </a:spcBef>
                <a:spcAft>
                  <a:spcPts val="0"/>
                </a:spcAft>
              </a:pPr>
              <a:r>
                <a:rPr lang="tr-TR" sz="8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Gürcan Yumuşak, Gaz. Bl, No: 0122009</a:t>
              </a:r>
              <a:endParaRPr lang="tr-TR" sz="120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>
                <a:spcBef>
                  <a:spcPts val="500"/>
                </a:spcBef>
                <a:spcAft>
                  <a:spcPts val="0"/>
                </a:spcAft>
              </a:pPr>
              <a:r>
                <a:rPr lang="tr-TR" sz="8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Nazife Perde, Gaz. Bl., No:01225088</a:t>
              </a:r>
              <a:endParaRPr lang="tr-TR" sz="120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>
                <a:spcBef>
                  <a:spcPts val="500"/>
                </a:spcBef>
                <a:spcAft>
                  <a:spcPts val="0"/>
                </a:spcAft>
              </a:pPr>
              <a:r>
                <a:rPr lang="tr-TR" sz="8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Cüneyt Özkara, Gaz. Bl., No:02210075</a:t>
              </a:r>
              <a:endParaRPr lang="tr-TR" sz="120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>
                <a:spcBef>
                  <a:spcPts val="500"/>
                </a:spcBef>
                <a:spcAft>
                  <a:spcPts val="0"/>
                </a:spcAft>
              </a:pPr>
              <a:r>
                <a:rPr lang="tr-TR" sz="8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 </a:t>
              </a:r>
              <a:endParaRPr lang="tr-TR" sz="110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>
                <a:spcBef>
                  <a:spcPts val="500"/>
                </a:spcBef>
                <a:spcAft>
                  <a:spcPts val="0"/>
                </a:spcAft>
              </a:pPr>
              <a:r>
                <a:rPr lang="tr-TR" sz="8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Veriliş Tarihi: 19 Mayıs 2003</a:t>
              </a:r>
              <a:endParaRPr lang="tr-TR" sz="110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>
                <a:spcBef>
                  <a:spcPts val="500"/>
                </a:spcBef>
                <a:spcAft>
                  <a:spcPts val="0"/>
                </a:spcAft>
              </a:pPr>
              <a:r>
                <a:rPr lang="tr-TR" sz="800">
                  <a:effectLst/>
                  <a:latin typeface="Arial" panose="020B060402020202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 </a:t>
              </a:r>
              <a:endParaRPr lang="tr-TR" sz="110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9492824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Özetçe/Öz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dirty="0" smtClean="0"/>
              <a:t>Raporda ilk olarak özetçe ya da öz bölümü yer alır.</a:t>
            </a:r>
          </a:p>
          <a:p>
            <a:r>
              <a:rPr lang="tr-TR" dirty="0" smtClean="0"/>
              <a:t>Aslında en son yazılan bölümdür</a:t>
            </a:r>
          </a:p>
          <a:p>
            <a:r>
              <a:rPr lang="tr-TR" dirty="0" smtClean="0"/>
              <a:t>Hem Türkçe hem de yabancı dille yazılır </a:t>
            </a:r>
          </a:p>
          <a:p>
            <a:r>
              <a:rPr lang="tr-TR" dirty="0" smtClean="0"/>
              <a:t>Özet bir metnin ana unsurlarını özetler</a:t>
            </a:r>
          </a:p>
          <a:p>
            <a:r>
              <a:rPr lang="tr-TR" dirty="0" smtClean="0"/>
              <a:t>Özetten çok daha kısadır bu nedenle özetçe ya da öz (</a:t>
            </a:r>
            <a:r>
              <a:rPr lang="tr-TR" dirty="0" err="1" smtClean="0"/>
              <a:t>abstract</a:t>
            </a:r>
            <a:r>
              <a:rPr lang="tr-TR" dirty="0" smtClean="0"/>
              <a:t>) denmektedir.</a:t>
            </a:r>
          </a:p>
          <a:p>
            <a:r>
              <a:rPr lang="tr-TR" dirty="0" smtClean="0"/>
              <a:t>Genellikle bir A4 sayfasının yarısını aşmaz</a:t>
            </a:r>
          </a:p>
          <a:p>
            <a:r>
              <a:rPr lang="tr-TR" dirty="0" smtClean="0"/>
              <a:t>Kısaca neyin araştırıldığı, amacın ne olduğu, ne bulunduğu ve bunun öneminin ne olduğu anlatılır</a:t>
            </a:r>
          </a:p>
          <a:p>
            <a:r>
              <a:rPr lang="tr-TR" dirty="0" smtClean="0"/>
              <a:t>Konu ile ilgilenen başka araştırmacılar ilk olarak </a:t>
            </a:r>
            <a:r>
              <a:rPr lang="tr-TR" dirty="0" err="1" smtClean="0"/>
              <a:t>özetçeye</a:t>
            </a:r>
            <a:r>
              <a:rPr lang="tr-TR" dirty="0" smtClean="0"/>
              <a:t> bakarak metni okuyup okumayacağına karar verir</a:t>
            </a:r>
          </a:p>
          <a:p>
            <a:r>
              <a:rPr lang="tr-TR" dirty="0" smtClean="0"/>
              <a:t>Özetçe geçmiş zaman kipi ile yazılır.</a:t>
            </a:r>
          </a:p>
          <a:p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22689489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İçindekiler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3600" dirty="0" smtClean="0"/>
              <a:t>İçindekiler bölümünde hangi sayfada metnin hangi bölümünün yer aldığı gösterilir.</a:t>
            </a:r>
          </a:p>
          <a:p>
            <a:r>
              <a:rPr lang="tr-TR" sz="3600" dirty="0" smtClean="0"/>
              <a:t>Tablolar, şekiller, ekler gibi diğer ayrıntıların da hangi sayfalarda yer aldığı içindekiler bölümünde gösterilir.</a:t>
            </a:r>
          </a:p>
        </p:txBody>
      </p:sp>
    </p:spTree>
    <p:extLst>
      <p:ext uri="{BB962C8B-B14F-4D97-AF65-F5344CB8AC3E}">
        <p14:creationId xmlns:p14="http://schemas.microsoft.com/office/powerpoint/2010/main" val="30863727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Giriş Bölümü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Giriş bölümünde aşağıdakiler gerekçeli ve tutarlı olarak </a:t>
            </a:r>
            <a:r>
              <a:rPr lang="tr-TR" dirty="0" err="1" smtClean="0"/>
              <a:t>serimlenir</a:t>
            </a:r>
            <a:r>
              <a:rPr lang="tr-TR" dirty="0" smtClean="0"/>
              <a:t>.</a:t>
            </a:r>
          </a:p>
          <a:p>
            <a:pPr lvl="1"/>
            <a:r>
              <a:rPr lang="tr-TR" dirty="0" smtClean="0"/>
              <a:t>Tezin Konusu</a:t>
            </a:r>
          </a:p>
          <a:p>
            <a:pPr lvl="1"/>
            <a:r>
              <a:rPr lang="tr-TR" dirty="0" smtClean="0"/>
              <a:t> Problemi</a:t>
            </a:r>
          </a:p>
          <a:p>
            <a:pPr lvl="1"/>
            <a:r>
              <a:rPr lang="tr-TR" dirty="0"/>
              <a:t>A</a:t>
            </a:r>
            <a:r>
              <a:rPr lang="tr-TR" dirty="0" smtClean="0"/>
              <a:t>macı</a:t>
            </a:r>
          </a:p>
          <a:p>
            <a:pPr lvl="1"/>
            <a:r>
              <a:rPr lang="tr-TR" dirty="0" smtClean="0"/>
              <a:t>Önemi</a:t>
            </a:r>
          </a:p>
          <a:p>
            <a:pPr lvl="1"/>
            <a:r>
              <a:rPr lang="tr-TR" dirty="0" smtClean="0"/>
              <a:t>Kuramsal Çerçeve</a:t>
            </a:r>
          </a:p>
          <a:p>
            <a:pPr lvl="1"/>
            <a:r>
              <a:rPr lang="tr-TR" dirty="0" smtClean="0"/>
              <a:t>Yöntem</a:t>
            </a:r>
          </a:p>
          <a:p>
            <a:pPr lvl="1"/>
            <a:r>
              <a:rPr lang="tr-TR" dirty="0" err="1" smtClean="0"/>
              <a:t>Denenceler</a:t>
            </a:r>
            <a:endParaRPr lang="tr-TR" dirty="0" smtClean="0"/>
          </a:p>
          <a:p>
            <a:pPr lvl="1"/>
            <a:r>
              <a:rPr lang="tr-TR" dirty="0" smtClean="0"/>
              <a:t>Araştırma Soruları</a:t>
            </a:r>
          </a:p>
          <a:p>
            <a:pPr lvl="1"/>
            <a:r>
              <a:rPr lang="tr-TR" dirty="0" smtClean="0"/>
              <a:t>Tezin hangi bölümünde hangi içeriğin yer aldığı</a:t>
            </a:r>
          </a:p>
          <a:p>
            <a:pPr lvl="1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6786872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Araştırma ve Bulgular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tr-TR" sz="2800" dirty="0" smtClean="0"/>
              <a:t>Araştırmanın ana bölümü genellikle araştırmanın kapsamını, sınırlılıklarını ve yöntemini anlatır.</a:t>
            </a:r>
          </a:p>
          <a:p>
            <a:r>
              <a:rPr lang="tr-TR" sz="2800" dirty="0" err="1" smtClean="0"/>
              <a:t>Denencelerin</a:t>
            </a:r>
            <a:r>
              <a:rPr lang="tr-TR" sz="2800" dirty="0" smtClean="0"/>
              <a:t>, araştırma sorularının ve alt denence, alt araştırma sorularının neler olduğunu aktarır.</a:t>
            </a:r>
          </a:p>
          <a:p>
            <a:r>
              <a:rPr lang="tr-TR" sz="2800" dirty="0" smtClean="0"/>
              <a:t>Çalışmanın verilerin nasıl analiz edildiği </a:t>
            </a:r>
            <a:r>
              <a:rPr lang="tr-TR" sz="2800" dirty="0" err="1" smtClean="0"/>
              <a:t>serimlenir</a:t>
            </a:r>
            <a:r>
              <a:rPr lang="tr-TR" sz="2800" dirty="0" smtClean="0"/>
              <a:t> ve bulgular sıralanır.</a:t>
            </a:r>
          </a:p>
          <a:p>
            <a:r>
              <a:rPr lang="tr-TR" sz="2800" dirty="0" smtClean="0"/>
              <a:t>Araştırmanın hem ana bölümü hem de tüm diğer bölümler açık, akıcı, anlaşılır bir dil ile aktarılmalıdır.</a:t>
            </a:r>
          </a:p>
          <a:p>
            <a:r>
              <a:rPr lang="tr-TR" sz="2800" dirty="0" smtClean="0"/>
              <a:t>Anlaşılır olmayan bir metin başkaları tarafından yeterince fark edilemez. </a:t>
            </a:r>
          </a:p>
          <a:p>
            <a:r>
              <a:rPr lang="tr-TR" sz="2800" dirty="0" smtClean="0"/>
              <a:t>Raporlarda akademik kurallar ve yazım kuralları yanında dilin güzel kullanımı da önemlidir.</a:t>
            </a:r>
          </a:p>
          <a:p>
            <a:pPr marL="0" indent="0">
              <a:buNone/>
            </a:pPr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3613825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Sonuç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400" dirty="0" smtClean="0"/>
              <a:t>Sonuç bölümünde çalışma soruları veya </a:t>
            </a:r>
            <a:r>
              <a:rPr lang="tr-TR" sz="2400" dirty="0" err="1" smtClean="0"/>
              <a:t>denencelerin</a:t>
            </a:r>
            <a:r>
              <a:rPr lang="tr-TR" sz="2400" dirty="0" smtClean="0"/>
              <a:t> sınanmaları sonucu ortaya çıkan durum aktarılır.</a:t>
            </a:r>
          </a:p>
          <a:p>
            <a:r>
              <a:rPr lang="tr-TR" sz="2400" dirty="0" smtClean="0"/>
              <a:t>Ortaya çıkan sonuçların problemin çözümü için sağlayacağı olanaklar aktarılır.</a:t>
            </a:r>
          </a:p>
          <a:p>
            <a:r>
              <a:rPr lang="tr-TR" sz="2400" dirty="0" smtClean="0"/>
              <a:t>Daha sonra yapılacak araştırmaların neleri içermesi gerektiği dair tavsiyeler içerir </a:t>
            </a:r>
          </a:p>
          <a:p>
            <a:r>
              <a:rPr lang="tr-TR" sz="2400" dirty="0" smtClean="0"/>
              <a:t>Araştırmayı okuyan diğer araştırmacıların en çok ilgilendikleri bölüm özetçe ve sonuç bölümleridir.</a:t>
            </a: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244994211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Kaynakça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smtClean="0"/>
              <a:t>Kaynakça bölümü çeşitli ilkelere uygun olarak hazırlanır. Bu ilkeleri daha sonraki derslerimizde işleyeceğiz.</a:t>
            </a:r>
          </a:p>
          <a:p>
            <a:r>
              <a:rPr lang="tr-TR" dirty="0" smtClean="0"/>
              <a:t>Kaynakçada yararlanılan kaynaklar </a:t>
            </a:r>
            <a:r>
              <a:rPr lang="tr-TR" dirty="0"/>
              <a:t>çalışmanın niteliğine </a:t>
            </a:r>
            <a:r>
              <a:rPr lang="tr-TR" dirty="0" smtClean="0"/>
              <a:t>göre aşağıdakileri ve daha azını/fazlasını içerebilir.</a:t>
            </a:r>
          </a:p>
          <a:p>
            <a:pPr lvl="1"/>
            <a:r>
              <a:rPr lang="tr-TR" dirty="0" smtClean="0"/>
              <a:t>Kitaplar</a:t>
            </a:r>
          </a:p>
          <a:p>
            <a:pPr lvl="1"/>
            <a:r>
              <a:rPr lang="tr-TR" dirty="0" smtClean="0"/>
              <a:t>Makaleler</a:t>
            </a:r>
          </a:p>
          <a:p>
            <a:pPr lvl="1"/>
            <a:r>
              <a:rPr lang="tr-TR" dirty="0" smtClean="0"/>
              <a:t>Gazete haberleri</a:t>
            </a:r>
          </a:p>
          <a:p>
            <a:pPr lvl="1"/>
            <a:r>
              <a:rPr lang="tr-TR" dirty="0" smtClean="0"/>
              <a:t>İnternet kaynakları</a:t>
            </a:r>
          </a:p>
          <a:p>
            <a:pPr lvl="1"/>
            <a:r>
              <a:rPr lang="tr-TR" dirty="0" smtClean="0"/>
              <a:t>Sosyal medya içerikleri</a:t>
            </a:r>
          </a:p>
          <a:p>
            <a:pPr lvl="1"/>
            <a:r>
              <a:rPr lang="tr-TR" dirty="0" smtClean="0"/>
              <a:t>Görüşmeler</a:t>
            </a:r>
          </a:p>
          <a:p>
            <a:pPr lvl="1"/>
            <a:r>
              <a:rPr lang="tr-TR" dirty="0" smtClean="0"/>
              <a:t>Diğer</a:t>
            </a:r>
          </a:p>
          <a:p>
            <a:pPr lvl="1"/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495219713"/>
      </p:ext>
    </p:extLst>
  </p:cSld>
  <p:clrMapOvr>
    <a:masterClrMapping/>
  </p:clrMapOvr>
</p:sld>
</file>

<file path=ppt/theme/theme1.xml><?xml version="1.0" encoding="utf-8"?>
<a:theme xmlns:a="http://schemas.openxmlformats.org/drawingml/2006/main" name="Duman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55</TotalTime>
  <Words>405</Words>
  <Application>Microsoft Office PowerPoint</Application>
  <PresentationFormat>Geniş ekran</PresentationFormat>
  <Paragraphs>110</Paragraphs>
  <Slides>11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17" baseType="lpstr">
      <vt:lpstr>Arial</vt:lpstr>
      <vt:lpstr>Century Gothic</vt:lpstr>
      <vt:lpstr>Tahoma</vt:lpstr>
      <vt:lpstr>Times New Roman</vt:lpstr>
      <vt:lpstr>Wingdings 3</vt:lpstr>
      <vt:lpstr>Duman</vt:lpstr>
      <vt:lpstr>Rapor Bölümleri</vt:lpstr>
      <vt:lpstr>Rapor Bölümleri</vt:lpstr>
      <vt:lpstr>Kapak</vt:lpstr>
      <vt:lpstr>Özetçe/Öz</vt:lpstr>
      <vt:lpstr>İçindekiler</vt:lpstr>
      <vt:lpstr>Giriş Bölümü</vt:lpstr>
      <vt:lpstr>Araştırma ve Bulgular</vt:lpstr>
      <vt:lpstr>Sonuç</vt:lpstr>
      <vt:lpstr>Kaynakça</vt:lpstr>
      <vt:lpstr>Ekler</vt:lpstr>
      <vt:lpstr>Kaynak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Rapor Bölümleri</dc:title>
  <dc:creator>TEKNIK</dc:creator>
  <cp:lastModifiedBy>TEKNIK</cp:lastModifiedBy>
  <cp:revision>7</cp:revision>
  <dcterms:created xsi:type="dcterms:W3CDTF">2020-03-13T13:20:25Z</dcterms:created>
  <dcterms:modified xsi:type="dcterms:W3CDTF">2020-03-13T16:41:14Z</dcterms:modified>
</cp:coreProperties>
</file>