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2" r:id="rId4"/>
    <p:sldId id="295" r:id="rId5"/>
    <p:sldId id="296" r:id="rId6"/>
    <p:sldId id="297" r:id="rId7"/>
    <p:sldId id="298" r:id="rId8"/>
    <p:sldId id="299" r:id="rId9"/>
    <p:sldId id="30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21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332353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40926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34111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08991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5922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6DFC91E-67F0-4EA2-BBD4-8571E6ED2344}"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985438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6DFC91E-67F0-4EA2-BBD4-8571E6ED2344}"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82576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DFC91E-67F0-4EA2-BBD4-8571E6ED2344}"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82482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21444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32713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FC91E-67F0-4EA2-BBD4-8571E6ED2344}"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C2F69-8B49-487C-B0B4-A7A74796CDC7}" type="slidenum">
              <a:rPr lang="tr-TR" smtClean="0"/>
              <a:t>‹#›</a:t>
            </a:fld>
            <a:endParaRPr lang="tr-TR"/>
          </a:p>
        </p:txBody>
      </p:sp>
    </p:spTree>
    <p:extLst>
      <p:ext uri="{BB962C8B-B14F-4D97-AF65-F5344CB8AC3E}">
        <p14:creationId xmlns:p14="http://schemas.microsoft.com/office/powerpoint/2010/main" val="306119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7855" y="845127"/>
            <a:ext cx="9144000" cy="3246727"/>
          </a:xfrm>
        </p:spPr>
        <p:txBody>
          <a:bodyPr>
            <a:normAutofit/>
          </a:bodyPr>
          <a:lstStyle/>
          <a:p>
            <a:r>
              <a:rPr lang="tr-TR" sz="4000" b="1" dirty="0" smtClean="0"/>
              <a:t>ÖDE5024</a:t>
            </a:r>
            <a:br>
              <a:rPr lang="tr-TR" sz="4000" b="1" dirty="0" smtClean="0"/>
            </a:br>
            <a:r>
              <a:rPr lang="tr-TR" sz="4000" b="1" dirty="0" smtClean="0"/>
              <a:t>DAVRANIŞ BİLİMLERİNDE İSTATİSTİK</a:t>
            </a:r>
            <a:br>
              <a:rPr lang="tr-TR" sz="4000" b="1" dirty="0" smtClean="0"/>
            </a:br>
            <a:r>
              <a:rPr lang="tr-TR" sz="4000" b="1" dirty="0" smtClean="0"/>
              <a:t/>
            </a:r>
            <a:br>
              <a:rPr lang="tr-TR" sz="4000" b="1" dirty="0" smtClean="0"/>
            </a:br>
            <a:r>
              <a:rPr lang="tr-TR" sz="4000" b="1" dirty="0" smtClean="0"/>
              <a:t>Yüksek Lisans</a:t>
            </a:r>
            <a:endParaRPr lang="tr-TR" sz="4000" b="1" dirty="0"/>
          </a:p>
        </p:txBody>
      </p:sp>
      <p:sp>
        <p:nvSpPr>
          <p:cNvPr id="3" name="Alt Başlık 2"/>
          <p:cNvSpPr>
            <a:spLocks noGrp="1"/>
          </p:cNvSpPr>
          <p:nvPr>
            <p:ph type="subTitle" idx="1"/>
          </p:nvPr>
        </p:nvSpPr>
        <p:spPr>
          <a:xfrm>
            <a:off x="1427018" y="4391747"/>
            <a:ext cx="9144000" cy="1655762"/>
          </a:xfrm>
        </p:spPr>
        <p:txBody>
          <a:bodyPr/>
          <a:lstStyle/>
          <a:p>
            <a:r>
              <a:rPr lang="tr-TR" b="1" dirty="0" smtClean="0"/>
              <a:t>Doç. Dr. ÖMAY ÇOKLUK BÖKEOĞLU</a:t>
            </a:r>
            <a:endParaRPr lang="tr-TR" b="1" dirty="0"/>
          </a:p>
        </p:txBody>
      </p:sp>
    </p:spTree>
    <p:extLst>
      <p:ext uri="{BB962C8B-B14F-4D97-AF65-F5344CB8AC3E}">
        <p14:creationId xmlns:p14="http://schemas.microsoft.com/office/powerpoint/2010/main" val="361562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200" b="1" dirty="0" smtClean="0"/>
              <a:t>İkiden </a:t>
            </a:r>
            <a:r>
              <a:rPr lang="tr-TR" sz="3200" b="1" dirty="0"/>
              <a:t>Fazla </a:t>
            </a:r>
            <a:r>
              <a:rPr lang="tr-TR" sz="3200" b="1" dirty="0" smtClean="0"/>
              <a:t>Ortalamanın Karşılaştırılmasına </a:t>
            </a:r>
            <a:r>
              <a:rPr lang="tr-TR" sz="3200" b="1" dirty="0"/>
              <a:t>Yönelik </a:t>
            </a:r>
            <a:r>
              <a:rPr lang="tr-TR" sz="3200" b="1" dirty="0" smtClean="0"/>
              <a:t/>
            </a:r>
            <a:br>
              <a:rPr lang="tr-TR" sz="3200" b="1" dirty="0" smtClean="0"/>
            </a:br>
            <a:r>
              <a:rPr lang="tr-TR" sz="3200" b="1" dirty="0" smtClean="0"/>
              <a:t>Parametrik Teknikler</a:t>
            </a:r>
            <a:r>
              <a:rPr lang="tr-TR" sz="3200" b="1" dirty="0"/>
              <a:t/>
            </a:r>
            <a:br>
              <a:rPr lang="tr-TR" sz="3200" b="1" dirty="0"/>
            </a:br>
            <a:endParaRPr lang="tr-TR" sz="3200" dirty="0"/>
          </a:p>
        </p:txBody>
      </p:sp>
      <p:sp>
        <p:nvSpPr>
          <p:cNvPr id="3" name="İçerik Yer Tutucusu 2"/>
          <p:cNvSpPr>
            <a:spLocks noGrp="1"/>
          </p:cNvSpPr>
          <p:nvPr>
            <p:ph idx="1"/>
          </p:nvPr>
        </p:nvSpPr>
        <p:spPr/>
        <p:txBody>
          <a:bodyPr>
            <a:normAutofit/>
          </a:bodyPr>
          <a:lstStyle/>
          <a:p>
            <a:pPr>
              <a:lnSpc>
                <a:spcPct val="150000"/>
              </a:lnSpc>
            </a:pPr>
            <a:r>
              <a:rPr lang="tr-TR" dirty="0" smtClean="0"/>
              <a:t>Bağımsız Örneklemler için Tek Faktörlü </a:t>
            </a:r>
            <a:r>
              <a:rPr lang="tr-TR" dirty="0" err="1" smtClean="0"/>
              <a:t>Varyans</a:t>
            </a:r>
            <a:r>
              <a:rPr lang="tr-TR" dirty="0" smtClean="0"/>
              <a:t> Analizi ve Post-Hoc Testler</a:t>
            </a:r>
            <a:endParaRPr lang="tr-TR" dirty="0"/>
          </a:p>
          <a:p>
            <a:pPr>
              <a:lnSpc>
                <a:spcPct val="150000"/>
              </a:lnSpc>
            </a:pPr>
            <a:r>
              <a:rPr lang="tr-TR" dirty="0"/>
              <a:t> </a:t>
            </a:r>
            <a:r>
              <a:rPr lang="tr-TR" dirty="0" smtClean="0"/>
              <a:t>Tekrarlı </a:t>
            </a:r>
            <a:r>
              <a:rPr lang="tr-TR" dirty="0"/>
              <a:t>Ölçümler İçin Tek Faktörlü </a:t>
            </a:r>
            <a:r>
              <a:rPr lang="tr-TR" dirty="0" err="1"/>
              <a:t>Varyans</a:t>
            </a:r>
            <a:r>
              <a:rPr lang="tr-TR" dirty="0"/>
              <a:t> </a:t>
            </a:r>
            <a:r>
              <a:rPr lang="tr-TR" dirty="0" smtClean="0"/>
              <a:t>Analizi</a:t>
            </a:r>
            <a:endParaRPr lang="tr-TR" dirty="0"/>
          </a:p>
        </p:txBody>
      </p:sp>
    </p:spTree>
    <p:extLst>
      <p:ext uri="{BB962C8B-B14F-4D97-AF65-F5344CB8AC3E}">
        <p14:creationId xmlns:p14="http://schemas.microsoft.com/office/powerpoint/2010/main" val="1332967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smtClean="0"/>
              <a:t>Bağımsız Gruplar için Tek </a:t>
            </a:r>
            <a:r>
              <a:rPr lang="tr-TR" sz="2800" b="1" dirty="0"/>
              <a:t>Y</a:t>
            </a:r>
            <a:r>
              <a:rPr lang="tr-TR" sz="2800" b="1" dirty="0" smtClean="0"/>
              <a:t>önlü </a:t>
            </a:r>
            <a:r>
              <a:rPr lang="tr-TR" sz="2800" b="1" dirty="0" err="1"/>
              <a:t>V</a:t>
            </a:r>
            <a:r>
              <a:rPr lang="tr-TR" sz="2800" b="1" dirty="0" err="1" smtClean="0"/>
              <a:t>aryans</a:t>
            </a:r>
            <a:r>
              <a:rPr lang="tr-TR" sz="2800" b="1" dirty="0" smtClean="0"/>
              <a:t> Analizi (ANOVA) </a:t>
            </a:r>
            <a:endParaRPr lang="tr-TR" sz="2800" dirty="0"/>
          </a:p>
        </p:txBody>
      </p:sp>
      <p:sp>
        <p:nvSpPr>
          <p:cNvPr id="3" name="İçerik Yer Tutucusu 2"/>
          <p:cNvSpPr>
            <a:spLocks noGrp="1"/>
          </p:cNvSpPr>
          <p:nvPr>
            <p:ph idx="1"/>
          </p:nvPr>
        </p:nvSpPr>
        <p:spPr/>
        <p:txBody>
          <a:bodyPr>
            <a:normAutofit/>
          </a:bodyPr>
          <a:lstStyle/>
          <a:p>
            <a:r>
              <a:rPr lang="tr-TR" dirty="0"/>
              <a:t>Tek faktörlü (yönlü) </a:t>
            </a:r>
            <a:r>
              <a:rPr lang="tr-TR" dirty="0" err="1"/>
              <a:t>varyans</a:t>
            </a:r>
            <a:r>
              <a:rPr lang="tr-TR" dirty="0"/>
              <a:t> analizi, ilişkisiz iki ya da daha çok örneklem ortalaması arasındaki farkın sıfırdan anlamlı bir şekilde farklı olup olmadığını test etmek üzere uygulanır.</a:t>
            </a:r>
          </a:p>
          <a:p>
            <a:endParaRPr lang="tr-TR" sz="3000" dirty="0"/>
          </a:p>
          <a:p>
            <a:endParaRPr lang="tr-TR" dirty="0" smtClean="0"/>
          </a:p>
          <a:p>
            <a:pPr lvl="1"/>
            <a:endParaRPr lang="tr-TR" dirty="0"/>
          </a:p>
          <a:p>
            <a:endParaRPr lang="tr-TR" dirty="0"/>
          </a:p>
        </p:txBody>
      </p:sp>
    </p:spTree>
    <p:extLst>
      <p:ext uri="{BB962C8B-B14F-4D97-AF65-F5344CB8AC3E}">
        <p14:creationId xmlns:p14="http://schemas.microsoft.com/office/powerpoint/2010/main" val="124153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Bağımsız Gruplar için Tek Yönlü </a:t>
            </a:r>
            <a:r>
              <a:rPr lang="tr-TR" sz="3600" b="1" dirty="0" err="1"/>
              <a:t>Varyans</a:t>
            </a:r>
            <a:r>
              <a:rPr lang="tr-TR" sz="3600" b="1" dirty="0"/>
              <a:t> Analizi (ANOVA) </a:t>
            </a:r>
            <a:endParaRPr lang="tr-TR" sz="3600" dirty="0"/>
          </a:p>
        </p:txBody>
      </p:sp>
      <p:sp>
        <p:nvSpPr>
          <p:cNvPr id="3" name="İçerik Yer Tutucusu 2"/>
          <p:cNvSpPr>
            <a:spLocks noGrp="1"/>
          </p:cNvSpPr>
          <p:nvPr>
            <p:ph idx="1"/>
          </p:nvPr>
        </p:nvSpPr>
        <p:spPr/>
        <p:txBody>
          <a:bodyPr/>
          <a:lstStyle/>
          <a:p>
            <a:pPr marL="0" indent="0">
              <a:buNone/>
            </a:pPr>
            <a:r>
              <a:rPr lang="tr-TR" dirty="0" err="1"/>
              <a:t>ANOVA’nın</a:t>
            </a:r>
            <a:r>
              <a:rPr lang="tr-TR" dirty="0"/>
              <a:t> uygulamaya ilişkin başlıca varsayımları: </a:t>
            </a:r>
          </a:p>
          <a:p>
            <a:pPr lvl="0"/>
            <a:r>
              <a:rPr lang="tr-TR" dirty="0"/>
              <a:t>Bağımlı değişkene ait puanlar (ölçümler)  en az aralık ölçeğindedir. </a:t>
            </a:r>
          </a:p>
          <a:p>
            <a:pPr lvl="0"/>
            <a:r>
              <a:rPr lang="tr-TR" dirty="0"/>
              <a:t>Puanlar bağımlı değişkende etkisi araştırılan faktörün her bir düzeyinde normal dağılım gösterir.</a:t>
            </a:r>
          </a:p>
          <a:p>
            <a:pPr lvl="0"/>
            <a:r>
              <a:rPr lang="tr-TR" dirty="0"/>
              <a:t>Ortalama puanları karşılaştırılacak örneklemler ilişkisizdir. </a:t>
            </a:r>
          </a:p>
          <a:p>
            <a:pPr lvl="0"/>
            <a:r>
              <a:rPr lang="tr-TR" dirty="0"/>
              <a:t>Bağımlı değişkene ilişkin </a:t>
            </a:r>
            <a:r>
              <a:rPr lang="tr-TR" dirty="0" err="1"/>
              <a:t>varyanslar</a:t>
            </a:r>
            <a:r>
              <a:rPr lang="tr-TR" dirty="0"/>
              <a:t> her bir örneklem için </a:t>
            </a:r>
            <a:r>
              <a:rPr lang="tr-TR" dirty="0" smtClean="0"/>
              <a:t>eşittir. </a:t>
            </a:r>
            <a:endParaRPr lang="tr-TR" dirty="0"/>
          </a:p>
        </p:txBody>
      </p:sp>
    </p:spTree>
    <p:extLst>
      <p:ext uri="{BB962C8B-B14F-4D97-AF65-F5344CB8AC3E}">
        <p14:creationId xmlns:p14="http://schemas.microsoft.com/office/powerpoint/2010/main" val="2053254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Bağımsız Gruplar için Tek Yönlü </a:t>
            </a:r>
            <a:r>
              <a:rPr lang="tr-TR" sz="3600" b="1" dirty="0" err="1"/>
              <a:t>Varyans</a:t>
            </a:r>
            <a:r>
              <a:rPr lang="tr-TR" sz="3600" b="1" dirty="0"/>
              <a:t> Analizi (ANOVA) </a:t>
            </a:r>
            <a:endParaRPr lang="tr-TR" sz="3600" dirty="0"/>
          </a:p>
        </p:txBody>
      </p:sp>
      <p:sp>
        <p:nvSpPr>
          <p:cNvPr id="3" name="İçerik Yer Tutucusu 2"/>
          <p:cNvSpPr>
            <a:spLocks noGrp="1"/>
          </p:cNvSpPr>
          <p:nvPr>
            <p:ph idx="1"/>
          </p:nvPr>
        </p:nvSpPr>
        <p:spPr/>
        <p:txBody>
          <a:bodyPr/>
          <a:lstStyle/>
          <a:p>
            <a:r>
              <a:rPr lang="tr-TR" dirty="0"/>
              <a:t>İlişkisiz üç ya da daha çok örneklem ortalaması arasındaki farkın anlamlılığını test etmek amacıyla yapılan </a:t>
            </a:r>
            <a:r>
              <a:rPr lang="tr-TR" dirty="0" err="1"/>
              <a:t>ANOVA’da</a:t>
            </a:r>
            <a:r>
              <a:rPr lang="tr-TR" dirty="0"/>
              <a:t>, “grupların ait oldukları evren ortalamaları arasında fark olmadığına“ ilişkin </a:t>
            </a:r>
            <a:r>
              <a:rPr lang="tr-TR" dirty="0" err="1"/>
              <a:t>null</a:t>
            </a:r>
            <a:r>
              <a:rPr lang="tr-TR" dirty="0"/>
              <a:t> hipotezi (</a:t>
            </a:r>
            <a:r>
              <a:rPr lang="tr-TR" dirty="0" err="1"/>
              <a:t>H</a:t>
            </a:r>
            <a:r>
              <a:rPr lang="tr-TR" baseline="-25000" dirty="0" err="1"/>
              <a:t>o</a:t>
            </a:r>
            <a:r>
              <a:rPr lang="tr-TR" dirty="0"/>
              <a:t>) reddedilmişse, yani grupların evren ortalamaları için en az iki grup arasında anlamlı bir fark bulunmuşsa, bu farkın ya da farkların hangi gruplar arasında olduğunun bulunması, analiz sonuçlarının yorumuna güç katacaktır. Bu amaçla grupların ortalama puanları için uygun bir çoklu karşılaştırma testinin </a:t>
            </a:r>
            <a:r>
              <a:rPr lang="tr-TR" b="1" dirty="0"/>
              <a:t>(post-hoc test) </a:t>
            </a:r>
            <a:r>
              <a:rPr lang="tr-TR" dirty="0"/>
              <a:t>kullanılması gerekir. </a:t>
            </a:r>
          </a:p>
          <a:p>
            <a:endParaRPr lang="tr-TR" dirty="0"/>
          </a:p>
        </p:txBody>
      </p:sp>
    </p:spTree>
    <p:extLst>
      <p:ext uri="{BB962C8B-B14F-4D97-AF65-F5344CB8AC3E}">
        <p14:creationId xmlns:p14="http://schemas.microsoft.com/office/powerpoint/2010/main" val="1352566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Bağımsız Gruplar için Tek Yönlü </a:t>
            </a:r>
            <a:r>
              <a:rPr lang="tr-TR" sz="3600" b="1" dirty="0" err="1"/>
              <a:t>Varyans</a:t>
            </a:r>
            <a:r>
              <a:rPr lang="tr-TR" sz="3600" b="1" dirty="0"/>
              <a:t> Analizi (ANOVA) </a:t>
            </a:r>
            <a:endParaRPr lang="tr-TR" sz="3600" dirty="0"/>
          </a:p>
        </p:txBody>
      </p:sp>
      <p:sp>
        <p:nvSpPr>
          <p:cNvPr id="3" name="İçerik Yer Tutucusu 2"/>
          <p:cNvSpPr>
            <a:spLocks noGrp="1"/>
          </p:cNvSpPr>
          <p:nvPr>
            <p:ph idx="1"/>
          </p:nvPr>
        </p:nvSpPr>
        <p:spPr/>
        <p:txBody>
          <a:bodyPr/>
          <a:lstStyle/>
          <a:p>
            <a:r>
              <a:rPr lang="tr-TR" dirty="0"/>
              <a:t>P</a:t>
            </a:r>
            <a:r>
              <a:rPr lang="tr-TR" dirty="0" smtClean="0"/>
              <a:t>ost-hoc testler</a:t>
            </a:r>
          </a:p>
          <a:p>
            <a:r>
              <a:rPr lang="tr-TR" dirty="0" smtClean="0"/>
              <a:t>Grup </a:t>
            </a:r>
            <a:r>
              <a:rPr lang="tr-TR" dirty="0" err="1"/>
              <a:t>varyanslarının</a:t>
            </a:r>
            <a:r>
              <a:rPr lang="tr-TR" dirty="0"/>
              <a:t> eşit olduğu durumlarda,  ortalama puanlarının çoklu karşılaştırmasında sıklıkla kullanılan testler arasında </a:t>
            </a:r>
            <a:r>
              <a:rPr lang="tr-TR" dirty="0" err="1"/>
              <a:t>Scheffe</a:t>
            </a:r>
            <a:r>
              <a:rPr lang="tr-TR" dirty="0"/>
              <a:t>, </a:t>
            </a:r>
            <a:r>
              <a:rPr lang="tr-TR" dirty="0" err="1"/>
              <a:t>Tukey</a:t>
            </a:r>
            <a:r>
              <a:rPr lang="tr-TR" dirty="0"/>
              <a:t> HSD (A), </a:t>
            </a:r>
            <a:r>
              <a:rPr lang="tr-TR" dirty="0" err="1"/>
              <a:t>Tukey</a:t>
            </a:r>
            <a:r>
              <a:rPr lang="tr-TR" dirty="0"/>
              <a:t> WSD (B), </a:t>
            </a:r>
            <a:r>
              <a:rPr lang="tr-TR" dirty="0" err="1"/>
              <a:t>Bonferronni</a:t>
            </a:r>
            <a:r>
              <a:rPr lang="tr-TR" dirty="0"/>
              <a:t> ve </a:t>
            </a:r>
            <a:r>
              <a:rPr lang="tr-TR" dirty="0" err="1"/>
              <a:t>Fischer’in</a:t>
            </a:r>
            <a:r>
              <a:rPr lang="tr-TR" dirty="0"/>
              <a:t> LSD testi sayılabilir. </a:t>
            </a:r>
          </a:p>
          <a:p>
            <a:r>
              <a:rPr lang="tr-TR" dirty="0"/>
              <a:t>Puanların dağılımına ilişkin grup </a:t>
            </a:r>
            <a:r>
              <a:rPr lang="tr-TR" dirty="0" err="1"/>
              <a:t>varyanslarının</a:t>
            </a:r>
            <a:r>
              <a:rPr lang="tr-TR" dirty="0"/>
              <a:t> eşit olmadığı durumlarda ise bu duruma uygun, örneğin </a:t>
            </a:r>
            <a:r>
              <a:rPr lang="tr-TR" dirty="0" err="1"/>
              <a:t>Dunnett</a:t>
            </a:r>
            <a:r>
              <a:rPr lang="tr-TR" dirty="0"/>
              <a:t> C testi seçilebilir</a:t>
            </a:r>
          </a:p>
          <a:p>
            <a:pPr marL="0" indent="0">
              <a:buNone/>
            </a:pPr>
            <a:endParaRPr lang="tr-TR" dirty="0"/>
          </a:p>
        </p:txBody>
      </p:sp>
    </p:spTree>
    <p:extLst>
      <p:ext uri="{BB962C8B-B14F-4D97-AF65-F5344CB8AC3E}">
        <p14:creationId xmlns:p14="http://schemas.microsoft.com/office/powerpoint/2010/main" val="1869868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Bağımsız Gruplar için Tek Yönlü </a:t>
            </a:r>
            <a:r>
              <a:rPr lang="tr-TR" sz="3600" b="1" dirty="0" err="1"/>
              <a:t>Varyans</a:t>
            </a:r>
            <a:r>
              <a:rPr lang="tr-TR" sz="3600" b="1" dirty="0"/>
              <a:t> Analizi (ANOVA) </a:t>
            </a:r>
            <a:endParaRPr lang="tr-TR" sz="3600" dirty="0"/>
          </a:p>
        </p:txBody>
      </p:sp>
      <p:sp>
        <p:nvSpPr>
          <p:cNvPr id="3" name="İçerik Yer Tutucusu 2"/>
          <p:cNvSpPr>
            <a:spLocks noGrp="1"/>
          </p:cNvSpPr>
          <p:nvPr>
            <p:ph idx="1"/>
          </p:nvPr>
        </p:nvSpPr>
        <p:spPr/>
        <p:txBody>
          <a:bodyPr/>
          <a:lstStyle/>
          <a:p>
            <a:r>
              <a:rPr lang="tr-TR" b="1" dirty="0" smtClean="0"/>
              <a:t>Örnek: </a:t>
            </a:r>
            <a:r>
              <a:rPr lang="tr-TR" dirty="0" smtClean="0"/>
              <a:t>Personelin </a:t>
            </a:r>
            <a:r>
              <a:rPr lang="tr-TR" dirty="0"/>
              <a:t>genel uyumu görev yaptığı birime (A-B-C) göre anlamlı bir farklılık göstermekte midir? </a:t>
            </a:r>
            <a:endParaRPr lang="tr-TR" dirty="0" smtClean="0"/>
          </a:p>
          <a:p>
            <a:r>
              <a:rPr lang="tr-TR" dirty="0" smtClean="0"/>
              <a:t>SPSS uygulaması </a:t>
            </a:r>
          </a:p>
          <a:p>
            <a:pPr lvl="0"/>
            <a:r>
              <a:rPr lang="tr-TR" dirty="0"/>
              <a:t>“</a:t>
            </a:r>
            <a:r>
              <a:rPr lang="tr-TR" dirty="0" err="1"/>
              <a:t>Analyze</a:t>
            </a:r>
            <a:r>
              <a:rPr lang="tr-TR" dirty="0"/>
              <a:t>” dan “</a:t>
            </a:r>
            <a:r>
              <a:rPr lang="tr-TR" dirty="0" err="1"/>
              <a:t>Compare</a:t>
            </a:r>
            <a:r>
              <a:rPr lang="tr-TR" dirty="0"/>
              <a:t> </a:t>
            </a:r>
            <a:r>
              <a:rPr lang="tr-TR" dirty="0" err="1"/>
              <a:t>Means</a:t>
            </a:r>
            <a:r>
              <a:rPr lang="tr-TR" dirty="0"/>
              <a:t>” ve buradan da “</a:t>
            </a:r>
            <a:r>
              <a:rPr lang="tr-TR" dirty="0" err="1"/>
              <a:t>One-Way</a:t>
            </a:r>
            <a:r>
              <a:rPr lang="tr-TR" dirty="0"/>
              <a:t> ANOVA” komutunu </a:t>
            </a:r>
            <a:r>
              <a:rPr lang="tr-TR" dirty="0" smtClean="0"/>
              <a:t>tıklanır</a:t>
            </a:r>
            <a:endParaRPr lang="tr-TR" dirty="0"/>
          </a:p>
          <a:p>
            <a:pPr marL="0" indent="0">
              <a:buNone/>
            </a:pPr>
            <a:endParaRPr lang="tr-TR" dirty="0"/>
          </a:p>
          <a:p>
            <a:endParaRPr lang="tr-TR" dirty="0"/>
          </a:p>
        </p:txBody>
      </p:sp>
    </p:spTree>
    <p:extLst>
      <p:ext uri="{BB962C8B-B14F-4D97-AF65-F5344CB8AC3E}">
        <p14:creationId xmlns:p14="http://schemas.microsoft.com/office/powerpoint/2010/main" val="4054935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Bağımsız Gruplar için Tek Yönlü </a:t>
            </a:r>
            <a:r>
              <a:rPr lang="tr-TR" sz="3600" b="1" dirty="0" err="1"/>
              <a:t>Varyans</a:t>
            </a:r>
            <a:r>
              <a:rPr lang="tr-TR" sz="3600" b="1" dirty="0"/>
              <a:t> Analizi (ANOVA) </a:t>
            </a:r>
            <a:endParaRPr lang="tr-TR" sz="3600" dirty="0"/>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a:blip r:embed="rId2"/>
          <a:stretch>
            <a:fillRect/>
          </a:stretch>
        </p:blipFill>
        <p:spPr>
          <a:xfrm>
            <a:off x="2767878" y="1825625"/>
            <a:ext cx="6656243" cy="3845375"/>
          </a:xfrm>
          <a:prstGeom prst="rect">
            <a:avLst/>
          </a:prstGeom>
        </p:spPr>
      </p:pic>
    </p:spTree>
    <p:extLst>
      <p:ext uri="{BB962C8B-B14F-4D97-AF65-F5344CB8AC3E}">
        <p14:creationId xmlns:p14="http://schemas.microsoft.com/office/powerpoint/2010/main" val="1426218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 </a:t>
            </a:r>
            <a:endParaRPr lang="tr-TR" b="1" dirty="0"/>
          </a:p>
        </p:txBody>
      </p:sp>
      <p:sp>
        <p:nvSpPr>
          <p:cNvPr id="3" name="İçerik Yer Tutucusu 2"/>
          <p:cNvSpPr>
            <a:spLocks noGrp="1"/>
          </p:cNvSpPr>
          <p:nvPr>
            <p:ph idx="1"/>
          </p:nvPr>
        </p:nvSpPr>
        <p:spPr/>
        <p:txBody>
          <a:bodyPr/>
          <a:lstStyle/>
          <a:p>
            <a:pPr algn="just"/>
            <a:r>
              <a:rPr lang="tr-TR" dirty="0"/>
              <a:t>Büyüköztürk, Ş. Çokluk-</a:t>
            </a:r>
            <a:r>
              <a:rPr lang="tr-TR" dirty="0" err="1"/>
              <a:t>Bökeoğlu</a:t>
            </a:r>
            <a:r>
              <a:rPr lang="tr-TR" dirty="0"/>
              <a:t>, Ö. Köklü, N. (2016). Sosyal Bilimler için İstatistik. Ankara: </a:t>
            </a:r>
            <a:r>
              <a:rPr lang="tr-TR" dirty="0" err="1"/>
              <a:t>Pegem</a:t>
            </a:r>
            <a:r>
              <a:rPr lang="tr-TR" dirty="0"/>
              <a:t> Akademi Yayıncılık. </a:t>
            </a:r>
          </a:p>
          <a:p>
            <a:pPr algn="just"/>
            <a:r>
              <a:rPr lang="tr-TR" dirty="0"/>
              <a:t>Büyüköztürk, Ş. (1995). </a:t>
            </a:r>
            <a:r>
              <a:rPr lang="tr-TR" dirty="0" err="1"/>
              <a:t>Kestirisel</a:t>
            </a:r>
            <a:r>
              <a:rPr lang="tr-TR" dirty="0"/>
              <a:t> istatistik. Ankara Üniversitesi Eğitim Bilimleri Fakültesi Dergisi, 26 (1), 409-28.</a:t>
            </a:r>
          </a:p>
          <a:p>
            <a:pPr algn="just"/>
            <a:r>
              <a:rPr lang="tr-TR" dirty="0"/>
              <a:t>Büyüköztürk, Ş. (2017) Sosyal Bilimler için Veri Analizi El Kitabı: İstatistik, Araştırma Deseni SPSS Uygulamaları ve Yorum. Ankara: </a:t>
            </a:r>
            <a:r>
              <a:rPr lang="tr-TR" dirty="0" err="1"/>
              <a:t>Pegem</a:t>
            </a:r>
            <a:r>
              <a:rPr lang="tr-TR" dirty="0"/>
              <a:t> Akademi Yayıncılık. </a:t>
            </a:r>
          </a:p>
          <a:p>
            <a:r>
              <a:rPr lang="tr-TR" dirty="0"/>
              <a:t>Çokluk, Ö. Şekercioğlu, G. Büyüköztürk, Ş. (2016). Sosyal Bilimler İçin Çok Değişkenli İstatistik SPSS ve LISREL Uygulamaları. Ankara: </a:t>
            </a:r>
            <a:r>
              <a:rPr lang="tr-TR" dirty="0" err="1"/>
              <a:t>Pegem</a:t>
            </a:r>
            <a:r>
              <a:rPr lang="tr-TR" dirty="0"/>
              <a:t> Akademi Yayıncılık. </a:t>
            </a:r>
          </a:p>
          <a:p>
            <a:endParaRPr lang="tr-TR" dirty="0"/>
          </a:p>
        </p:txBody>
      </p:sp>
    </p:spTree>
    <p:extLst>
      <p:ext uri="{BB962C8B-B14F-4D97-AF65-F5344CB8AC3E}">
        <p14:creationId xmlns:p14="http://schemas.microsoft.com/office/powerpoint/2010/main" val="21095763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TotalTime>
  <Words>455</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ÖDE5024 DAVRANIŞ BİLİMLERİNDE İSTATİSTİK  Yüksek Lisans</vt:lpstr>
      <vt:lpstr>İkiden Fazla Ortalamanın Karşılaştırılmasına Yönelik  Parametrik Teknikler </vt:lpstr>
      <vt:lpstr>Bağımsız Gruplar için Tek Yönlü Varyans Analizi (ANOVA) </vt:lpstr>
      <vt:lpstr>Bağımsız Gruplar için Tek Yönlü Varyans Analizi (ANOVA) </vt:lpstr>
      <vt:lpstr>Bağımsız Gruplar için Tek Yönlü Varyans Analizi (ANOVA) </vt:lpstr>
      <vt:lpstr>Bağımsız Gruplar için Tek Yönlü Varyans Analizi (ANOVA) </vt:lpstr>
      <vt:lpstr>Bağımsız Gruplar için Tek Yönlü Varyans Analizi (ANOVA) </vt:lpstr>
      <vt:lpstr>Bağımsız Gruplar için Tek Yönlü Varyans Analizi (ANOVA)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İSTATİSTİK</dc:title>
  <dc:creator>eğitim</dc:creator>
  <cp:lastModifiedBy>CAT_Proje_PC_1</cp:lastModifiedBy>
  <cp:revision>76</cp:revision>
  <dcterms:created xsi:type="dcterms:W3CDTF">2017-05-17T14:02:52Z</dcterms:created>
  <dcterms:modified xsi:type="dcterms:W3CDTF">2018-02-01T12:05:45Z</dcterms:modified>
</cp:coreProperties>
</file>