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97"/>
  </p:normalViewPr>
  <p:slideViewPr>
    <p:cSldViewPr snapToGrid="0" snapToObjects="1">
      <p:cViewPr varScale="1">
        <p:scale>
          <a:sx n="90" d="100"/>
          <a:sy n="90" d="100"/>
        </p:scale>
        <p:origin x="1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A79C9E6-3018-1B41-BCC9-256081C708F7}" type="datetimeFigureOut">
              <a:rPr lang="tr-TR" smtClean="0"/>
              <a:t>22.11.2017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753DE6D-D3FC-9D4C-A33D-0C106D9B02BE}" type="slidenum">
              <a:rPr lang="tr-TR" smtClean="0"/>
              <a:t>‹#›</a:t>
            </a:fld>
            <a:endParaRPr lang="tr-TR"/>
          </a:p>
        </p:txBody>
      </p:sp>
    </p:spTree>
    <p:extLst>
      <p:ext uri="{BB962C8B-B14F-4D97-AF65-F5344CB8AC3E}">
        <p14:creationId xmlns:p14="http://schemas.microsoft.com/office/powerpoint/2010/main" val="2083038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79C9E6-3018-1B41-BCC9-256081C708F7}" type="datetimeFigureOut">
              <a:rPr lang="tr-TR" smtClean="0"/>
              <a:t>22.11.2017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753DE6D-D3FC-9D4C-A33D-0C106D9B02BE}" type="slidenum">
              <a:rPr lang="tr-TR" smtClean="0"/>
              <a:t>‹#›</a:t>
            </a:fld>
            <a:endParaRPr lang="tr-TR"/>
          </a:p>
        </p:txBody>
      </p:sp>
    </p:spTree>
    <p:extLst>
      <p:ext uri="{BB962C8B-B14F-4D97-AF65-F5344CB8AC3E}">
        <p14:creationId xmlns:p14="http://schemas.microsoft.com/office/powerpoint/2010/main" val="1502321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79C9E6-3018-1B41-BCC9-256081C708F7}" type="datetimeFigureOut">
              <a:rPr lang="tr-TR" smtClean="0"/>
              <a:t>22.11.2017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753DE6D-D3FC-9D4C-A33D-0C106D9B02BE}" type="slidenum">
              <a:rPr lang="tr-TR" smtClean="0"/>
              <a:t>‹#›</a:t>
            </a:fld>
            <a:endParaRPr lang="tr-TR"/>
          </a:p>
        </p:txBody>
      </p:sp>
    </p:spTree>
    <p:extLst>
      <p:ext uri="{BB962C8B-B14F-4D97-AF65-F5344CB8AC3E}">
        <p14:creationId xmlns:p14="http://schemas.microsoft.com/office/powerpoint/2010/main" val="1549775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idx="1"/>
          </p:nvPr>
        </p:nvSpPr>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79C9E6-3018-1B41-BCC9-256081C708F7}" type="datetimeFigureOut">
              <a:rPr lang="tr-TR" smtClean="0"/>
              <a:t>22.11.2017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753DE6D-D3FC-9D4C-A33D-0C106D9B02BE}" type="slidenum">
              <a:rPr lang="tr-TR" smtClean="0"/>
              <a:t>‹#›</a:t>
            </a:fld>
            <a:endParaRPr lang="tr-TR"/>
          </a:p>
        </p:txBody>
      </p:sp>
    </p:spTree>
    <p:extLst>
      <p:ext uri="{BB962C8B-B14F-4D97-AF65-F5344CB8AC3E}">
        <p14:creationId xmlns:p14="http://schemas.microsoft.com/office/powerpoint/2010/main" val="1342244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Ana metin stillerini düzenlemek için tıklayın</a:t>
            </a:r>
          </a:p>
        </p:txBody>
      </p:sp>
      <p:sp>
        <p:nvSpPr>
          <p:cNvPr id="4" name="Veri Yer Tutucusu 3"/>
          <p:cNvSpPr>
            <a:spLocks noGrp="1"/>
          </p:cNvSpPr>
          <p:nvPr>
            <p:ph type="dt" sz="half" idx="10"/>
          </p:nvPr>
        </p:nvSpPr>
        <p:spPr/>
        <p:txBody>
          <a:bodyPr/>
          <a:lstStyle/>
          <a:p>
            <a:fld id="{8A79C9E6-3018-1B41-BCC9-256081C708F7}" type="datetimeFigureOut">
              <a:rPr lang="tr-TR" smtClean="0"/>
              <a:t>22.11.2017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753DE6D-D3FC-9D4C-A33D-0C106D9B02BE}" type="slidenum">
              <a:rPr lang="tr-TR" smtClean="0"/>
              <a:t>‹#›</a:t>
            </a:fld>
            <a:endParaRPr lang="tr-TR"/>
          </a:p>
        </p:txBody>
      </p:sp>
    </p:spTree>
    <p:extLst>
      <p:ext uri="{BB962C8B-B14F-4D97-AF65-F5344CB8AC3E}">
        <p14:creationId xmlns:p14="http://schemas.microsoft.com/office/powerpoint/2010/main" val="1930360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A79C9E6-3018-1B41-BCC9-256081C708F7}" type="datetimeFigureOut">
              <a:rPr lang="tr-TR" smtClean="0"/>
              <a:t>22.11.2017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753DE6D-D3FC-9D4C-A33D-0C106D9B02BE}" type="slidenum">
              <a:rPr lang="tr-TR" smtClean="0"/>
              <a:t>‹#›</a:t>
            </a:fld>
            <a:endParaRPr lang="tr-TR"/>
          </a:p>
        </p:txBody>
      </p:sp>
    </p:spTree>
    <p:extLst>
      <p:ext uri="{BB962C8B-B14F-4D97-AF65-F5344CB8AC3E}">
        <p14:creationId xmlns:p14="http://schemas.microsoft.com/office/powerpoint/2010/main" val="1535905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A79C9E6-3018-1B41-BCC9-256081C708F7}" type="datetimeFigureOut">
              <a:rPr lang="tr-TR" smtClean="0"/>
              <a:t>22.11.2017</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753DE6D-D3FC-9D4C-A33D-0C106D9B02BE}" type="slidenum">
              <a:rPr lang="tr-TR" smtClean="0"/>
              <a:t>‹#›</a:t>
            </a:fld>
            <a:endParaRPr lang="tr-TR"/>
          </a:p>
        </p:txBody>
      </p:sp>
    </p:spTree>
    <p:extLst>
      <p:ext uri="{BB962C8B-B14F-4D97-AF65-F5344CB8AC3E}">
        <p14:creationId xmlns:p14="http://schemas.microsoft.com/office/powerpoint/2010/main" val="1206704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Veri Yer Tutucusu 2"/>
          <p:cNvSpPr>
            <a:spLocks noGrp="1"/>
          </p:cNvSpPr>
          <p:nvPr>
            <p:ph type="dt" sz="half" idx="10"/>
          </p:nvPr>
        </p:nvSpPr>
        <p:spPr/>
        <p:txBody>
          <a:bodyPr/>
          <a:lstStyle/>
          <a:p>
            <a:fld id="{8A79C9E6-3018-1B41-BCC9-256081C708F7}" type="datetimeFigureOut">
              <a:rPr lang="tr-TR" smtClean="0"/>
              <a:t>22.11.2017</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753DE6D-D3FC-9D4C-A33D-0C106D9B02BE}" type="slidenum">
              <a:rPr lang="tr-TR" smtClean="0"/>
              <a:t>‹#›</a:t>
            </a:fld>
            <a:endParaRPr lang="tr-TR"/>
          </a:p>
        </p:txBody>
      </p:sp>
    </p:spTree>
    <p:extLst>
      <p:ext uri="{BB962C8B-B14F-4D97-AF65-F5344CB8AC3E}">
        <p14:creationId xmlns:p14="http://schemas.microsoft.com/office/powerpoint/2010/main" val="253053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A79C9E6-3018-1B41-BCC9-256081C708F7}" type="datetimeFigureOut">
              <a:rPr lang="tr-TR" smtClean="0"/>
              <a:t>22.11.2017</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753DE6D-D3FC-9D4C-A33D-0C106D9B02BE}" type="slidenum">
              <a:rPr lang="tr-TR" smtClean="0"/>
              <a:t>‹#›</a:t>
            </a:fld>
            <a:endParaRPr lang="tr-TR"/>
          </a:p>
        </p:txBody>
      </p:sp>
    </p:spTree>
    <p:extLst>
      <p:ext uri="{BB962C8B-B14F-4D97-AF65-F5344CB8AC3E}">
        <p14:creationId xmlns:p14="http://schemas.microsoft.com/office/powerpoint/2010/main" val="10503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8A79C9E6-3018-1B41-BCC9-256081C708F7}" type="datetimeFigureOut">
              <a:rPr lang="tr-TR" smtClean="0"/>
              <a:t>22.11.2017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753DE6D-D3FC-9D4C-A33D-0C106D9B02BE}" type="slidenum">
              <a:rPr lang="tr-TR" smtClean="0"/>
              <a:t>‹#›</a:t>
            </a:fld>
            <a:endParaRPr lang="tr-TR"/>
          </a:p>
        </p:txBody>
      </p:sp>
    </p:spTree>
    <p:extLst>
      <p:ext uri="{BB962C8B-B14F-4D97-AF65-F5344CB8AC3E}">
        <p14:creationId xmlns:p14="http://schemas.microsoft.com/office/powerpoint/2010/main" val="98404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8A79C9E6-3018-1B41-BCC9-256081C708F7}" type="datetimeFigureOut">
              <a:rPr lang="tr-TR" smtClean="0"/>
              <a:t>22.11.2017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753DE6D-D3FC-9D4C-A33D-0C106D9B02BE}" type="slidenum">
              <a:rPr lang="tr-TR" smtClean="0"/>
              <a:t>‹#›</a:t>
            </a:fld>
            <a:endParaRPr lang="tr-TR"/>
          </a:p>
        </p:txBody>
      </p:sp>
    </p:spTree>
    <p:extLst>
      <p:ext uri="{BB962C8B-B14F-4D97-AF65-F5344CB8AC3E}">
        <p14:creationId xmlns:p14="http://schemas.microsoft.com/office/powerpoint/2010/main" val="31990562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79C9E6-3018-1B41-BCC9-256081C708F7}" type="datetimeFigureOut">
              <a:rPr lang="tr-TR" smtClean="0"/>
              <a:t>22.11.2017</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53DE6D-D3FC-9D4C-A33D-0C106D9B02BE}" type="slidenum">
              <a:rPr lang="tr-TR" smtClean="0"/>
              <a:t>‹#›</a:t>
            </a:fld>
            <a:endParaRPr lang="tr-TR"/>
          </a:p>
        </p:txBody>
      </p:sp>
    </p:spTree>
    <p:extLst>
      <p:ext uri="{BB962C8B-B14F-4D97-AF65-F5344CB8AC3E}">
        <p14:creationId xmlns:p14="http://schemas.microsoft.com/office/powerpoint/2010/main" val="2082698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YARGI KARARLARI</a:t>
            </a:r>
            <a:endParaRPr lang="tr-TR" dirty="0"/>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51136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Başlık"/>
          <p:cNvSpPr>
            <a:spLocks noGrp="1"/>
          </p:cNvSpPr>
          <p:nvPr>
            <p:ph type="ctrTitle"/>
          </p:nvPr>
        </p:nvSpPr>
        <p:spPr>
          <a:xfrm>
            <a:off x="2495550" y="1"/>
            <a:ext cx="7772400" cy="1470025"/>
          </a:xfrm>
        </p:spPr>
        <p:txBody>
          <a:bodyPr/>
          <a:lstStyle/>
          <a:p>
            <a:r>
              <a:rPr lang="tr-TR" altLang="x-none"/>
              <a:t>2011/049</a:t>
            </a:r>
          </a:p>
        </p:txBody>
      </p:sp>
      <p:sp>
        <p:nvSpPr>
          <p:cNvPr id="3" name="2 Alt Başlık"/>
          <p:cNvSpPr>
            <a:spLocks noGrp="1"/>
          </p:cNvSpPr>
          <p:nvPr>
            <p:ph type="subTitle" idx="1"/>
          </p:nvPr>
        </p:nvSpPr>
        <p:spPr>
          <a:xfrm>
            <a:off x="2566988" y="1484314"/>
            <a:ext cx="6800850" cy="4154487"/>
          </a:xfrm>
        </p:spPr>
        <p:txBody>
          <a:bodyPr>
            <a:noAutofit/>
          </a:bodyPr>
          <a:lstStyle/>
          <a:p>
            <a:pPr algn="just"/>
            <a:r>
              <a:rPr lang="tr-TR" altLang="x-none" sz="2000">
                <a:solidFill>
                  <a:srgbClr val="898989"/>
                </a:solidFill>
              </a:rPr>
              <a:t>İtiraz konusu “</a:t>
            </a:r>
            <a:r>
              <a:rPr lang="tr-TR" altLang="x-none" sz="2000" i="1">
                <a:solidFill>
                  <a:srgbClr val="898989"/>
                </a:solidFill>
              </a:rPr>
              <a:t>Kadın evlenmekle kocasının soyadını alır</a:t>
            </a:r>
            <a:r>
              <a:rPr lang="tr-TR" altLang="x-none" sz="2000">
                <a:solidFill>
                  <a:srgbClr val="898989"/>
                </a:solidFill>
              </a:rPr>
              <a:t>” kuralının da aile birliğinin korunması ve aile bağlarının güçlendirilmesi başta olmak üzere, nüfus kayıtlarının düzenli tutulması, resmi belgelerde karışıklığın önlenmesi ve soyun belirlenmesi gibi kamu yararı ve kamu düzeni gerekleri nedeniyle kabul edildiği anlaşılmaktadır.</a:t>
            </a:r>
          </a:p>
          <a:p>
            <a:pPr algn="just"/>
            <a:r>
              <a:rPr lang="tr-TR" altLang="x-none" sz="2000">
                <a:solidFill>
                  <a:srgbClr val="898989"/>
                </a:solidFill>
              </a:rPr>
              <a:t>Milletlerin ayırıcı vasıflarının, değer yargılarının, inanç ve düşünce kalıplarının aktarılması ve kuşaklar arası bağın sürdürülmesini sağlayan aile, üstlendiği rol ve işlevleri ile geçmişten günümüze hemen her toplumun özelliklerini yansıtmaktadır. Bu bakımdan ailenin toplumdaki etkinliği ve algılanışı da toplumdan topluma değişmektedir. Toplumun temel ögesi olan aile, sevgi, saygı, hoşgörü ve benzeri insani ve ahlaki değerlerin, gelenek, görenek, dil, din ve diğer özelliklerin yaşandığı ve gelecek nesillere aktarıldığı kutsal bir kurumdur.</a:t>
            </a:r>
          </a:p>
        </p:txBody>
      </p:sp>
    </p:spTree>
    <p:extLst>
      <p:ext uri="{BB962C8B-B14F-4D97-AF65-F5344CB8AC3E}">
        <p14:creationId xmlns:p14="http://schemas.microsoft.com/office/powerpoint/2010/main" val="1421988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p:txBody>
          <a:bodyPr/>
          <a:lstStyle/>
          <a:p>
            <a:r>
              <a:rPr lang="tr-TR" altLang="x-none"/>
              <a:t>2022/049</a:t>
            </a:r>
          </a:p>
        </p:txBody>
      </p:sp>
      <p:sp>
        <p:nvSpPr>
          <p:cNvPr id="3075" name="2 İçerik Yer Tutucusu"/>
          <p:cNvSpPr>
            <a:spLocks noGrp="1"/>
          </p:cNvSpPr>
          <p:nvPr>
            <p:ph idx="1"/>
          </p:nvPr>
        </p:nvSpPr>
        <p:spPr/>
        <p:txBody>
          <a:bodyPr/>
          <a:lstStyle/>
          <a:p>
            <a:r>
              <a:rPr lang="tr-TR" altLang="x-none"/>
              <a:t>İtiraz konusu kural ile aile ismi olarak kullanılan soyadının kuşaktan kuşağa geçmesiyle, Türk toplumunun temeli olan aile birliği ve bütünlüğünün devamı sağlanmış olmaktadır.</a:t>
            </a:r>
          </a:p>
          <a:p>
            <a:endParaRPr lang="tr-TR" altLang="x-none"/>
          </a:p>
        </p:txBody>
      </p:sp>
    </p:spTree>
    <p:extLst>
      <p:ext uri="{BB962C8B-B14F-4D97-AF65-F5344CB8AC3E}">
        <p14:creationId xmlns:p14="http://schemas.microsoft.com/office/powerpoint/2010/main" val="18590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lstStyle/>
          <a:p>
            <a:r>
              <a:rPr lang="tr-TR" altLang="x-none"/>
              <a:t>2011/049</a:t>
            </a:r>
          </a:p>
        </p:txBody>
      </p:sp>
      <p:sp>
        <p:nvSpPr>
          <p:cNvPr id="3" name="2 İçerik Yer Tutucusu"/>
          <p:cNvSpPr>
            <a:spLocks noGrp="1"/>
          </p:cNvSpPr>
          <p:nvPr>
            <p:ph idx="1"/>
          </p:nvPr>
        </p:nvSpPr>
        <p:spPr/>
        <p:txBody>
          <a:bodyPr>
            <a:normAutofit/>
          </a:bodyPr>
          <a:lstStyle/>
          <a:p>
            <a:pPr>
              <a:lnSpc>
                <a:spcPct val="90000"/>
              </a:lnSpc>
            </a:pPr>
            <a:r>
              <a:rPr lang="tr-TR" altLang="x-none" sz="2700"/>
              <a:t>Bu kapsamda, yasakoyucunun aile soyadı konusundaki takdir hakkını, aile birliği ve bütünlüğünün korunması ve aile bağlarının güçlendirilmesi başta olmak üzere, kamu yararı ve kamu düzeninin gerektirdiği kimi zorunluluklar nedeniyle, eşlerden birisine öncelik tanıyacak biçimde kullanmasının hukuk devletine aykırı bir yönü bulunmamaktadır. Kaldı ki itiraz konusu kuralda kadının başvurusu durumunda önceki soyadını kocasının soyadının önüne ekleyerek kullanabileceği belirtilerek, kişilik hakkı ile kamu yararı arasında adil bir dengenin kurulması da sağlanmıştır.</a:t>
            </a:r>
          </a:p>
        </p:txBody>
      </p:sp>
    </p:spTree>
    <p:extLst>
      <p:ext uri="{BB962C8B-B14F-4D97-AF65-F5344CB8AC3E}">
        <p14:creationId xmlns:p14="http://schemas.microsoft.com/office/powerpoint/2010/main" val="1061102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Başlık"/>
          <p:cNvSpPr>
            <a:spLocks noGrp="1"/>
          </p:cNvSpPr>
          <p:nvPr>
            <p:ph type="title"/>
          </p:nvPr>
        </p:nvSpPr>
        <p:spPr/>
        <p:txBody>
          <a:bodyPr/>
          <a:lstStyle/>
          <a:p>
            <a:r>
              <a:rPr lang="tr-TR" altLang="x-none"/>
              <a:t>2011/070</a:t>
            </a:r>
          </a:p>
        </p:txBody>
      </p:sp>
      <p:sp>
        <p:nvSpPr>
          <p:cNvPr id="3" name="2 İçerik Yer Tutucusu"/>
          <p:cNvSpPr>
            <a:spLocks noGrp="1"/>
          </p:cNvSpPr>
          <p:nvPr>
            <p:ph idx="1"/>
          </p:nvPr>
        </p:nvSpPr>
        <p:spPr/>
        <p:txBody>
          <a:bodyPr>
            <a:normAutofit/>
          </a:bodyPr>
          <a:lstStyle/>
          <a:p>
            <a:pPr algn="just">
              <a:lnSpc>
                <a:spcPct val="80000"/>
              </a:lnSpc>
            </a:pPr>
            <a:r>
              <a:rPr lang="tr-TR" altLang="x-none" sz="2200"/>
              <a:t>MADDE 56-Eşinden boşandığı halde, boşandığı eşiyle fiilen birlikte yaşadığı belirlenen eş ve çocukların, bağlanmış olan gelir ve aylıkları kesilir.</a:t>
            </a:r>
          </a:p>
          <a:p>
            <a:pPr algn="just">
              <a:lnSpc>
                <a:spcPct val="80000"/>
              </a:lnSpc>
            </a:pPr>
            <a:r>
              <a:rPr lang="tr-TR" altLang="x-none" sz="2200"/>
              <a:t>İtiraz konusu kuralın gerekçesinde de belirtildiği gibi ölüm aylığı alma hakkının kötüye kullanılmasının engellenmesi amaçlanmaktadır. Uygulamada ölüm aylığı almaya hak kazanmak için gerekli olan “evli olmama” koşulu, boşanma ile aşılarak yasa koyucunun bir geliri bulunmayan dul veya bekâr kadınları koruma gayesi istismar edilmektedir. Bu şekilde gerçekleştirilen boşanmadaki erkek bir ailede koca olarak kendisine düşen sorumluluklardan kurtulma çabasına girmekte, eşler sanki resmi evliliklerini sürdürüyor gibi bir arada yaşamaya devam etmektedirler. Başka bir ifadeyle, ölüm aylığı alabilmek için gerçekleştirilen boşanmada, taraflar iyi niyetli davranmamaktadırlar. </a:t>
            </a:r>
          </a:p>
        </p:txBody>
      </p:sp>
    </p:spTree>
    <p:extLst>
      <p:ext uri="{BB962C8B-B14F-4D97-AF65-F5344CB8AC3E}">
        <p14:creationId xmlns:p14="http://schemas.microsoft.com/office/powerpoint/2010/main" val="1238672363"/>
      </p:ext>
    </p:extLst>
  </p:cSld>
  <p:clrMapOvr>
    <a:masterClrMapping/>
  </p:clrMapOvr>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is">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349</Words>
  <Application>Microsoft Macintosh PowerPoint</Application>
  <PresentationFormat>Geniş Ekran</PresentationFormat>
  <Paragraphs>11</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Calibri Light</vt:lpstr>
      <vt:lpstr>Arial</vt:lpstr>
      <vt:lpstr>Calibri</vt:lpstr>
      <vt:lpstr>Office Teması</vt:lpstr>
      <vt:lpstr>YARGI KARARLARI</vt:lpstr>
      <vt:lpstr>2011/049</vt:lpstr>
      <vt:lpstr>2022/049</vt:lpstr>
      <vt:lpstr>2011/049</vt:lpstr>
      <vt:lpstr>2011/070</vt:lpstr>
    </vt:vector>
  </TitlesOfParts>
  <Company/>
  <LinksUpToDate>false</LinksUpToDate>
  <SharedDoc>false</SharedDoc>
  <HyperlinksChanged>false</HyperlinksChanged>
  <AppVersion>15.0028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YARGI KARARLARI</dc:title>
  <dc:creator>Gülriz Uygur</dc:creator>
  <cp:lastModifiedBy>Gülriz Uygur</cp:lastModifiedBy>
  <cp:revision>1</cp:revision>
  <dcterms:created xsi:type="dcterms:W3CDTF">2017-11-22T19:32:56Z</dcterms:created>
  <dcterms:modified xsi:type="dcterms:W3CDTF">2017-11-22T19:34:22Z</dcterms:modified>
</cp:coreProperties>
</file>