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6" r:id="rId3"/>
    <p:sldId id="267" r:id="rId4"/>
    <p:sldId id="266" r:id="rId5"/>
    <p:sldId id="258" r:id="rId6"/>
    <p:sldId id="259" r:id="rId7"/>
    <p:sldId id="260" r:id="rId8"/>
    <p:sldId id="261" r:id="rId9"/>
    <p:sldId id="262" r:id="rId10"/>
    <p:sldId id="263" r:id="rId11"/>
    <p:sldId id="264" r:id="rId12"/>
    <p:sldId id="265"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3" d="100"/>
          <a:sy n="73" d="100"/>
        </p:scale>
        <p:origin x="378" y="72"/>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en-US"/>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US"/>
          </a:p>
        </p:txBody>
      </p:sp>
      <p:sp>
        <p:nvSpPr>
          <p:cNvPr id="4" name="Veri Yer Tutucusu 3"/>
          <p:cNvSpPr>
            <a:spLocks noGrp="1"/>
          </p:cNvSpPr>
          <p:nvPr>
            <p:ph type="dt" sz="half" idx="10"/>
          </p:nvPr>
        </p:nvSpPr>
        <p:spPr/>
        <p:txBody>
          <a:bodyPr/>
          <a:lstStyle/>
          <a:p>
            <a:fld id="{C7BA83AB-E790-40BE-927C-A57FB035FF7E}" type="datetimeFigureOut">
              <a:rPr lang="en-US" smtClean="0"/>
              <a:t>5/9/2020</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B9AA2BDD-2830-4235-8CC1-04218D1A730E}" type="slidenum">
              <a:rPr lang="en-US" smtClean="0"/>
              <a:t>‹#›</a:t>
            </a:fld>
            <a:endParaRPr lang="en-US"/>
          </a:p>
        </p:txBody>
      </p:sp>
    </p:spTree>
    <p:extLst>
      <p:ext uri="{BB962C8B-B14F-4D97-AF65-F5344CB8AC3E}">
        <p14:creationId xmlns:p14="http://schemas.microsoft.com/office/powerpoint/2010/main" val="18585749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C7BA83AB-E790-40BE-927C-A57FB035FF7E}" type="datetimeFigureOut">
              <a:rPr lang="en-US" smtClean="0"/>
              <a:t>5/9/2020</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B9AA2BDD-2830-4235-8CC1-04218D1A730E}" type="slidenum">
              <a:rPr lang="en-US" smtClean="0"/>
              <a:t>‹#›</a:t>
            </a:fld>
            <a:endParaRPr lang="en-US"/>
          </a:p>
        </p:txBody>
      </p:sp>
    </p:spTree>
    <p:extLst>
      <p:ext uri="{BB962C8B-B14F-4D97-AF65-F5344CB8AC3E}">
        <p14:creationId xmlns:p14="http://schemas.microsoft.com/office/powerpoint/2010/main" val="35009205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en-US"/>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C7BA83AB-E790-40BE-927C-A57FB035FF7E}" type="datetimeFigureOut">
              <a:rPr lang="en-US" smtClean="0"/>
              <a:t>5/9/2020</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B9AA2BDD-2830-4235-8CC1-04218D1A730E}" type="slidenum">
              <a:rPr lang="en-US" smtClean="0"/>
              <a:t>‹#›</a:t>
            </a:fld>
            <a:endParaRPr lang="en-US"/>
          </a:p>
        </p:txBody>
      </p:sp>
    </p:spTree>
    <p:extLst>
      <p:ext uri="{BB962C8B-B14F-4D97-AF65-F5344CB8AC3E}">
        <p14:creationId xmlns:p14="http://schemas.microsoft.com/office/powerpoint/2010/main" val="24866512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19499615-6DBA-41DC-A8AA-2C99565820A0}"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DB2F5DB-424D-4775-A3CD-1E607737ABCC}"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468545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9499615-6DBA-41DC-A8AA-2C99565820A0}"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DB2F5DB-424D-4775-A3CD-1E607737ABCC}" type="slidenum">
              <a:rPr lang="tr-TR" smtClean="0"/>
              <a:t>‹#›</a:t>
            </a:fld>
            <a:endParaRPr lang="tr-TR"/>
          </a:p>
        </p:txBody>
      </p:sp>
    </p:spTree>
    <p:extLst>
      <p:ext uri="{BB962C8B-B14F-4D97-AF65-F5344CB8AC3E}">
        <p14:creationId xmlns:p14="http://schemas.microsoft.com/office/powerpoint/2010/main" val="57941050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19499615-6DBA-41DC-A8AA-2C99565820A0}"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DB2F5DB-424D-4775-A3CD-1E607737ABCC}"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6435130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19499615-6DBA-41DC-A8AA-2C99565820A0}" type="datetimeFigureOut">
              <a:rPr lang="tr-TR" smtClean="0"/>
              <a:t>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7DB2F5DB-424D-4775-A3CD-1E607737ABCC}" type="slidenum">
              <a:rPr lang="tr-TR" smtClean="0"/>
              <a:t>‹#›</a:t>
            </a:fld>
            <a:endParaRPr lang="tr-TR"/>
          </a:p>
        </p:txBody>
      </p:sp>
    </p:spTree>
    <p:extLst>
      <p:ext uri="{BB962C8B-B14F-4D97-AF65-F5344CB8AC3E}">
        <p14:creationId xmlns:p14="http://schemas.microsoft.com/office/powerpoint/2010/main" val="90736524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097280" y="2582334"/>
            <a:ext cx="4937760" cy="33782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217920" y="2582334"/>
            <a:ext cx="4937760" cy="33782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19499615-6DBA-41DC-A8AA-2C99565820A0}" type="datetimeFigureOut">
              <a:rPr lang="tr-TR" smtClean="0"/>
              <a:t>9.05.2020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7DB2F5DB-424D-4775-A3CD-1E607737ABCC}" type="slidenum">
              <a:rPr lang="tr-TR" smtClean="0"/>
              <a:t>‹#›</a:t>
            </a:fld>
            <a:endParaRPr lang="tr-TR"/>
          </a:p>
        </p:txBody>
      </p:sp>
    </p:spTree>
    <p:extLst>
      <p:ext uri="{BB962C8B-B14F-4D97-AF65-F5344CB8AC3E}">
        <p14:creationId xmlns:p14="http://schemas.microsoft.com/office/powerpoint/2010/main" val="12429353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19499615-6DBA-41DC-A8AA-2C99565820A0}" type="datetimeFigureOut">
              <a:rPr lang="tr-TR" smtClean="0"/>
              <a:t>9.05.2020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7DB2F5DB-424D-4775-A3CD-1E607737ABCC}" type="slidenum">
              <a:rPr lang="tr-TR" smtClean="0"/>
              <a:t>‹#›</a:t>
            </a:fld>
            <a:endParaRPr lang="tr-TR"/>
          </a:p>
        </p:txBody>
      </p:sp>
    </p:spTree>
    <p:extLst>
      <p:ext uri="{BB962C8B-B14F-4D97-AF65-F5344CB8AC3E}">
        <p14:creationId xmlns:p14="http://schemas.microsoft.com/office/powerpoint/2010/main" val="8233098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19499615-6DBA-41DC-A8AA-2C99565820A0}" type="datetimeFigureOut">
              <a:rPr lang="tr-TR" smtClean="0"/>
              <a:t>9.05.2020</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7DB2F5DB-424D-4775-A3CD-1E607737ABCC}" type="slidenum">
              <a:rPr lang="tr-TR" smtClean="0"/>
              <a:t>‹#›</a:t>
            </a:fld>
            <a:endParaRPr lang="tr-TR"/>
          </a:p>
        </p:txBody>
      </p:sp>
    </p:spTree>
    <p:extLst>
      <p:ext uri="{BB962C8B-B14F-4D97-AF65-F5344CB8AC3E}">
        <p14:creationId xmlns:p14="http://schemas.microsoft.com/office/powerpoint/2010/main" val="78788415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19499615-6DBA-41DC-A8AA-2C99565820A0}" type="datetimeFigureOut">
              <a:rPr lang="tr-TR" smtClean="0"/>
              <a:t>9.05.2020</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tr-T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7DB2F5DB-424D-4775-A3CD-1E607737ABCC}" type="slidenum">
              <a:rPr lang="tr-TR" smtClean="0"/>
              <a:t>‹#›</a:t>
            </a:fld>
            <a:endParaRPr lang="tr-TR"/>
          </a:p>
        </p:txBody>
      </p:sp>
    </p:spTree>
    <p:extLst>
      <p:ext uri="{BB962C8B-B14F-4D97-AF65-F5344CB8AC3E}">
        <p14:creationId xmlns:p14="http://schemas.microsoft.com/office/powerpoint/2010/main" val="31044668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C7BA83AB-E790-40BE-927C-A57FB035FF7E}" type="datetimeFigureOut">
              <a:rPr lang="en-US" smtClean="0"/>
              <a:t>5/9/2020</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B9AA2BDD-2830-4235-8CC1-04218D1A730E}" type="slidenum">
              <a:rPr lang="en-US" smtClean="0"/>
              <a:t>‹#›</a:t>
            </a:fld>
            <a:endParaRPr lang="en-US"/>
          </a:p>
        </p:txBody>
      </p:sp>
    </p:spTree>
    <p:extLst>
      <p:ext uri="{BB962C8B-B14F-4D97-AF65-F5344CB8AC3E}">
        <p14:creationId xmlns:p14="http://schemas.microsoft.com/office/powerpoint/2010/main" val="104176894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19499615-6DBA-41DC-A8AA-2C99565820A0}" type="datetimeFigureOut">
              <a:rPr lang="tr-TR" smtClean="0"/>
              <a:t>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7DB2F5DB-424D-4775-A3CD-1E607737ABCC}" type="slidenum">
              <a:rPr lang="tr-TR" smtClean="0"/>
              <a:t>‹#›</a:t>
            </a:fld>
            <a:endParaRPr lang="tr-TR"/>
          </a:p>
        </p:txBody>
      </p:sp>
    </p:spTree>
    <p:extLst>
      <p:ext uri="{BB962C8B-B14F-4D97-AF65-F5344CB8AC3E}">
        <p14:creationId xmlns:p14="http://schemas.microsoft.com/office/powerpoint/2010/main" val="265013283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9499615-6DBA-41DC-A8AA-2C99565820A0}"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DB2F5DB-424D-4775-A3CD-1E607737ABCC}" type="slidenum">
              <a:rPr lang="tr-TR" smtClean="0"/>
              <a:t>‹#›</a:t>
            </a:fld>
            <a:endParaRPr lang="tr-TR"/>
          </a:p>
        </p:txBody>
      </p:sp>
    </p:spTree>
    <p:extLst>
      <p:ext uri="{BB962C8B-B14F-4D97-AF65-F5344CB8AC3E}">
        <p14:creationId xmlns:p14="http://schemas.microsoft.com/office/powerpoint/2010/main" val="170516294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9499615-6DBA-41DC-A8AA-2C99565820A0}"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DB2F5DB-424D-4775-A3CD-1E607737ABCC}" type="slidenum">
              <a:rPr lang="tr-TR" smtClean="0"/>
              <a:t>‹#›</a:t>
            </a:fld>
            <a:endParaRPr lang="tr-TR"/>
          </a:p>
        </p:txBody>
      </p:sp>
    </p:spTree>
    <p:extLst>
      <p:ext uri="{BB962C8B-B14F-4D97-AF65-F5344CB8AC3E}">
        <p14:creationId xmlns:p14="http://schemas.microsoft.com/office/powerpoint/2010/main" val="13195753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en-US"/>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C7BA83AB-E790-40BE-927C-A57FB035FF7E}" type="datetimeFigureOut">
              <a:rPr lang="en-US" smtClean="0"/>
              <a:t>5/9/2020</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B9AA2BDD-2830-4235-8CC1-04218D1A730E}" type="slidenum">
              <a:rPr lang="en-US" smtClean="0"/>
              <a:t>‹#›</a:t>
            </a:fld>
            <a:endParaRPr lang="en-US"/>
          </a:p>
        </p:txBody>
      </p:sp>
    </p:spTree>
    <p:extLst>
      <p:ext uri="{BB962C8B-B14F-4D97-AF65-F5344CB8AC3E}">
        <p14:creationId xmlns:p14="http://schemas.microsoft.com/office/powerpoint/2010/main" val="14816076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Veri Yer Tutucusu 4"/>
          <p:cNvSpPr>
            <a:spLocks noGrp="1"/>
          </p:cNvSpPr>
          <p:nvPr>
            <p:ph type="dt" sz="half" idx="10"/>
          </p:nvPr>
        </p:nvSpPr>
        <p:spPr/>
        <p:txBody>
          <a:bodyPr/>
          <a:lstStyle/>
          <a:p>
            <a:fld id="{C7BA83AB-E790-40BE-927C-A57FB035FF7E}" type="datetimeFigureOut">
              <a:rPr lang="en-US" smtClean="0"/>
              <a:t>5/9/2020</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B9AA2BDD-2830-4235-8CC1-04218D1A730E}" type="slidenum">
              <a:rPr lang="en-US" smtClean="0"/>
              <a:t>‹#›</a:t>
            </a:fld>
            <a:endParaRPr lang="en-US"/>
          </a:p>
        </p:txBody>
      </p:sp>
    </p:spTree>
    <p:extLst>
      <p:ext uri="{BB962C8B-B14F-4D97-AF65-F5344CB8AC3E}">
        <p14:creationId xmlns:p14="http://schemas.microsoft.com/office/powerpoint/2010/main" val="34632859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en-US"/>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Veri Yer Tutucusu 6"/>
          <p:cNvSpPr>
            <a:spLocks noGrp="1"/>
          </p:cNvSpPr>
          <p:nvPr>
            <p:ph type="dt" sz="half" idx="10"/>
          </p:nvPr>
        </p:nvSpPr>
        <p:spPr/>
        <p:txBody>
          <a:bodyPr/>
          <a:lstStyle/>
          <a:p>
            <a:fld id="{C7BA83AB-E790-40BE-927C-A57FB035FF7E}" type="datetimeFigureOut">
              <a:rPr lang="en-US" smtClean="0"/>
              <a:t>5/9/2020</a:t>
            </a:fld>
            <a:endParaRPr lang="en-US"/>
          </a:p>
        </p:txBody>
      </p:sp>
      <p:sp>
        <p:nvSpPr>
          <p:cNvPr id="8" name="Altbilgi Yer Tutucusu 7"/>
          <p:cNvSpPr>
            <a:spLocks noGrp="1"/>
          </p:cNvSpPr>
          <p:nvPr>
            <p:ph type="ftr" sz="quarter" idx="11"/>
          </p:nvPr>
        </p:nvSpPr>
        <p:spPr/>
        <p:txBody>
          <a:bodyPr/>
          <a:lstStyle/>
          <a:p>
            <a:endParaRPr lang="en-US"/>
          </a:p>
        </p:txBody>
      </p:sp>
      <p:sp>
        <p:nvSpPr>
          <p:cNvPr id="9" name="Slayt Numarası Yer Tutucusu 8"/>
          <p:cNvSpPr>
            <a:spLocks noGrp="1"/>
          </p:cNvSpPr>
          <p:nvPr>
            <p:ph type="sldNum" sz="quarter" idx="12"/>
          </p:nvPr>
        </p:nvSpPr>
        <p:spPr/>
        <p:txBody>
          <a:bodyPr/>
          <a:lstStyle/>
          <a:p>
            <a:fld id="{B9AA2BDD-2830-4235-8CC1-04218D1A730E}" type="slidenum">
              <a:rPr lang="en-US" smtClean="0"/>
              <a:t>‹#›</a:t>
            </a:fld>
            <a:endParaRPr lang="en-US"/>
          </a:p>
        </p:txBody>
      </p:sp>
    </p:spTree>
    <p:extLst>
      <p:ext uri="{BB962C8B-B14F-4D97-AF65-F5344CB8AC3E}">
        <p14:creationId xmlns:p14="http://schemas.microsoft.com/office/powerpoint/2010/main" val="31387004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Veri Yer Tutucusu 2"/>
          <p:cNvSpPr>
            <a:spLocks noGrp="1"/>
          </p:cNvSpPr>
          <p:nvPr>
            <p:ph type="dt" sz="half" idx="10"/>
          </p:nvPr>
        </p:nvSpPr>
        <p:spPr/>
        <p:txBody>
          <a:bodyPr/>
          <a:lstStyle/>
          <a:p>
            <a:fld id="{C7BA83AB-E790-40BE-927C-A57FB035FF7E}" type="datetimeFigureOut">
              <a:rPr lang="en-US" smtClean="0"/>
              <a:t>5/9/2020</a:t>
            </a:fld>
            <a:endParaRPr lang="en-US"/>
          </a:p>
        </p:txBody>
      </p:sp>
      <p:sp>
        <p:nvSpPr>
          <p:cNvPr id="4" name="Altbilgi Yer Tutucusu 3"/>
          <p:cNvSpPr>
            <a:spLocks noGrp="1"/>
          </p:cNvSpPr>
          <p:nvPr>
            <p:ph type="ftr" sz="quarter" idx="11"/>
          </p:nvPr>
        </p:nvSpPr>
        <p:spPr/>
        <p:txBody>
          <a:bodyPr/>
          <a:lstStyle/>
          <a:p>
            <a:endParaRPr lang="en-US"/>
          </a:p>
        </p:txBody>
      </p:sp>
      <p:sp>
        <p:nvSpPr>
          <p:cNvPr id="5" name="Slayt Numarası Yer Tutucusu 4"/>
          <p:cNvSpPr>
            <a:spLocks noGrp="1"/>
          </p:cNvSpPr>
          <p:nvPr>
            <p:ph type="sldNum" sz="quarter" idx="12"/>
          </p:nvPr>
        </p:nvSpPr>
        <p:spPr/>
        <p:txBody>
          <a:bodyPr/>
          <a:lstStyle/>
          <a:p>
            <a:fld id="{B9AA2BDD-2830-4235-8CC1-04218D1A730E}" type="slidenum">
              <a:rPr lang="en-US" smtClean="0"/>
              <a:t>‹#›</a:t>
            </a:fld>
            <a:endParaRPr lang="en-US"/>
          </a:p>
        </p:txBody>
      </p:sp>
    </p:spTree>
    <p:extLst>
      <p:ext uri="{BB962C8B-B14F-4D97-AF65-F5344CB8AC3E}">
        <p14:creationId xmlns:p14="http://schemas.microsoft.com/office/powerpoint/2010/main" val="6089530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C7BA83AB-E790-40BE-927C-A57FB035FF7E}" type="datetimeFigureOut">
              <a:rPr lang="en-US" smtClean="0"/>
              <a:t>5/9/2020</a:t>
            </a:fld>
            <a:endParaRPr lang="en-US"/>
          </a:p>
        </p:txBody>
      </p:sp>
      <p:sp>
        <p:nvSpPr>
          <p:cNvPr id="3" name="Altbilgi Yer Tutucusu 2"/>
          <p:cNvSpPr>
            <a:spLocks noGrp="1"/>
          </p:cNvSpPr>
          <p:nvPr>
            <p:ph type="ftr" sz="quarter" idx="11"/>
          </p:nvPr>
        </p:nvSpPr>
        <p:spPr/>
        <p:txBody>
          <a:bodyPr/>
          <a:lstStyle/>
          <a:p>
            <a:endParaRPr lang="en-US"/>
          </a:p>
        </p:txBody>
      </p:sp>
      <p:sp>
        <p:nvSpPr>
          <p:cNvPr id="4" name="Slayt Numarası Yer Tutucusu 3"/>
          <p:cNvSpPr>
            <a:spLocks noGrp="1"/>
          </p:cNvSpPr>
          <p:nvPr>
            <p:ph type="sldNum" sz="quarter" idx="12"/>
          </p:nvPr>
        </p:nvSpPr>
        <p:spPr/>
        <p:txBody>
          <a:bodyPr/>
          <a:lstStyle/>
          <a:p>
            <a:fld id="{B9AA2BDD-2830-4235-8CC1-04218D1A730E}" type="slidenum">
              <a:rPr lang="en-US" smtClean="0"/>
              <a:t>‹#›</a:t>
            </a:fld>
            <a:endParaRPr lang="en-US"/>
          </a:p>
        </p:txBody>
      </p:sp>
    </p:spTree>
    <p:extLst>
      <p:ext uri="{BB962C8B-B14F-4D97-AF65-F5344CB8AC3E}">
        <p14:creationId xmlns:p14="http://schemas.microsoft.com/office/powerpoint/2010/main" val="2255902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C7BA83AB-E790-40BE-927C-A57FB035FF7E}" type="datetimeFigureOut">
              <a:rPr lang="en-US" smtClean="0"/>
              <a:t>5/9/2020</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B9AA2BDD-2830-4235-8CC1-04218D1A730E}" type="slidenum">
              <a:rPr lang="en-US" smtClean="0"/>
              <a:t>‹#›</a:t>
            </a:fld>
            <a:endParaRPr lang="en-US"/>
          </a:p>
        </p:txBody>
      </p:sp>
    </p:spTree>
    <p:extLst>
      <p:ext uri="{BB962C8B-B14F-4D97-AF65-F5344CB8AC3E}">
        <p14:creationId xmlns:p14="http://schemas.microsoft.com/office/powerpoint/2010/main" val="14491618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C7BA83AB-E790-40BE-927C-A57FB035FF7E}" type="datetimeFigureOut">
              <a:rPr lang="en-US" smtClean="0"/>
              <a:t>5/9/2020</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B9AA2BDD-2830-4235-8CC1-04218D1A730E}" type="slidenum">
              <a:rPr lang="en-US" smtClean="0"/>
              <a:t>‹#›</a:t>
            </a:fld>
            <a:endParaRPr lang="en-US"/>
          </a:p>
        </p:txBody>
      </p:sp>
    </p:spTree>
    <p:extLst>
      <p:ext uri="{BB962C8B-B14F-4D97-AF65-F5344CB8AC3E}">
        <p14:creationId xmlns:p14="http://schemas.microsoft.com/office/powerpoint/2010/main" val="39294127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en-US"/>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BA83AB-E790-40BE-927C-A57FB035FF7E}" type="datetimeFigureOut">
              <a:rPr lang="en-US" smtClean="0"/>
              <a:t>5/9/2020</a:t>
            </a:fld>
            <a:endParaRPr lang="en-US"/>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9AA2BDD-2830-4235-8CC1-04218D1A730E}" type="slidenum">
              <a:rPr lang="en-US" smtClean="0"/>
              <a:t>‹#›</a:t>
            </a:fld>
            <a:endParaRPr lang="en-US"/>
          </a:p>
        </p:txBody>
      </p:sp>
    </p:spTree>
    <p:extLst>
      <p:ext uri="{BB962C8B-B14F-4D97-AF65-F5344CB8AC3E}">
        <p14:creationId xmlns:p14="http://schemas.microsoft.com/office/powerpoint/2010/main" val="12851853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19499615-6DBA-41DC-A8AA-2C99565820A0}" type="datetimeFigureOut">
              <a:rPr lang="tr-TR" smtClean="0"/>
              <a:t>9.05.2020</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7DB2F5DB-424D-4775-A3CD-1E607737ABCC}" type="slidenum">
              <a:rPr lang="tr-TR" smtClean="0"/>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9185444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sz="4000" b="1" dirty="0">
                <a:latin typeface="Cambria" panose="02040503050406030204" pitchFamily="18" charset="0"/>
                <a:cs typeface="Arial" panose="020B0604020202020204" pitchFamily="34" charset="0"/>
              </a:rPr>
              <a:t>GIDA VE TARIM SOSYOLOJİSİ</a:t>
            </a:r>
          </a:p>
        </p:txBody>
      </p:sp>
      <p:sp>
        <p:nvSpPr>
          <p:cNvPr id="3" name="Alt Başlık 2"/>
          <p:cNvSpPr>
            <a:spLocks noGrp="1"/>
          </p:cNvSpPr>
          <p:nvPr>
            <p:ph type="subTitle" idx="1"/>
          </p:nvPr>
        </p:nvSpPr>
        <p:spPr/>
        <p:txBody>
          <a:bodyPr/>
          <a:lstStyle/>
          <a:p>
            <a:r>
              <a:rPr lang="tr-TR" sz="2400" dirty="0" smtClean="0">
                <a:latin typeface="Cambria" panose="02040503050406030204" pitchFamily="18" charset="0"/>
                <a:cs typeface="Arial" panose="020B0604020202020204" pitchFamily="34" charset="0"/>
              </a:rPr>
              <a:t>HAYRİYE ERBAŞ</a:t>
            </a:r>
            <a:endParaRPr lang="tr-TR" sz="2400" dirty="0">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137989730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4000" b="1" dirty="0" smtClean="0">
                <a:latin typeface="Cambria" panose="02040503050406030204" pitchFamily="18" charset="0"/>
                <a:cs typeface="Arial" panose="020B0604020202020204" pitchFamily="34" charset="0"/>
              </a:rPr>
              <a:t>Dördüncü Gıda Rejimi (Hayriye Erbaş)</a:t>
            </a:r>
            <a:endParaRPr lang="tr-TR" sz="4000" b="1" dirty="0">
              <a:latin typeface="Cambria" panose="02040503050406030204" pitchFamily="18" charset="0"/>
              <a:cs typeface="Arial" panose="020B0604020202020204" pitchFamily="34" charset="0"/>
            </a:endParaRPr>
          </a:p>
        </p:txBody>
      </p:sp>
      <p:sp>
        <p:nvSpPr>
          <p:cNvPr id="3" name="İçerik Yer Tutucusu 2"/>
          <p:cNvSpPr>
            <a:spLocks noGrp="1"/>
          </p:cNvSpPr>
          <p:nvPr>
            <p:ph idx="1"/>
          </p:nvPr>
        </p:nvSpPr>
        <p:spPr/>
        <p:txBody>
          <a:bodyPr/>
          <a:lstStyle/>
          <a:p>
            <a:r>
              <a:rPr lang="tr-TR" sz="2400" dirty="0" smtClean="0">
                <a:latin typeface="Cambria" panose="02040503050406030204" pitchFamily="18" charset="0"/>
                <a:cs typeface="Arial" panose="020B0604020202020204" pitchFamily="34" charset="0"/>
              </a:rPr>
              <a:t>Küresel şirketlerle birlikte, organik tarım arayışı ve küçük ölçekli üretimin yükselişi. </a:t>
            </a:r>
            <a:r>
              <a:rPr lang="tr-TR" sz="2400" b="1" dirty="0" smtClean="0">
                <a:latin typeface="Cambria" panose="02040503050406030204" pitchFamily="18" charset="0"/>
                <a:cs typeface="Arial" panose="020B0604020202020204" pitchFamily="34" charset="0"/>
              </a:rPr>
              <a:t>Karma Gıda Rejimi? </a:t>
            </a:r>
          </a:p>
          <a:p>
            <a:r>
              <a:rPr lang="tr-TR" sz="2400" dirty="0" smtClean="0">
                <a:latin typeface="Cambria" panose="02040503050406030204" pitchFamily="18" charset="0"/>
                <a:cs typeface="Arial" panose="020B0604020202020204" pitchFamily="34" charset="0"/>
              </a:rPr>
              <a:t>Dünya bir taraftan küresel bir gıda piyasası işlerken diğer taraftan yeni toplumsal hareket olarak yerel tohum ve organik üretimi savunan ve bunun mücadelesini veren bir hareketin yükselişine sahne olmaktadır. </a:t>
            </a:r>
            <a:endParaRPr lang="tr-TR" sz="2400" dirty="0">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53766451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2400" b="1" dirty="0" smtClean="0">
                <a:latin typeface="Cambria" panose="02040503050406030204" pitchFamily="18" charset="0"/>
                <a:cs typeface="Arial" panose="020B0604020202020204" pitchFamily="34" charset="0"/>
              </a:rPr>
              <a:t>KAYNAKLAR</a:t>
            </a:r>
            <a:endParaRPr lang="tr-TR" sz="2400" b="1" dirty="0">
              <a:latin typeface="Cambria" panose="02040503050406030204" pitchFamily="18" charset="0"/>
              <a:cs typeface="Arial" panose="020B0604020202020204" pitchFamily="34" charset="0"/>
            </a:endParaRPr>
          </a:p>
        </p:txBody>
      </p:sp>
      <p:sp>
        <p:nvSpPr>
          <p:cNvPr id="3" name="İçerik Yer Tutucusu 2"/>
          <p:cNvSpPr>
            <a:spLocks noGrp="1"/>
          </p:cNvSpPr>
          <p:nvPr>
            <p:ph idx="1"/>
          </p:nvPr>
        </p:nvSpPr>
        <p:spPr/>
        <p:txBody>
          <a:bodyPr>
            <a:normAutofit fontScale="92500" lnSpcReduction="20000"/>
          </a:bodyPr>
          <a:lstStyle/>
          <a:p>
            <a:pPr hangingPunct="0"/>
            <a:r>
              <a:rPr lang="tr-TR" sz="2400" dirty="0" smtClean="0">
                <a:latin typeface="Cambria" panose="02040503050406030204" pitchFamily="18" charset="0"/>
                <a:cs typeface="Arial" panose="020B0604020202020204" pitchFamily="34" charset="0"/>
              </a:rPr>
              <a:t>Erbaş, Hayriye (</a:t>
            </a:r>
            <a:r>
              <a:rPr lang="tr-TR" sz="2400" dirty="0">
                <a:latin typeface="Cambria" panose="02040503050406030204" pitchFamily="18" charset="0"/>
                <a:cs typeface="Arial" panose="020B0604020202020204" pitchFamily="34" charset="0"/>
              </a:rPr>
              <a:t>2017) “Tarım-Gıda Etiği/Politikası ve Geleceğimiz: Ekonomi-Politik ve Ötesi Sosyolojik Bir Çerçeve”, </a:t>
            </a:r>
            <a:r>
              <a:rPr lang="tr-TR" sz="2400" i="1" dirty="0">
                <a:latin typeface="Cambria" panose="02040503050406030204" pitchFamily="18" charset="0"/>
                <a:cs typeface="Arial" panose="020B0604020202020204" pitchFamily="34" charset="0"/>
              </a:rPr>
              <a:t>Türkiye </a:t>
            </a:r>
            <a:r>
              <a:rPr lang="tr-TR" sz="2400" i="1" dirty="0" err="1">
                <a:latin typeface="Cambria" panose="02040503050406030204" pitchFamily="18" charset="0"/>
                <a:cs typeface="Arial" panose="020B0604020202020204" pitchFamily="34" charset="0"/>
              </a:rPr>
              <a:t>Biyoetik</a:t>
            </a:r>
            <a:r>
              <a:rPr lang="tr-TR" sz="2400" i="1" dirty="0">
                <a:latin typeface="Cambria" panose="02040503050406030204" pitchFamily="18" charset="0"/>
                <a:cs typeface="Arial" panose="020B0604020202020204" pitchFamily="34" charset="0"/>
              </a:rPr>
              <a:t> Dergisi</a:t>
            </a:r>
            <a:r>
              <a:rPr lang="tr-TR" sz="2400" dirty="0">
                <a:latin typeface="Cambria" panose="02040503050406030204" pitchFamily="18" charset="0"/>
                <a:cs typeface="Arial" panose="020B0604020202020204" pitchFamily="34" charset="0"/>
              </a:rPr>
              <a:t>, Cilt 4, Sayı 1. </a:t>
            </a:r>
            <a:r>
              <a:rPr lang="tr-TR" sz="2400" dirty="0" err="1">
                <a:latin typeface="Cambria" panose="02040503050406030204" pitchFamily="18" charset="0"/>
                <a:cs typeface="Arial" panose="020B0604020202020204" pitchFamily="34" charset="0"/>
              </a:rPr>
              <a:t>ss</a:t>
            </a:r>
            <a:r>
              <a:rPr lang="tr-TR" sz="2400" dirty="0">
                <a:latin typeface="Cambria" panose="02040503050406030204" pitchFamily="18" charset="0"/>
                <a:cs typeface="Arial" panose="020B0604020202020204" pitchFamily="34" charset="0"/>
              </a:rPr>
              <a:t>. 14-28</a:t>
            </a:r>
            <a:r>
              <a:rPr lang="tr-TR" sz="2400" dirty="0" smtClean="0">
                <a:latin typeface="Cambria" panose="02040503050406030204" pitchFamily="18" charset="0"/>
                <a:cs typeface="Arial" panose="020B0604020202020204" pitchFamily="34" charset="0"/>
              </a:rPr>
              <a:t>.</a:t>
            </a:r>
          </a:p>
          <a:p>
            <a:pPr hangingPunct="0"/>
            <a:r>
              <a:rPr lang="tr-TR" sz="2400" dirty="0" smtClean="0">
                <a:latin typeface="Cambria" panose="02040503050406030204" pitchFamily="18" charset="0"/>
                <a:cs typeface="Arial" panose="020B0604020202020204" pitchFamily="34" charset="0"/>
              </a:rPr>
              <a:t>Ecevit</a:t>
            </a:r>
            <a:r>
              <a:rPr lang="tr-TR" sz="2400" dirty="0">
                <a:latin typeface="Cambria" panose="02040503050406030204" pitchFamily="18" charset="0"/>
                <a:cs typeface="Arial" panose="020B0604020202020204" pitchFamily="34" charset="0"/>
              </a:rPr>
              <a:t>, </a:t>
            </a:r>
            <a:r>
              <a:rPr lang="tr-TR" sz="2400" dirty="0" smtClean="0">
                <a:latin typeface="Cambria" panose="02040503050406030204" pitchFamily="18" charset="0"/>
                <a:cs typeface="Arial" panose="020B0604020202020204" pitchFamily="34" charset="0"/>
              </a:rPr>
              <a:t>Mehmet C. </a:t>
            </a:r>
            <a:r>
              <a:rPr lang="tr-TR" sz="2400" dirty="0" err="1" smtClean="0">
                <a:latin typeface="Cambria" panose="02040503050406030204" pitchFamily="18" charset="0"/>
                <a:cs typeface="Arial" panose="020B0604020202020204" pitchFamily="34" charset="0"/>
              </a:rPr>
              <a:t>Karkıner</a:t>
            </a:r>
            <a:r>
              <a:rPr lang="tr-TR" sz="2400" dirty="0">
                <a:latin typeface="Cambria" panose="02040503050406030204" pitchFamily="18" charset="0"/>
                <a:cs typeface="Arial" panose="020B0604020202020204" pitchFamily="34" charset="0"/>
              </a:rPr>
              <a:t>, </a:t>
            </a:r>
            <a:r>
              <a:rPr lang="tr-TR" sz="2400" dirty="0" smtClean="0">
                <a:latin typeface="Cambria" panose="02040503050406030204" pitchFamily="18" charset="0"/>
                <a:cs typeface="Arial" panose="020B0604020202020204" pitchFamily="34" charset="0"/>
              </a:rPr>
              <a:t>Nadide ve Büke, Atakan(2009)  «Köy </a:t>
            </a:r>
            <a:r>
              <a:rPr lang="tr-TR" sz="2400" dirty="0">
                <a:latin typeface="Cambria" panose="02040503050406030204" pitchFamily="18" charset="0"/>
                <a:cs typeface="Arial" panose="020B0604020202020204" pitchFamily="34" charset="0"/>
              </a:rPr>
              <a:t>Sosyolojisinin Daraltılmış Kapsamından, Tarım-Gıda-Köylülük İlişkilerine Yönelik Bazı </a:t>
            </a:r>
            <a:r>
              <a:rPr lang="tr-TR" sz="2400" dirty="0" smtClean="0">
                <a:latin typeface="Cambria" panose="02040503050406030204" pitchFamily="18" charset="0"/>
                <a:cs typeface="Arial" panose="020B0604020202020204" pitchFamily="34" charset="0"/>
              </a:rPr>
              <a:t>Değerlendirmeler</a:t>
            </a:r>
            <a:r>
              <a:rPr lang="tr-TR" sz="2400" dirty="0">
                <a:latin typeface="Cambria" panose="02040503050406030204" pitchFamily="18" charset="0"/>
                <a:cs typeface="Arial" panose="020B0604020202020204" pitchFamily="34" charset="0"/>
              </a:rPr>
              <a:t>», </a:t>
            </a:r>
            <a:r>
              <a:rPr lang="tr-TR" sz="2400" i="1" dirty="0" smtClean="0">
                <a:latin typeface="Cambria" panose="02040503050406030204" pitchFamily="18" charset="0"/>
                <a:cs typeface="Arial" panose="020B0604020202020204" pitchFamily="34" charset="0"/>
              </a:rPr>
              <a:t>Mülkiye</a:t>
            </a:r>
            <a:r>
              <a:rPr lang="tr-TR" sz="2400" dirty="0" smtClean="0">
                <a:latin typeface="Cambria" panose="02040503050406030204" pitchFamily="18" charset="0"/>
                <a:cs typeface="Arial" panose="020B0604020202020204" pitchFamily="34" charset="0"/>
              </a:rPr>
              <a:t>, Cilt</a:t>
            </a:r>
            <a:r>
              <a:rPr lang="tr-TR" sz="2400" dirty="0">
                <a:latin typeface="Cambria" panose="02040503050406030204" pitchFamily="18" charset="0"/>
                <a:cs typeface="Arial" panose="020B0604020202020204" pitchFamily="34" charset="0"/>
              </a:rPr>
              <a:t>: XXXIII </a:t>
            </a:r>
            <a:r>
              <a:rPr lang="tr-TR" sz="2400" dirty="0" smtClean="0">
                <a:latin typeface="Cambria" panose="02040503050406030204" pitchFamily="18" charset="0"/>
                <a:cs typeface="Arial" panose="020B0604020202020204" pitchFamily="34" charset="0"/>
              </a:rPr>
              <a:t>Sayı:262</a:t>
            </a:r>
          </a:p>
          <a:p>
            <a:pPr hangingPunct="0"/>
            <a:r>
              <a:rPr lang="en-US" sz="2400" dirty="0" err="1" smtClean="0">
                <a:latin typeface="Cambria" panose="02040503050406030204" pitchFamily="18" charset="0"/>
                <a:cs typeface="Arial" panose="020B0604020202020204" pitchFamily="34" charset="0"/>
              </a:rPr>
              <a:t>Friedmann</a:t>
            </a:r>
            <a:r>
              <a:rPr lang="en-US" sz="2400" dirty="0">
                <a:latin typeface="Cambria" panose="02040503050406030204" pitchFamily="18" charset="0"/>
                <a:cs typeface="Arial" panose="020B0604020202020204" pitchFamily="34" charset="0"/>
              </a:rPr>
              <a:t>, H. (2005) From Colonialism to Green Capitalism: Social Movements and Emergence of Food Regimes’. (FH </a:t>
            </a:r>
            <a:r>
              <a:rPr lang="en-US" sz="2400" dirty="0" err="1">
                <a:latin typeface="Cambria" panose="02040503050406030204" pitchFamily="18" charset="0"/>
                <a:cs typeface="Arial" panose="020B0604020202020204" pitchFamily="34" charset="0"/>
              </a:rPr>
              <a:t>Buttel</a:t>
            </a:r>
            <a:r>
              <a:rPr lang="en-US" sz="2400" dirty="0">
                <a:latin typeface="Cambria" panose="02040503050406030204" pitchFamily="18" charset="0"/>
                <a:cs typeface="Arial" panose="020B0604020202020204" pitchFamily="34" charset="0"/>
              </a:rPr>
              <a:t>, McMichael P, </a:t>
            </a:r>
            <a:r>
              <a:rPr lang="en-US" sz="2400" dirty="0" err="1">
                <a:latin typeface="Cambria" panose="02040503050406030204" pitchFamily="18" charset="0"/>
                <a:cs typeface="Arial" panose="020B0604020202020204" pitchFamily="34" charset="0"/>
              </a:rPr>
              <a:t>Editör</a:t>
            </a:r>
            <a:r>
              <a:rPr lang="en-US" sz="2400" dirty="0">
                <a:latin typeface="Cambria" panose="02040503050406030204" pitchFamily="18" charset="0"/>
                <a:cs typeface="Arial" panose="020B0604020202020204" pitchFamily="34" charset="0"/>
              </a:rPr>
              <a:t>). New Directions in the Sociology of Global Development </a:t>
            </a:r>
            <a:r>
              <a:rPr lang="en-US" sz="2400" dirty="0" err="1">
                <a:latin typeface="Cambria" panose="02040503050406030204" pitchFamily="18" charset="0"/>
                <a:cs typeface="Arial" panose="020B0604020202020204" pitchFamily="34" charset="0"/>
              </a:rPr>
              <a:t>içinde</a:t>
            </a:r>
            <a:r>
              <a:rPr lang="en-US" sz="2400" dirty="0">
                <a:latin typeface="Cambria" panose="02040503050406030204" pitchFamily="18" charset="0"/>
                <a:cs typeface="Arial" panose="020B0604020202020204" pitchFamily="34" charset="0"/>
              </a:rPr>
              <a:t>. Amsterdam: Elsevier; 2005. s. 227-264.</a:t>
            </a:r>
            <a:endParaRPr lang="tr-TR" sz="2400" dirty="0" smtClean="0">
              <a:latin typeface="Cambria" panose="02040503050406030204" pitchFamily="18" charset="0"/>
              <a:cs typeface="Arial" panose="020B0604020202020204" pitchFamily="34" charset="0"/>
            </a:endParaRPr>
          </a:p>
          <a:p>
            <a:pPr hangingPunct="0"/>
            <a:r>
              <a:rPr lang="tr-TR" sz="2400" dirty="0" err="1" smtClean="0">
                <a:latin typeface="Cambria" panose="02040503050406030204" pitchFamily="18" charset="0"/>
                <a:cs typeface="Arial" panose="020B0604020202020204" pitchFamily="34" charset="0"/>
              </a:rPr>
              <a:t>Keyder</a:t>
            </a:r>
            <a:r>
              <a:rPr lang="tr-TR" sz="2400" dirty="0">
                <a:latin typeface="Cambria" panose="02040503050406030204" pitchFamily="18" charset="0"/>
                <a:cs typeface="Arial" panose="020B0604020202020204" pitchFamily="34" charset="0"/>
              </a:rPr>
              <a:t>, Çağlar ve Yenal Zafer (2014) “Bir Köy Vardı Uzakta…” Bildiğimiz Tarımın Sonu: Küresel İktidar ve Köylülük, </a:t>
            </a:r>
            <a:r>
              <a:rPr lang="tr-TR" sz="2400" dirty="0" smtClean="0">
                <a:latin typeface="Cambria" panose="02040503050406030204" pitchFamily="18" charset="0"/>
                <a:cs typeface="Arial" panose="020B0604020202020204" pitchFamily="34" charset="0"/>
              </a:rPr>
              <a:t>İstanbul İletişim Yay.</a:t>
            </a:r>
          </a:p>
          <a:p>
            <a:pPr hangingPunct="0"/>
            <a:r>
              <a:rPr lang="tr-TR" sz="2400" dirty="0" err="1" smtClean="0">
                <a:latin typeface="Cambria" panose="02040503050406030204" pitchFamily="18" charset="0"/>
                <a:cs typeface="Arial" panose="020B0604020202020204" pitchFamily="34" charset="0"/>
              </a:rPr>
              <a:t>McMichael</a:t>
            </a:r>
            <a:r>
              <a:rPr lang="tr-TR" sz="2400" dirty="0">
                <a:latin typeface="Cambria" panose="02040503050406030204" pitchFamily="18" charset="0"/>
                <a:cs typeface="Arial" panose="020B0604020202020204" pitchFamily="34" charset="0"/>
              </a:rPr>
              <a:t>, PA. (2009) </a:t>
            </a:r>
            <a:r>
              <a:rPr lang="tr-TR" sz="2400" dirty="0" err="1">
                <a:latin typeface="Cambria" panose="02040503050406030204" pitchFamily="18" charset="0"/>
                <a:cs typeface="Arial" panose="020B0604020202020204" pitchFamily="34" charset="0"/>
              </a:rPr>
              <a:t>Food</a:t>
            </a:r>
            <a:r>
              <a:rPr lang="tr-TR" sz="2400" dirty="0">
                <a:latin typeface="Cambria" panose="02040503050406030204" pitchFamily="18" charset="0"/>
                <a:cs typeface="Arial" panose="020B0604020202020204" pitchFamily="34" charset="0"/>
              </a:rPr>
              <a:t> </a:t>
            </a:r>
            <a:r>
              <a:rPr lang="tr-TR" sz="2400" dirty="0" err="1">
                <a:latin typeface="Cambria" panose="02040503050406030204" pitchFamily="18" charset="0"/>
                <a:cs typeface="Arial" panose="020B0604020202020204" pitchFamily="34" charset="0"/>
              </a:rPr>
              <a:t>Regime</a:t>
            </a:r>
            <a:r>
              <a:rPr lang="tr-TR" sz="2400" dirty="0">
                <a:latin typeface="Cambria" panose="02040503050406030204" pitchFamily="18" charset="0"/>
                <a:cs typeface="Arial" panose="020B0604020202020204" pitchFamily="34" charset="0"/>
              </a:rPr>
              <a:t> Analysis of </a:t>
            </a:r>
            <a:r>
              <a:rPr lang="tr-TR" sz="2400" dirty="0" err="1">
                <a:latin typeface="Cambria" panose="02040503050406030204" pitchFamily="18" charset="0"/>
                <a:cs typeface="Arial" panose="020B0604020202020204" pitchFamily="34" charset="0"/>
              </a:rPr>
              <a:t>the</a:t>
            </a:r>
            <a:r>
              <a:rPr lang="tr-TR" sz="2400" dirty="0">
                <a:latin typeface="Cambria" panose="02040503050406030204" pitchFamily="18" charset="0"/>
                <a:cs typeface="Arial" panose="020B0604020202020204" pitchFamily="34" charset="0"/>
              </a:rPr>
              <a:t> ‘World </a:t>
            </a:r>
            <a:r>
              <a:rPr lang="tr-TR" sz="2400" dirty="0" err="1">
                <a:latin typeface="Cambria" panose="02040503050406030204" pitchFamily="18" charset="0"/>
                <a:cs typeface="Arial" panose="020B0604020202020204" pitchFamily="34" charset="0"/>
              </a:rPr>
              <a:t>Food</a:t>
            </a:r>
            <a:r>
              <a:rPr lang="tr-TR" sz="2400" dirty="0">
                <a:latin typeface="Cambria" panose="02040503050406030204" pitchFamily="18" charset="0"/>
                <a:cs typeface="Arial" panose="020B0604020202020204" pitchFamily="34" charset="0"/>
              </a:rPr>
              <a:t> </a:t>
            </a:r>
            <a:r>
              <a:rPr lang="tr-TR" sz="2400" dirty="0" err="1">
                <a:latin typeface="Cambria" panose="02040503050406030204" pitchFamily="18" charset="0"/>
                <a:cs typeface="Arial" panose="020B0604020202020204" pitchFamily="34" charset="0"/>
              </a:rPr>
              <a:t>Crisis</a:t>
            </a:r>
            <a:r>
              <a:rPr lang="tr-TR" sz="2400" dirty="0">
                <a:latin typeface="Cambria" panose="02040503050406030204" pitchFamily="18" charset="0"/>
                <a:cs typeface="Arial" panose="020B0604020202020204" pitchFamily="34" charset="0"/>
              </a:rPr>
              <a:t>’. </a:t>
            </a:r>
            <a:r>
              <a:rPr lang="tr-TR" sz="2400" dirty="0" err="1">
                <a:latin typeface="Cambria" panose="02040503050406030204" pitchFamily="18" charset="0"/>
                <a:cs typeface="Arial" panose="020B0604020202020204" pitchFamily="34" charset="0"/>
              </a:rPr>
              <a:t>Agriculture</a:t>
            </a:r>
            <a:r>
              <a:rPr lang="tr-TR" sz="2400" dirty="0">
                <a:latin typeface="Cambria" panose="02040503050406030204" pitchFamily="18" charset="0"/>
                <a:cs typeface="Arial" panose="020B0604020202020204" pitchFamily="34" charset="0"/>
              </a:rPr>
              <a:t> </a:t>
            </a:r>
            <a:r>
              <a:rPr lang="tr-TR" sz="2400" dirty="0" err="1">
                <a:latin typeface="Cambria" panose="02040503050406030204" pitchFamily="18" charset="0"/>
                <a:cs typeface="Arial" panose="020B0604020202020204" pitchFamily="34" charset="0"/>
              </a:rPr>
              <a:t>and</a:t>
            </a:r>
            <a:r>
              <a:rPr lang="tr-TR" sz="2400" dirty="0">
                <a:latin typeface="Cambria" panose="02040503050406030204" pitchFamily="18" charset="0"/>
                <a:cs typeface="Arial" panose="020B0604020202020204" pitchFamily="34" charset="0"/>
              </a:rPr>
              <a:t> Human </a:t>
            </a:r>
            <a:r>
              <a:rPr lang="tr-TR" sz="2400" dirty="0" err="1">
                <a:latin typeface="Cambria" panose="02040503050406030204" pitchFamily="18" charset="0"/>
                <a:cs typeface="Arial" panose="020B0604020202020204" pitchFamily="34" charset="0"/>
              </a:rPr>
              <a:t>Values</a:t>
            </a:r>
            <a:r>
              <a:rPr lang="tr-TR" sz="2400" dirty="0">
                <a:latin typeface="Cambria" panose="02040503050406030204" pitchFamily="18" charset="0"/>
                <a:cs typeface="Arial" panose="020B0604020202020204" pitchFamily="34" charset="0"/>
              </a:rPr>
              <a:t>. 26: 281–295.</a:t>
            </a:r>
          </a:p>
          <a:p>
            <a:pPr hangingPunct="0"/>
            <a:endParaRPr lang="tr-TR" sz="2400" dirty="0">
              <a:latin typeface="Cambria" panose="02040503050406030204" pitchFamily="18" charset="0"/>
              <a:cs typeface="Arial" panose="020B0604020202020204" pitchFamily="34" charset="0"/>
            </a:endParaRPr>
          </a:p>
          <a:p>
            <a:pPr hangingPunct="0"/>
            <a:endParaRPr lang="tr-TR" sz="2400" dirty="0">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1749476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latin typeface="Cambria" panose="02040503050406030204" pitchFamily="18" charset="0"/>
                <a:cs typeface="Arial" panose="020B0604020202020204" pitchFamily="34" charset="0"/>
              </a:rPr>
              <a:t>Gıda Rejimi Kavramsallaştırması ve Sunduğu Metodolojik Perspektif</a:t>
            </a:r>
            <a:endParaRPr lang="en-US" dirty="0"/>
          </a:p>
        </p:txBody>
      </p:sp>
      <p:sp>
        <p:nvSpPr>
          <p:cNvPr id="3" name="İçerik Yer Tutucusu 2"/>
          <p:cNvSpPr>
            <a:spLocks noGrp="1"/>
          </p:cNvSpPr>
          <p:nvPr>
            <p:ph sz="half" idx="1"/>
          </p:nvPr>
        </p:nvSpPr>
        <p:spPr>
          <a:xfrm>
            <a:off x="1097278" y="1845734"/>
            <a:ext cx="7067008" cy="4023360"/>
          </a:xfrm>
        </p:spPr>
        <p:txBody>
          <a:bodyPr>
            <a:normAutofit/>
          </a:bodyPr>
          <a:lstStyle/>
          <a:p>
            <a:pPr lvl="0">
              <a:buClr>
                <a:srgbClr val="99CB38"/>
              </a:buClr>
            </a:pPr>
            <a:r>
              <a:rPr lang="tr-TR" sz="2400" dirty="0">
                <a:solidFill>
                  <a:prstClr val="black">
                    <a:lumMod val="75000"/>
                    <a:lumOff val="25000"/>
                  </a:prstClr>
                </a:solidFill>
                <a:latin typeface="Calibri" panose="020F0502020204030204" pitchFamily="34" charset="0"/>
                <a:cs typeface="Calibri" panose="020F0502020204030204" pitchFamily="34" charset="0"/>
              </a:rPr>
              <a:t>Gıda rejimi kavramı sermayenin küresel ölçekte tarımsal ilişkileri ve buna bağlı olarak gıdanın tarihsel gelişimini anlamak açısından önemli bir kavramsal ve kuramsal çerçeve sunmaktadır. </a:t>
            </a:r>
          </a:p>
          <a:p>
            <a:pPr lvl="0">
              <a:buClr>
                <a:srgbClr val="99CB38"/>
              </a:buClr>
            </a:pPr>
            <a:r>
              <a:rPr lang="tr-TR" sz="2400" dirty="0">
                <a:solidFill>
                  <a:prstClr val="black">
                    <a:lumMod val="75000"/>
                    <a:lumOff val="25000"/>
                  </a:prstClr>
                </a:solidFill>
                <a:latin typeface="Calibri" panose="020F0502020204030204" pitchFamily="34" charset="0"/>
                <a:cs typeface="Calibri" panose="020F0502020204030204" pitchFamily="34" charset="0"/>
              </a:rPr>
              <a:t>Bu  kavram özellikle </a:t>
            </a:r>
            <a:r>
              <a:rPr lang="tr-TR" sz="2400" b="1" dirty="0" err="1">
                <a:solidFill>
                  <a:prstClr val="black">
                    <a:lumMod val="75000"/>
                    <a:lumOff val="25000"/>
                  </a:prstClr>
                </a:solidFill>
                <a:latin typeface="Calibri" panose="020F0502020204030204" pitchFamily="34" charset="0"/>
                <a:cs typeface="Calibri" panose="020F0502020204030204" pitchFamily="34" charset="0"/>
              </a:rPr>
              <a:t>Wallerstein</a:t>
            </a:r>
            <a:r>
              <a:rPr lang="tr-TR" sz="2400" dirty="0" err="1">
                <a:solidFill>
                  <a:prstClr val="black">
                    <a:lumMod val="75000"/>
                    <a:lumOff val="25000"/>
                  </a:prstClr>
                </a:solidFill>
                <a:latin typeface="Calibri" panose="020F0502020204030204" pitchFamily="34" charset="0"/>
                <a:cs typeface="Calibri" panose="020F0502020204030204" pitchFamily="34" charset="0"/>
              </a:rPr>
              <a:t>’ın</a:t>
            </a:r>
            <a:r>
              <a:rPr lang="tr-TR" sz="2400" dirty="0">
                <a:solidFill>
                  <a:prstClr val="black">
                    <a:lumMod val="75000"/>
                    <a:lumOff val="25000"/>
                  </a:prstClr>
                </a:solidFill>
                <a:latin typeface="Calibri" panose="020F0502020204030204" pitchFamily="34" charset="0"/>
                <a:cs typeface="Calibri" panose="020F0502020204030204" pitchFamily="34" charset="0"/>
              </a:rPr>
              <a:t> geliştirdiği </a:t>
            </a:r>
            <a:r>
              <a:rPr lang="tr-TR" sz="2400" b="1" dirty="0">
                <a:solidFill>
                  <a:prstClr val="black">
                    <a:lumMod val="75000"/>
                    <a:lumOff val="25000"/>
                  </a:prstClr>
                </a:solidFill>
                <a:latin typeface="Calibri" panose="020F0502020204030204" pitchFamily="34" charset="0"/>
                <a:cs typeface="Calibri" panose="020F0502020204030204" pitchFamily="34" charset="0"/>
              </a:rPr>
              <a:t>dünya sistemi</a:t>
            </a:r>
            <a:r>
              <a:rPr lang="tr-TR" sz="2400" dirty="0">
                <a:solidFill>
                  <a:prstClr val="black">
                    <a:lumMod val="75000"/>
                    <a:lumOff val="25000"/>
                  </a:prstClr>
                </a:solidFill>
                <a:latin typeface="Calibri" panose="020F0502020204030204" pitchFamily="34" charset="0"/>
                <a:cs typeface="Calibri" panose="020F0502020204030204" pitchFamily="34" charset="0"/>
              </a:rPr>
              <a:t> ve </a:t>
            </a:r>
            <a:r>
              <a:rPr lang="tr-TR" sz="2400" b="1" dirty="0" err="1">
                <a:solidFill>
                  <a:prstClr val="black">
                    <a:lumMod val="75000"/>
                    <a:lumOff val="25000"/>
                  </a:prstClr>
                </a:solidFill>
                <a:latin typeface="Calibri" panose="020F0502020204030204" pitchFamily="34" charset="0"/>
                <a:cs typeface="Calibri" panose="020F0502020204030204" pitchFamily="34" charset="0"/>
              </a:rPr>
              <a:t>Aglietta</a:t>
            </a:r>
            <a:r>
              <a:rPr lang="tr-TR" sz="2400" dirty="0" err="1">
                <a:solidFill>
                  <a:prstClr val="black">
                    <a:lumMod val="75000"/>
                    <a:lumOff val="25000"/>
                  </a:prstClr>
                </a:solidFill>
                <a:latin typeface="Calibri" panose="020F0502020204030204" pitchFamily="34" charset="0"/>
                <a:cs typeface="Calibri" panose="020F0502020204030204" pitchFamily="34" charset="0"/>
              </a:rPr>
              <a:t>’nın</a:t>
            </a:r>
            <a:r>
              <a:rPr lang="tr-TR" sz="2400" dirty="0">
                <a:solidFill>
                  <a:prstClr val="black">
                    <a:lumMod val="75000"/>
                    <a:lumOff val="25000"/>
                  </a:prstClr>
                </a:solidFill>
                <a:latin typeface="Calibri" panose="020F0502020204030204" pitchFamily="34" charset="0"/>
                <a:cs typeface="Calibri" panose="020F0502020204030204" pitchFamily="34" charset="0"/>
              </a:rPr>
              <a:t> geliştirdiği «düzenleme </a:t>
            </a:r>
            <a:r>
              <a:rPr lang="tr-TR" sz="2400" dirty="0" err="1">
                <a:solidFill>
                  <a:prstClr val="black">
                    <a:lumMod val="75000"/>
                    <a:lumOff val="25000"/>
                  </a:prstClr>
                </a:solidFill>
                <a:latin typeface="Calibri" panose="020F0502020204030204" pitchFamily="34" charset="0"/>
                <a:cs typeface="Calibri" panose="020F0502020204030204" pitchFamily="34" charset="0"/>
              </a:rPr>
              <a:t>kuamından</a:t>
            </a:r>
            <a:r>
              <a:rPr lang="tr-TR" sz="2400" dirty="0">
                <a:solidFill>
                  <a:prstClr val="black">
                    <a:lumMod val="75000"/>
                    <a:lumOff val="25000"/>
                  </a:prstClr>
                </a:solidFill>
                <a:latin typeface="Calibri" panose="020F0502020204030204" pitchFamily="34" charset="0"/>
                <a:cs typeface="Calibri" panose="020F0502020204030204" pitchFamily="34" charset="0"/>
              </a:rPr>
              <a:t> hareketle 1980’ler sonrasında dünyada oluşan değişimlerin gıda ve tarım konusundaki değişimlere yansımasının ilk olarak </a:t>
            </a:r>
            <a:r>
              <a:rPr lang="tr-TR" sz="2400" b="1" dirty="0" err="1">
                <a:solidFill>
                  <a:prstClr val="black">
                    <a:lumMod val="75000"/>
                    <a:lumOff val="25000"/>
                  </a:prstClr>
                </a:solidFill>
                <a:latin typeface="Calibri" panose="020F0502020204030204" pitchFamily="34" charset="0"/>
                <a:cs typeface="Calibri" panose="020F0502020204030204" pitchFamily="34" charset="0"/>
              </a:rPr>
              <a:t>Herriete</a:t>
            </a:r>
            <a:r>
              <a:rPr lang="tr-TR" sz="2400" b="1" dirty="0">
                <a:solidFill>
                  <a:prstClr val="black">
                    <a:lumMod val="75000"/>
                    <a:lumOff val="25000"/>
                  </a:prstClr>
                </a:solidFill>
                <a:latin typeface="Calibri" panose="020F0502020204030204" pitchFamily="34" charset="0"/>
                <a:cs typeface="Calibri" panose="020F0502020204030204" pitchFamily="34" charset="0"/>
              </a:rPr>
              <a:t> </a:t>
            </a:r>
            <a:r>
              <a:rPr lang="tr-TR" sz="2400" b="1" dirty="0" err="1">
                <a:solidFill>
                  <a:prstClr val="black">
                    <a:lumMod val="75000"/>
                    <a:lumOff val="25000"/>
                  </a:prstClr>
                </a:solidFill>
                <a:latin typeface="Calibri" panose="020F0502020204030204" pitchFamily="34" charset="0"/>
                <a:cs typeface="Calibri" panose="020F0502020204030204" pitchFamily="34" charset="0"/>
              </a:rPr>
              <a:t>Friedman</a:t>
            </a:r>
            <a:r>
              <a:rPr lang="tr-TR" sz="2400" b="1" dirty="0">
                <a:solidFill>
                  <a:prstClr val="black">
                    <a:lumMod val="75000"/>
                    <a:lumOff val="25000"/>
                  </a:prstClr>
                </a:solidFill>
                <a:latin typeface="Calibri" panose="020F0502020204030204" pitchFamily="34" charset="0"/>
                <a:cs typeface="Calibri" panose="020F0502020204030204" pitchFamily="34" charset="0"/>
              </a:rPr>
              <a:t> </a:t>
            </a:r>
            <a:r>
              <a:rPr lang="tr-TR" sz="2400" dirty="0">
                <a:solidFill>
                  <a:prstClr val="black">
                    <a:lumMod val="75000"/>
                    <a:lumOff val="25000"/>
                  </a:prstClr>
                </a:solidFill>
                <a:latin typeface="Calibri" panose="020F0502020204030204" pitchFamily="34" charset="0"/>
                <a:cs typeface="Calibri" panose="020F0502020204030204" pitchFamily="34" charset="0"/>
              </a:rPr>
              <a:t>tarafından kullanılması (1987) ve sonrasında da </a:t>
            </a:r>
            <a:r>
              <a:rPr lang="tr-TR" sz="2400" b="1" dirty="0" err="1">
                <a:solidFill>
                  <a:prstClr val="black">
                    <a:lumMod val="75000"/>
                    <a:lumOff val="25000"/>
                  </a:prstClr>
                </a:solidFill>
                <a:latin typeface="Calibri" panose="020F0502020204030204" pitchFamily="34" charset="0"/>
                <a:cs typeface="Calibri" panose="020F0502020204030204" pitchFamily="34" charset="0"/>
              </a:rPr>
              <a:t>Friedman</a:t>
            </a:r>
            <a:r>
              <a:rPr lang="tr-TR" sz="2400" b="1" dirty="0">
                <a:solidFill>
                  <a:prstClr val="black">
                    <a:lumMod val="75000"/>
                    <a:lumOff val="25000"/>
                  </a:prstClr>
                </a:solidFill>
                <a:latin typeface="Calibri" panose="020F0502020204030204" pitchFamily="34" charset="0"/>
                <a:cs typeface="Calibri" panose="020F0502020204030204" pitchFamily="34" charset="0"/>
              </a:rPr>
              <a:t> ve </a:t>
            </a:r>
            <a:r>
              <a:rPr lang="tr-TR" sz="2400" b="1" dirty="0" err="1">
                <a:solidFill>
                  <a:prstClr val="black">
                    <a:lumMod val="75000"/>
                    <a:lumOff val="25000"/>
                  </a:prstClr>
                </a:solidFill>
                <a:latin typeface="Calibri" panose="020F0502020204030204" pitchFamily="34" charset="0"/>
                <a:cs typeface="Calibri" panose="020F0502020204030204" pitchFamily="34" charset="0"/>
              </a:rPr>
              <a:t>McMichael</a:t>
            </a:r>
            <a:r>
              <a:rPr lang="tr-TR" sz="2400" b="1" dirty="0">
                <a:solidFill>
                  <a:prstClr val="black">
                    <a:lumMod val="75000"/>
                    <a:lumOff val="25000"/>
                  </a:prstClr>
                </a:solidFill>
                <a:latin typeface="Calibri" panose="020F0502020204030204" pitchFamily="34" charset="0"/>
                <a:cs typeface="Calibri" panose="020F0502020204030204" pitchFamily="34" charset="0"/>
              </a:rPr>
              <a:t> </a:t>
            </a:r>
            <a:r>
              <a:rPr lang="tr-TR" sz="2400" dirty="0">
                <a:solidFill>
                  <a:prstClr val="black">
                    <a:lumMod val="75000"/>
                    <a:lumOff val="25000"/>
                  </a:prstClr>
                </a:solidFill>
                <a:latin typeface="Calibri" panose="020F0502020204030204" pitchFamily="34" charset="0"/>
                <a:cs typeface="Calibri" panose="020F0502020204030204" pitchFamily="34" charset="0"/>
              </a:rPr>
              <a:t>tarafından geliştirilmiştir. </a:t>
            </a:r>
          </a:p>
          <a:p>
            <a:endParaRPr lang="en-US" dirty="0"/>
          </a:p>
        </p:txBody>
      </p:sp>
      <p:pic>
        <p:nvPicPr>
          <p:cNvPr id="5" name="İçerik Yer Tutucusu 4"/>
          <p:cNvPicPr>
            <a:picLocks noGrp="1" noChangeAspect="1"/>
          </p:cNvPicPr>
          <p:nvPr>
            <p:ph sz="half" idx="2"/>
          </p:nvPr>
        </p:nvPicPr>
        <p:blipFill>
          <a:blip r:embed="rId2"/>
          <a:stretch>
            <a:fillRect/>
          </a:stretch>
        </p:blipFill>
        <p:spPr>
          <a:xfrm>
            <a:off x="8477793" y="2071688"/>
            <a:ext cx="2782389" cy="3571875"/>
          </a:xfrm>
          <a:prstGeom prst="rect">
            <a:avLst/>
          </a:prstGeom>
        </p:spPr>
      </p:pic>
    </p:spTree>
    <p:extLst>
      <p:ext uri="{BB962C8B-B14F-4D97-AF65-F5344CB8AC3E}">
        <p14:creationId xmlns:p14="http://schemas.microsoft.com/office/powerpoint/2010/main" val="34070216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4000" b="1" dirty="0" smtClean="0">
                <a:latin typeface="Cambria" panose="02040503050406030204" pitchFamily="18" charset="0"/>
              </a:rPr>
              <a:t>Gıda Rejimi:</a:t>
            </a:r>
            <a:endParaRPr lang="en-US" sz="4000" b="1" dirty="0">
              <a:latin typeface="Cambria" panose="02040503050406030204" pitchFamily="18" charset="0"/>
            </a:endParaRPr>
          </a:p>
        </p:txBody>
      </p:sp>
      <p:sp>
        <p:nvSpPr>
          <p:cNvPr id="3" name="İçerik Yer Tutucusu 2"/>
          <p:cNvSpPr>
            <a:spLocks noGrp="1"/>
          </p:cNvSpPr>
          <p:nvPr>
            <p:ph idx="1"/>
          </p:nvPr>
        </p:nvSpPr>
        <p:spPr/>
        <p:txBody>
          <a:bodyPr/>
          <a:lstStyle/>
          <a:p>
            <a:pPr lvl="0">
              <a:buClr>
                <a:srgbClr val="99CB38"/>
              </a:buClr>
            </a:pPr>
            <a:r>
              <a:rPr lang="tr-TR" sz="2200" dirty="0" smtClean="0">
                <a:solidFill>
                  <a:prstClr val="black">
                    <a:lumMod val="75000"/>
                    <a:lumOff val="25000"/>
                  </a:prstClr>
                </a:solidFill>
                <a:latin typeface="Cambria" panose="02040503050406030204" pitchFamily="18" charset="0"/>
                <a:cs typeface="Arial" panose="020B0604020202020204" pitchFamily="34" charset="0"/>
              </a:rPr>
              <a:t>Gıda rejimi: tarihsel olarak küresel ölçekte belirli kurallarla yönetilen, gıda üretimi be tüketiminde görece istikrarlı ilişkilerin hüküm sürdüğü dönemler ve değişen güç dengeleri ile değişen ve dönüşen dönemler anlamını taşımaktadır.  </a:t>
            </a:r>
          </a:p>
          <a:p>
            <a:pPr lvl="0">
              <a:buClr>
                <a:srgbClr val="99CB38"/>
              </a:buClr>
            </a:pPr>
            <a:r>
              <a:rPr lang="tr-TR" sz="2200" dirty="0" smtClean="0">
                <a:solidFill>
                  <a:prstClr val="black">
                    <a:lumMod val="75000"/>
                    <a:lumOff val="25000"/>
                  </a:prstClr>
                </a:solidFill>
                <a:latin typeface="Calibri" panose="020F0502020204030204" pitchFamily="34" charset="0"/>
                <a:ea typeface="Calibri" panose="020F0502020204030204" pitchFamily="34" charset="0"/>
              </a:rPr>
              <a:t>Kapitalizmin krizlerine koşut olarak </a:t>
            </a:r>
            <a:r>
              <a:rPr lang="tr-TR" sz="2200" dirty="0" err="1" smtClean="0">
                <a:solidFill>
                  <a:prstClr val="black">
                    <a:lumMod val="75000"/>
                    <a:lumOff val="25000"/>
                  </a:prstClr>
                </a:solidFill>
                <a:latin typeface="Calibri" panose="020F0502020204030204" pitchFamily="34" charset="0"/>
                <a:ea typeface="Calibri" panose="020F0502020204030204" pitchFamily="34" charset="0"/>
              </a:rPr>
              <a:t>hegemonik</a:t>
            </a:r>
            <a:r>
              <a:rPr lang="tr-TR" sz="2200" dirty="0" smtClean="0">
                <a:solidFill>
                  <a:prstClr val="black">
                    <a:lumMod val="75000"/>
                    <a:lumOff val="25000"/>
                  </a:prstClr>
                </a:solidFill>
                <a:latin typeface="Calibri" panose="020F0502020204030204" pitchFamily="34" charset="0"/>
                <a:ea typeface="Calibri" panose="020F0502020204030204" pitchFamily="34" charset="0"/>
              </a:rPr>
              <a:t> sarsıntılar ve güç dengesi değişimleri üzerinden dönüşen gıda rejimleri, kapitalizmin kendi tarihini anlamak için de anahtar bir kavram olarak kabul edilebilir (Erbaş 2017; s.17-18).</a:t>
            </a:r>
            <a:endParaRPr lang="tr-TR" sz="2200" dirty="0" smtClean="0">
              <a:solidFill>
                <a:prstClr val="black">
                  <a:lumMod val="75000"/>
                  <a:lumOff val="25000"/>
                </a:prstClr>
              </a:solidFill>
              <a:latin typeface="Cambria" panose="02040503050406030204" pitchFamily="18" charset="0"/>
              <a:cs typeface="Arial" panose="020B0604020202020204" pitchFamily="34" charset="0"/>
            </a:endParaRPr>
          </a:p>
          <a:p>
            <a:endParaRPr lang="en-US" dirty="0"/>
          </a:p>
        </p:txBody>
      </p:sp>
    </p:spTree>
    <p:extLst>
      <p:ext uri="{BB962C8B-B14F-4D97-AF65-F5344CB8AC3E}">
        <p14:creationId xmlns:p14="http://schemas.microsoft.com/office/powerpoint/2010/main" val="16575366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4000" b="1" dirty="0" smtClean="0">
                <a:latin typeface="Cambria" panose="02040503050406030204" pitchFamily="18" charset="0"/>
                <a:cs typeface="Arial" panose="020B0604020202020204" pitchFamily="34" charset="0"/>
              </a:rPr>
              <a:t>Gıda Rejimleri</a:t>
            </a:r>
            <a:endParaRPr lang="tr-TR" sz="4000" b="1" dirty="0">
              <a:latin typeface="Cambria" panose="02040503050406030204" pitchFamily="18" charset="0"/>
              <a:cs typeface="Arial" panose="020B0604020202020204" pitchFamily="34" charset="0"/>
            </a:endParaRPr>
          </a:p>
        </p:txBody>
      </p:sp>
      <p:sp>
        <p:nvSpPr>
          <p:cNvPr id="3" name="İçerik Yer Tutucusu 2"/>
          <p:cNvSpPr>
            <a:spLocks noGrp="1"/>
          </p:cNvSpPr>
          <p:nvPr>
            <p:ph idx="1"/>
          </p:nvPr>
        </p:nvSpPr>
        <p:spPr/>
        <p:txBody>
          <a:bodyPr/>
          <a:lstStyle/>
          <a:p>
            <a:r>
              <a:rPr lang="tr-TR" sz="2400" dirty="0" smtClean="0">
                <a:latin typeface="Cambria" panose="02040503050406030204" pitchFamily="18" charset="0"/>
                <a:cs typeface="Arial" panose="020B0604020202020204" pitchFamily="34" charset="0"/>
              </a:rPr>
              <a:t>1. Gıda Rejimi:1870-1914/1930</a:t>
            </a:r>
          </a:p>
          <a:p>
            <a:r>
              <a:rPr lang="tr-TR" sz="2400" dirty="0" smtClean="0">
                <a:latin typeface="Cambria" panose="02040503050406030204" pitchFamily="18" charset="0"/>
                <a:cs typeface="Arial" panose="020B0604020202020204" pitchFamily="34" charset="0"/>
              </a:rPr>
              <a:t>2. Gıda Rejimi: 1940/47-1972</a:t>
            </a:r>
          </a:p>
          <a:p>
            <a:r>
              <a:rPr lang="tr-TR" sz="2400" dirty="0" smtClean="0">
                <a:latin typeface="Cambria" panose="02040503050406030204" pitchFamily="18" charset="0"/>
                <a:cs typeface="Arial" panose="020B0604020202020204" pitchFamily="34" charset="0"/>
              </a:rPr>
              <a:t>3. Gıda Rejimi: 1972-2010’lar</a:t>
            </a:r>
          </a:p>
          <a:p>
            <a:r>
              <a:rPr lang="tr-TR" sz="2400" dirty="0" smtClean="0">
                <a:latin typeface="Cambria" panose="02040503050406030204" pitchFamily="18" charset="0"/>
                <a:cs typeface="Arial" panose="020B0604020202020204" pitchFamily="34" charset="0"/>
              </a:rPr>
              <a:t>4. Karma Gıda Rejimi: 2010’lar sonrası (Hayriye Erbaş)</a:t>
            </a:r>
          </a:p>
          <a:p>
            <a:endParaRPr lang="tr-TR" sz="2400" dirty="0">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195790048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4000" b="1" dirty="0" smtClean="0">
                <a:latin typeface="Cambria" panose="02040503050406030204" pitchFamily="18" charset="0"/>
                <a:cs typeface="Arial" panose="020B0604020202020204" pitchFamily="34" charset="0"/>
              </a:rPr>
              <a:t>Birinci Gıda Rejimi</a:t>
            </a:r>
            <a:br>
              <a:rPr lang="tr-TR" sz="4000" b="1" dirty="0" smtClean="0">
                <a:latin typeface="Cambria" panose="02040503050406030204" pitchFamily="18" charset="0"/>
                <a:cs typeface="Arial" panose="020B0604020202020204" pitchFamily="34" charset="0"/>
              </a:rPr>
            </a:br>
            <a:endParaRPr lang="tr-TR" sz="4000" b="1" dirty="0">
              <a:latin typeface="Cambria" panose="02040503050406030204" pitchFamily="18" charset="0"/>
              <a:cs typeface="Arial" panose="020B0604020202020204" pitchFamily="34" charset="0"/>
            </a:endParaRPr>
          </a:p>
        </p:txBody>
      </p:sp>
      <p:sp>
        <p:nvSpPr>
          <p:cNvPr id="3" name="İçerik Yer Tutucusu 2"/>
          <p:cNvSpPr>
            <a:spLocks noGrp="1"/>
          </p:cNvSpPr>
          <p:nvPr>
            <p:ph idx="1"/>
          </p:nvPr>
        </p:nvSpPr>
        <p:spPr>
          <a:xfrm>
            <a:off x="1097280" y="1737360"/>
            <a:ext cx="10058400" cy="4624250"/>
          </a:xfrm>
        </p:spPr>
        <p:txBody>
          <a:bodyPr>
            <a:noAutofit/>
          </a:bodyPr>
          <a:lstStyle/>
          <a:p>
            <a:r>
              <a:rPr lang="tr-TR" dirty="0" smtClean="0">
                <a:latin typeface="Cambria" panose="02040503050406030204" pitchFamily="18" charset="0"/>
                <a:cs typeface="Arial" panose="020B0604020202020204" pitchFamily="34" charset="0"/>
              </a:rPr>
              <a:t>Birinci </a:t>
            </a:r>
            <a:r>
              <a:rPr lang="tr-TR" dirty="0">
                <a:latin typeface="Cambria" panose="02040503050406030204" pitchFamily="18" charset="0"/>
                <a:cs typeface="Arial" panose="020B0604020202020204" pitchFamily="34" charset="0"/>
              </a:rPr>
              <a:t>gıda rejimi </a:t>
            </a:r>
            <a:r>
              <a:rPr lang="tr-TR" b="1" dirty="0">
                <a:latin typeface="Cambria" panose="02040503050406030204" pitchFamily="18" charset="0"/>
                <a:cs typeface="Arial" panose="020B0604020202020204" pitchFamily="34" charset="0"/>
              </a:rPr>
              <a:t>İngiltere’nin hegemonyası </a:t>
            </a:r>
            <a:r>
              <a:rPr lang="tr-TR" dirty="0">
                <a:latin typeface="Cambria" panose="02040503050406030204" pitchFamily="18" charset="0"/>
                <a:cs typeface="Arial" panose="020B0604020202020204" pitchFamily="34" charset="0"/>
              </a:rPr>
              <a:t>altında biçimlenen 1870’lerden 1914 Birinci Dünya </a:t>
            </a:r>
            <a:r>
              <a:rPr lang="tr-TR" dirty="0" smtClean="0">
                <a:latin typeface="Cambria" panose="02040503050406030204" pitchFamily="18" charset="0"/>
                <a:cs typeface="Arial" panose="020B0604020202020204" pitchFamily="34" charset="0"/>
              </a:rPr>
              <a:t>Savaşı’na kadar </a:t>
            </a:r>
            <a:r>
              <a:rPr lang="tr-TR" dirty="0">
                <a:latin typeface="Cambria" panose="02040503050406030204" pitchFamily="18" charset="0"/>
                <a:cs typeface="Arial" panose="020B0604020202020204" pitchFamily="34" charset="0"/>
              </a:rPr>
              <a:t>olan dönemi kapsadığından </a:t>
            </a:r>
            <a:r>
              <a:rPr lang="tr-TR" b="1" dirty="0">
                <a:latin typeface="Cambria" panose="02040503050406030204" pitchFamily="18" charset="0"/>
                <a:cs typeface="Arial" panose="020B0604020202020204" pitchFamily="34" charset="0"/>
              </a:rPr>
              <a:t>Kolonyal-</a:t>
            </a:r>
            <a:r>
              <a:rPr lang="tr-TR" b="1" dirty="0" err="1">
                <a:latin typeface="Cambria" panose="02040503050406030204" pitchFamily="18" charset="0"/>
                <a:cs typeface="Arial" panose="020B0604020202020204" pitchFamily="34" charset="0"/>
              </a:rPr>
              <a:t>Diasporik</a:t>
            </a:r>
            <a:r>
              <a:rPr lang="tr-TR" b="1" dirty="0">
                <a:latin typeface="Cambria" panose="02040503050406030204" pitchFamily="18" charset="0"/>
                <a:cs typeface="Arial" panose="020B0604020202020204" pitchFamily="34" charset="0"/>
              </a:rPr>
              <a:t>, Yerleşimci-</a:t>
            </a:r>
            <a:r>
              <a:rPr lang="tr-TR" b="1" dirty="0" err="1">
                <a:latin typeface="Cambria" panose="02040503050406030204" pitchFamily="18" charset="0"/>
                <a:cs typeface="Arial" panose="020B0604020202020204" pitchFamily="34" charset="0"/>
              </a:rPr>
              <a:t>Koloniyal</a:t>
            </a:r>
            <a:r>
              <a:rPr lang="tr-TR" b="1" dirty="0">
                <a:latin typeface="Cambria" panose="02040503050406030204" pitchFamily="18" charset="0"/>
                <a:cs typeface="Arial" panose="020B0604020202020204" pitchFamily="34" charset="0"/>
              </a:rPr>
              <a:t> </a:t>
            </a:r>
            <a:r>
              <a:rPr lang="tr-TR" dirty="0" smtClean="0">
                <a:latin typeface="Cambria" panose="02040503050406030204" pitchFamily="18" charset="0"/>
                <a:cs typeface="Arial" panose="020B0604020202020204" pitchFamily="34" charset="0"/>
              </a:rPr>
              <a:t>ya </a:t>
            </a:r>
            <a:r>
              <a:rPr lang="tr-TR" dirty="0">
                <a:latin typeface="Cambria" panose="02040503050406030204" pitchFamily="18" charset="0"/>
                <a:cs typeface="Arial" panose="020B0604020202020204" pitchFamily="34" charset="0"/>
              </a:rPr>
              <a:t>da </a:t>
            </a:r>
            <a:r>
              <a:rPr lang="tr-TR" b="1" dirty="0" err="1">
                <a:latin typeface="Cambria" panose="02040503050406030204" pitchFamily="18" charset="0"/>
                <a:cs typeface="Arial" panose="020B0604020202020204" pitchFamily="34" charset="0"/>
              </a:rPr>
              <a:t>Emperyal</a:t>
            </a:r>
            <a:r>
              <a:rPr lang="tr-TR" b="1" dirty="0">
                <a:latin typeface="Cambria" panose="02040503050406030204" pitchFamily="18" charset="0"/>
                <a:cs typeface="Arial" panose="020B0604020202020204" pitchFamily="34" charset="0"/>
              </a:rPr>
              <a:t> Gıda </a:t>
            </a:r>
            <a:r>
              <a:rPr lang="tr-TR" dirty="0" smtClean="0">
                <a:latin typeface="Cambria" panose="02040503050406030204" pitchFamily="18" charset="0"/>
                <a:cs typeface="Arial" panose="020B0604020202020204" pitchFamily="34" charset="0"/>
              </a:rPr>
              <a:t>Rejimi olarak adlandırılır.</a:t>
            </a:r>
          </a:p>
          <a:p>
            <a:r>
              <a:rPr lang="tr-TR" dirty="0">
                <a:latin typeface="Cambria" panose="02040503050406030204" pitchFamily="18" charset="0"/>
              </a:rPr>
              <a:t>ilk gıda rejimi olarak nitelendirilebilecek kolonyal-</a:t>
            </a:r>
            <a:r>
              <a:rPr lang="tr-TR" dirty="0" err="1">
                <a:latin typeface="Cambria" panose="02040503050406030204" pitchFamily="18" charset="0"/>
              </a:rPr>
              <a:t>diasporik</a:t>
            </a:r>
            <a:r>
              <a:rPr lang="tr-TR" dirty="0">
                <a:latin typeface="Cambria" panose="02040503050406030204" pitchFamily="18" charset="0"/>
              </a:rPr>
              <a:t> gıda rejimi (1870-1914), dünyada ilk olarak temel bir gıda maddesi için fiyat belirleyen bir tahıl borsası olarak ortaya çıktı. Toplumsal huzursuzlukların bunalttığı Avrupa devletleri (en başta dönemin </a:t>
            </a:r>
            <a:r>
              <a:rPr lang="tr-TR" dirty="0" err="1">
                <a:latin typeface="Cambria" panose="02040503050406030204" pitchFamily="18" charset="0"/>
              </a:rPr>
              <a:t>hegemon</a:t>
            </a:r>
            <a:r>
              <a:rPr lang="tr-TR" dirty="0">
                <a:latin typeface="Cambria" panose="02040503050406030204" pitchFamily="18" charset="0"/>
              </a:rPr>
              <a:t> gücü İngiltere olmak üzere) yeni keşfedilen topraklara göçü teşvik ederek eski kıtadaki kentli işçi nüfusunun gıda ihtiyacını bu göçmenlerden yapılan ucuz gıda ithalatı ile giderme çözümüne gideceklerdi. Kolonilere yerleşen Avrupalı göçmenlerin vazifesi Avrupa’ya gereken buğday ve hayvan ithalatını sağlamaktı. </a:t>
            </a:r>
            <a:endParaRPr lang="tr-TR" dirty="0" smtClean="0">
              <a:latin typeface="Cambria" panose="02040503050406030204" pitchFamily="18" charset="0"/>
              <a:cs typeface="Arial" panose="020B0604020202020204" pitchFamily="34" charset="0"/>
            </a:endParaRPr>
          </a:p>
          <a:p>
            <a:r>
              <a:rPr lang="tr-TR" dirty="0" smtClean="0">
                <a:latin typeface="Cambria" panose="02040503050406030204" pitchFamily="18" charset="0"/>
                <a:cs typeface="Arial" panose="020B0604020202020204" pitchFamily="34" charset="0"/>
              </a:rPr>
              <a:t>Sömürgelerden gelen gıdalar </a:t>
            </a:r>
            <a:r>
              <a:rPr lang="tr-TR" dirty="0">
                <a:latin typeface="Cambria" panose="02040503050406030204" pitchFamily="18" charset="0"/>
                <a:cs typeface="Arial" panose="020B0604020202020204" pitchFamily="34" charset="0"/>
              </a:rPr>
              <a:t>sayesinde İngiliz sermayesi büyümüş ve dünya ticaretini biçimlendiren </a:t>
            </a:r>
            <a:r>
              <a:rPr lang="tr-TR" b="1" dirty="0">
                <a:latin typeface="Cambria" panose="02040503050406030204" pitchFamily="18" charset="0"/>
                <a:cs typeface="Arial" panose="020B0604020202020204" pitchFamily="34" charset="0"/>
              </a:rPr>
              <a:t>Dünya’nın Atölyesi </a:t>
            </a:r>
            <a:r>
              <a:rPr lang="tr-TR" dirty="0">
                <a:latin typeface="Cambria" panose="02040503050406030204" pitchFamily="18" charset="0"/>
                <a:cs typeface="Arial" panose="020B0604020202020204" pitchFamily="34" charset="0"/>
              </a:rPr>
              <a:t>(</a:t>
            </a:r>
            <a:r>
              <a:rPr lang="tr-TR" dirty="0" smtClean="0">
                <a:latin typeface="Cambria" panose="02040503050406030204" pitchFamily="18" charset="0"/>
                <a:cs typeface="Arial" panose="020B0604020202020204" pitchFamily="34" charset="0"/>
              </a:rPr>
              <a:t>workshop of </a:t>
            </a:r>
            <a:r>
              <a:rPr lang="tr-TR" dirty="0" err="1">
                <a:latin typeface="Cambria" panose="02040503050406030204" pitchFamily="18" charset="0"/>
                <a:cs typeface="Arial" panose="020B0604020202020204" pitchFamily="34" charset="0"/>
              </a:rPr>
              <a:t>the</a:t>
            </a:r>
            <a:r>
              <a:rPr lang="tr-TR" dirty="0">
                <a:latin typeface="Cambria" panose="02040503050406030204" pitchFamily="18" charset="0"/>
                <a:cs typeface="Arial" panose="020B0604020202020204" pitchFamily="34" charset="0"/>
              </a:rPr>
              <a:t> </a:t>
            </a:r>
            <a:r>
              <a:rPr lang="tr-TR" dirty="0" err="1">
                <a:latin typeface="Cambria" panose="02040503050406030204" pitchFamily="18" charset="0"/>
                <a:cs typeface="Arial" panose="020B0604020202020204" pitchFamily="34" charset="0"/>
              </a:rPr>
              <a:t>world</a:t>
            </a:r>
            <a:r>
              <a:rPr lang="tr-TR" dirty="0">
                <a:latin typeface="Cambria" panose="02040503050406030204" pitchFamily="18" charset="0"/>
                <a:cs typeface="Arial" panose="020B0604020202020204" pitchFamily="34" charset="0"/>
              </a:rPr>
              <a:t>) olmasını </a:t>
            </a:r>
            <a:r>
              <a:rPr lang="tr-TR" dirty="0" smtClean="0">
                <a:latin typeface="Cambria" panose="02040503050406030204" pitchFamily="18" charset="0"/>
                <a:cs typeface="Arial" panose="020B0604020202020204" pitchFamily="34" charset="0"/>
              </a:rPr>
              <a:t>sağlamıştır. Bu </a:t>
            </a:r>
            <a:r>
              <a:rPr lang="tr-TR" dirty="0">
                <a:latin typeface="Cambria" panose="02040503050406030204" pitchFamily="18" charset="0"/>
                <a:cs typeface="Arial" panose="020B0604020202020204" pitchFamily="34" charset="0"/>
              </a:rPr>
              <a:t>süreçte büyük mübadele pazarlarının oluşmasına </a:t>
            </a:r>
            <a:r>
              <a:rPr lang="tr-TR" dirty="0" smtClean="0">
                <a:latin typeface="Cambria" panose="02040503050406030204" pitchFamily="18" charset="0"/>
                <a:cs typeface="Arial" panose="020B0604020202020204" pitchFamily="34" charset="0"/>
              </a:rPr>
              <a:t>paralel olarak </a:t>
            </a:r>
            <a:r>
              <a:rPr lang="tr-TR" dirty="0">
                <a:latin typeface="Cambria" panose="02040503050406030204" pitchFamily="18" charset="0"/>
                <a:cs typeface="Arial" panose="020B0604020202020204" pitchFamily="34" charset="0"/>
              </a:rPr>
              <a:t>demiryolları inşası ve nakliye üzerinden kapitalistler büyük gelirler elde </a:t>
            </a:r>
            <a:r>
              <a:rPr lang="tr-TR" dirty="0" smtClean="0">
                <a:latin typeface="Cambria" panose="02040503050406030204" pitchFamily="18" charset="0"/>
                <a:cs typeface="Arial" panose="020B0604020202020204" pitchFamily="34" charset="0"/>
              </a:rPr>
              <a:t>edilmiştir. </a:t>
            </a:r>
            <a:endParaRPr lang="tr-TR" dirty="0">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179214041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4000" b="1" dirty="0" smtClean="0">
                <a:latin typeface="Cambria" panose="02040503050406030204" pitchFamily="18" charset="0"/>
                <a:cs typeface="Arial" panose="020B0604020202020204" pitchFamily="34" charset="0"/>
              </a:rPr>
              <a:t>İkinci Gıda Rejimi-1</a:t>
            </a:r>
            <a:br>
              <a:rPr lang="tr-TR" sz="4000" b="1" dirty="0" smtClean="0">
                <a:latin typeface="Cambria" panose="02040503050406030204" pitchFamily="18" charset="0"/>
                <a:cs typeface="Arial" panose="020B0604020202020204" pitchFamily="34" charset="0"/>
              </a:rPr>
            </a:br>
            <a:endParaRPr lang="tr-TR" sz="4000" b="1" dirty="0">
              <a:latin typeface="Cambria" panose="02040503050406030204" pitchFamily="18" charset="0"/>
              <a:cs typeface="Arial" panose="020B0604020202020204" pitchFamily="34" charset="0"/>
            </a:endParaRPr>
          </a:p>
        </p:txBody>
      </p:sp>
      <p:sp>
        <p:nvSpPr>
          <p:cNvPr id="3" name="İçerik Yer Tutucusu 2"/>
          <p:cNvSpPr>
            <a:spLocks noGrp="1"/>
          </p:cNvSpPr>
          <p:nvPr>
            <p:ph idx="1"/>
          </p:nvPr>
        </p:nvSpPr>
        <p:spPr/>
        <p:txBody>
          <a:bodyPr>
            <a:normAutofit fontScale="92500" lnSpcReduction="10000"/>
          </a:bodyPr>
          <a:lstStyle/>
          <a:p>
            <a:r>
              <a:rPr lang="tr-TR" sz="2400" dirty="0" smtClean="0">
                <a:latin typeface="Cambria" panose="02040503050406030204" pitchFamily="18" charset="0"/>
                <a:cs typeface="Arial" panose="020B0604020202020204" pitchFamily="34" charset="0"/>
              </a:rPr>
              <a:t>Bu </a:t>
            </a:r>
            <a:r>
              <a:rPr lang="tr-TR" sz="2400" dirty="0">
                <a:latin typeface="Cambria" panose="02040503050406030204" pitchFamily="18" charset="0"/>
                <a:cs typeface="Arial" panose="020B0604020202020204" pitchFamily="34" charset="0"/>
              </a:rPr>
              <a:t>gıda rejimi 1947-1972 yılları arasında hüküm sürer ve endüstriyel gıda ticaretinin büyümesi </a:t>
            </a:r>
            <a:r>
              <a:rPr lang="tr-TR" sz="2400" dirty="0" smtClean="0">
                <a:latin typeface="Cambria" panose="02040503050406030204" pitchFamily="18" charset="0"/>
                <a:cs typeface="Arial" panose="020B0604020202020204" pitchFamily="34" charset="0"/>
              </a:rPr>
              <a:t>nedeni ile </a:t>
            </a:r>
            <a:r>
              <a:rPr lang="tr-TR" sz="2400" b="1" dirty="0" err="1">
                <a:latin typeface="Cambria" panose="02040503050406030204" pitchFamily="18" charset="0"/>
                <a:cs typeface="Arial" panose="020B0604020202020204" pitchFamily="34" charset="0"/>
              </a:rPr>
              <a:t>Markantil</a:t>
            </a:r>
            <a:r>
              <a:rPr lang="tr-TR" sz="2400" b="1" dirty="0">
                <a:latin typeface="Cambria" panose="02040503050406030204" pitchFamily="18" charset="0"/>
                <a:cs typeface="Arial" panose="020B0604020202020204" pitchFamily="34" charset="0"/>
              </a:rPr>
              <a:t>-Endüstriyel Gıda Rejimi </a:t>
            </a:r>
            <a:r>
              <a:rPr lang="tr-TR" sz="2400" dirty="0">
                <a:latin typeface="Cambria" panose="02040503050406030204" pitchFamily="18" charset="0"/>
                <a:cs typeface="Arial" panose="020B0604020202020204" pitchFamily="34" charset="0"/>
              </a:rPr>
              <a:t>(16) olarak da adlandırılır. </a:t>
            </a:r>
            <a:endParaRPr lang="tr-TR" sz="2400" dirty="0" smtClean="0">
              <a:latin typeface="Cambria" panose="02040503050406030204" pitchFamily="18" charset="0"/>
              <a:cs typeface="Arial" panose="020B0604020202020204" pitchFamily="34" charset="0"/>
            </a:endParaRPr>
          </a:p>
          <a:p>
            <a:r>
              <a:rPr lang="tr-TR" sz="2400" dirty="0">
                <a:latin typeface="Cambria" panose="02040503050406030204" pitchFamily="18" charset="0"/>
              </a:rPr>
              <a:t>Büyük Bunalım ve sonrasında gelen kriz yıllarından en fazla etkilenen ülke olan ABD’nin bunalıma çare olarak geliştirdiği tarım politikası gereğince; devlet tarımsal ürünleri hedef fiyatlara ulaşıncaya dek satın almaktaydı. Ancak bu, devlete ait bir “üretim fazlası” yaratmıştı. Dahası Amerikan hükümetleri, yerel üreticilerin hedef piyasa fiyatını korumak için ithal kısıtlamaları yürürlüğe sokulmuştu. </a:t>
            </a:r>
          </a:p>
          <a:p>
            <a:pPr marL="0" indent="0">
              <a:buNone/>
            </a:pPr>
            <a:r>
              <a:rPr lang="tr-TR" sz="2400" dirty="0">
                <a:latin typeface="Cambria" panose="02040503050406030204" pitchFamily="18" charset="0"/>
                <a:cs typeface="Arial" panose="020B0604020202020204" pitchFamily="34" charset="0"/>
              </a:rPr>
              <a:t> </a:t>
            </a:r>
            <a:r>
              <a:rPr lang="tr-TR" sz="2400" dirty="0" smtClean="0">
                <a:latin typeface="Cambria" panose="02040503050406030204" pitchFamily="18" charset="0"/>
                <a:cs typeface="Arial" panose="020B0604020202020204" pitchFamily="34" charset="0"/>
              </a:rPr>
              <a:t> Bu dönem yeşil devrim ya da yeşil kapitalizm olarak anılan yıllara denk gelir. </a:t>
            </a:r>
          </a:p>
          <a:p>
            <a:r>
              <a:rPr lang="tr-TR" sz="2400" dirty="0" smtClean="0">
                <a:latin typeface="Cambria" panose="02040503050406030204" pitchFamily="18" charset="0"/>
                <a:cs typeface="Arial" panose="020B0604020202020204" pitchFamily="34" charset="0"/>
              </a:rPr>
              <a:t>Bu </a:t>
            </a:r>
            <a:r>
              <a:rPr lang="tr-TR" sz="2400" dirty="0">
                <a:latin typeface="Cambria" panose="02040503050406030204" pitchFamily="18" charset="0"/>
                <a:cs typeface="Arial" panose="020B0604020202020204" pitchFamily="34" charset="0"/>
              </a:rPr>
              <a:t>yıllar tarım ve hayvancılık alanında verimliliğin hedeflendiği teknolojik gelişmelerin hız kazandığı teknoloji merkezli yıllardır. Bu, artan </a:t>
            </a:r>
            <a:r>
              <a:rPr lang="tr-TR" sz="2400" dirty="0" smtClean="0">
                <a:latin typeface="Cambria" panose="02040503050406030204" pitchFamily="18" charset="0"/>
                <a:cs typeface="Arial" panose="020B0604020202020204" pitchFamily="34" charset="0"/>
              </a:rPr>
              <a:t>üretime bağlı </a:t>
            </a:r>
            <a:r>
              <a:rPr lang="tr-TR" sz="2400" dirty="0">
                <a:latin typeface="Cambria" panose="02040503050406030204" pitchFamily="18" charset="0"/>
                <a:cs typeface="Arial" panose="020B0604020202020204" pitchFamily="34" charset="0"/>
              </a:rPr>
              <a:t>olarak yeşil devrim yılları ya da yeşil kapitalizm olarak da anıldığı dönemdir</a:t>
            </a:r>
            <a:r>
              <a:rPr lang="tr-TR" sz="2400" dirty="0" smtClean="0">
                <a:latin typeface="Cambria" panose="02040503050406030204" pitchFamily="18" charset="0"/>
                <a:cs typeface="Arial" panose="020B0604020202020204" pitchFamily="34" charset="0"/>
              </a:rPr>
              <a:t>.</a:t>
            </a:r>
          </a:p>
        </p:txBody>
      </p:sp>
    </p:spTree>
    <p:extLst>
      <p:ext uri="{BB962C8B-B14F-4D97-AF65-F5344CB8AC3E}">
        <p14:creationId xmlns:p14="http://schemas.microsoft.com/office/powerpoint/2010/main" val="104239667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latin typeface="Cambria" panose="02040503050406030204" pitchFamily="18" charset="0"/>
                <a:cs typeface="Arial" panose="020B0604020202020204" pitchFamily="34" charset="0"/>
              </a:rPr>
              <a:t>İkinci Gıda </a:t>
            </a:r>
            <a:r>
              <a:rPr lang="tr-TR" b="1" dirty="0" smtClean="0">
                <a:latin typeface="Cambria" panose="02040503050406030204" pitchFamily="18" charset="0"/>
                <a:cs typeface="Arial" panose="020B0604020202020204" pitchFamily="34" charset="0"/>
              </a:rPr>
              <a:t>Rejimi-2</a:t>
            </a:r>
            <a:r>
              <a:rPr lang="tr-TR" b="1" dirty="0">
                <a:latin typeface="Cambria" panose="02040503050406030204" pitchFamily="18" charset="0"/>
                <a:cs typeface="Arial" panose="020B0604020202020204" pitchFamily="34" charset="0"/>
              </a:rPr>
              <a:t/>
            </a:r>
            <a:br>
              <a:rPr lang="tr-TR" b="1" dirty="0">
                <a:latin typeface="Cambria" panose="02040503050406030204" pitchFamily="18" charset="0"/>
                <a:cs typeface="Arial" panose="020B0604020202020204" pitchFamily="34" charset="0"/>
              </a:rPr>
            </a:br>
            <a:endParaRPr lang="en-US" dirty="0"/>
          </a:p>
        </p:txBody>
      </p:sp>
      <p:sp>
        <p:nvSpPr>
          <p:cNvPr id="3" name="İçerik Yer Tutucusu 2"/>
          <p:cNvSpPr>
            <a:spLocks noGrp="1"/>
          </p:cNvSpPr>
          <p:nvPr>
            <p:ph idx="1"/>
          </p:nvPr>
        </p:nvSpPr>
        <p:spPr/>
        <p:txBody>
          <a:bodyPr>
            <a:normAutofit/>
          </a:bodyPr>
          <a:lstStyle/>
          <a:p>
            <a:r>
              <a:rPr lang="tr-TR" dirty="0" smtClean="0">
                <a:latin typeface="Cambria" panose="02040503050406030204" pitchFamily="18" charset="0"/>
                <a:ea typeface="Calibri" panose="020F0502020204030204" pitchFamily="34" charset="0"/>
              </a:rPr>
              <a:t>2. Gıda rejimi olarak adlandırılan bu sistemde; bir önceki gıda rejiminde gerçekleşen akış tersine çevrilecek; Avrupa tarımsal olarak kendine yeter bir hale getirilirken ABD temel gıda ihracatçısı konumuna yükseltecekti. Ancak bu rejimde gıda yardımları nedeniyle 3. Dünya ülkeleri tarımsal olarak kendine yeter yapısını kaybedip gıda ithalatçısı durumuna düşecekti. </a:t>
            </a:r>
          </a:p>
          <a:p>
            <a:r>
              <a:rPr lang="tr-TR" dirty="0" err="1" smtClean="0">
                <a:latin typeface="Cambria" panose="02040503050406030204" pitchFamily="18" charset="0"/>
              </a:rPr>
              <a:t>Dolayısyla</a:t>
            </a:r>
            <a:r>
              <a:rPr lang="tr-TR" dirty="0" smtClean="0">
                <a:latin typeface="Cambria" panose="02040503050406030204" pitchFamily="18" charset="0"/>
              </a:rPr>
              <a:t> </a:t>
            </a:r>
            <a:r>
              <a:rPr lang="tr-TR" dirty="0" smtClean="0">
                <a:latin typeface="Cambria" panose="02040503050406030204" pitchFamily="18" charset="0"/>
                <a:cs typeface="Arial" panose="020B0604020202020204" pitchFamily="34" charset="0"/>
              </a:rPr>
              <a:t>bu dönemi ABD’nin </a:t>
            </a:r>
            <a:r>
              <a:rPr lang="tr-TR" dirty="0" err="1" smtClean="0">
                <a:latin typeface="Cambria" panose="02040503050406030204" pitchFamily="18" charset="0"/>
                <a:cs typeface="Arial" panose="020B0604020202020204" pitchFamily="34" charset="0"/>
              </a:rPr>
              <a:t>hegemonik</a:t>
            </a:r>
            <a:r>
              <a:rPr lang="tr-TR" dirty="0" smtClean="0">
                <a:latin typeface="Cambria" panose="02040503050406030204" pitchFamily="18" charset="0"/>
                <a:cs typeface="Arial" panose="020B0604020202020204" pitchFamily="34" charset="0"/>
              </a:rPr>
              <a:t> güç olarak uyguladığı tarım politikaları sonucunda ortaya çıkan arz fazlası biçimlendirmiştir. Kalkınma projesi ve yardımları adı altında </a:t>
            </a:r>
            <a:r>
              <a:rPr lang="tr-TR" dirty="0" err="1" smtClean="0">
                <a:latin typeface="Cambria" panose="02040503050406030204" pitchFamily="18" charset="0"/>
                <a:cs typeface="Arial" panose="020B0604020202020204" pitchFamily="34" charset="0"/>
              </a:rPr>
              <a:t>ABD’nnn</a:t>
            </a:r>
            <a:r>
              <a:rPr lang="tr-TR" dirty="0" smtClean="0">
                <a:latin typeface="Cambria" panose="02040503050406030204" pitchFamily="18" charset="0"/>
                <a:cs typeface="Arial" panose="020B0604020202020204" pitchFamily="34" charset="0"/>
              </a:rPr>
              <a:t> yardım rejimini meşrulaştırdığı korumacı devlet inşası dönemi olarak ifade edilmektedir. </a:t>
            </a:r>
          </a:p>
          <a:p>
            <a:r>
              <a:rPr lang="tr-TR" dirty="0"/>
              <a:t>Bu dönem, </a:t>
            </a:r>
            <a:r>
              <a:rPr lang="tr-TR" dirty="0" smtClean="0"/>
              <a:t>gıda </a:t>
            </a:r>
            <a:r>
              <a:rPr lang="tr-TR" dirty="0"/>
              <a:t>sorununda önemli aktörlerden </a:t>
            </a:r>
            <a:r>
              <a:rPr lang="tr-TR" dirty="0" smtClean="0"/>
              <a:t>olan çok </a:t>
            </a:r>
            <a:r>
              <a:rPr lang="tr-TR" dirty="0"/>
              <a:t>uluslu firmaların ortaya çıkışına da sahne olacaktı. </a:t>
            </a:r>
            <a:r>
              <a:rPr lang="tr-TR" dirty="0" smtClean="0"/>
              <a:t>Küresel gıda şirketleri bu gıda </a:t>
            </a:r>
            <a:r>
              <a:rPr lang="tr-TR" dirty="0"/>
              <a:t>rejiminin sonlarına doğru </a:t>
            </a:r>
            <a:r>
              <a:rPr lang="tr-TR" dirty="0" smtClean="0"/>
              <a:t>devletleri aşarak kapitalizmin küresel işleyişine yön vereceklerdir. </a:t>
            </a:r>
            <a:endParaRPr lang="en-US" dirty="0"/>
          </a:p>
          <a:p>
            <a:pPr marL="0" indent="0">
              <a:buNone/>
            </a:pPr>
            <a:endParaRPr lang="tr-TR" dirty="0" smtClean="0">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4725184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4000" b="1" dirty="0" smtClean="0">
                <a:latin typeface="Cambria" panose="02040503050406030204" pitchFamily="18" charset="0"/>
                <a:cs typeface="Arial" panose="020B0604020202020204" pitchFamily="34" charset="0"/>
              </a:rPr>
              <a:t>Üçüncü Gıda Rejimi-1</a:t>
            </a:r>
            <a:br>
              <a:rPr lang="tr-TR" sz="4000" b="1" dirty="0" smtClean="0">
                <a:latin typeface="Cambria" panose="02040503050406030204" pitchFamily="18" charset="0"/>
                <a:cs typeface="Arial" panose="020B0604020202020204" pitchFamily="34" charset="0"/>
              </a:rPr>
            </a:br>
            <a:endParaRPr lang="tr-TR" sz="4000" b="1" dirty="0">
              <a:latin typeface="Cambria" panose="02040503050406030204" pitchFamily="18" charset="0"/>
              <a:cs typeface="Arial" panose="020B0604020202020204" pitchFamily="34" charset="0"/>
            </a:endParaRPr>
          </a:p>
        </p:txBody>
      </p:sp>
      <p:sp>
        <p:nvSpPr>
          <p:cNvPr id="3" name="İçerik Yer Tutucusu 2"/>
          <p:cNvSpPr>
            <a:spLocks noGrp="1"/>
          </p:cNvSpPr>
          <p:nvPr>
            <p:ph idx="1"/>
          </p:nvPr>
        </p:nvSpPr>
        <p:spPr/>
        <p:txBody>
          <a:bodyPr>
            <a:normAutofit/>
          </a:bodyPr>
          <a:lstStyle/>
          <a:p>
            <a:r>
              <a:rPr lang="tr-TR" sz="2400" dirty="0">
                <a:latin typeface="Cambria" panose="02040503050406030204" pitchFamily="18" charset="0"/>
                <a:cs typeface="Arial" panose="020B0604020202020204" pitchFamily="34" charset="0"/>
              </a:rPr>
              <a:t>Bu dönem diğer alanlarda olduğu gibi, tarım-gıda sektörünün büyük küresel şirketlerin ellerde toplandığı bir dönemdir. Bu nedenle de </a:t>
            </a:r>
            <a:r>
              <a:rPr lang="tr-TR" sz="2400" b="1" dirty="0">
                <a:latin typeface="Cambria" panose="02040503050406030204" pitchFamily="18" charset="0"/>
                <a:cs typeface="Arial" panose="020B0604020202020204" pitchFamily="34" charset="0"/>
              </a:rPr>
              <a:t>Şirket Gıda Rejimi </a:t>
            </a:r>
            <a:r>
              <a:rPr lang="tr-TR" sz="2400" dirty="0" smtClean="0">
                <a:latin typeface="Cambria" panose="02040503050406030204" pitchFamily="18" charset="0"/>
                <a:cs typeface="Arial" panose="020B0604020202020204" pitchFamily="34" charset="0"/>
              </a:rPr>
              <a:t>ya </a:t>
            </a:r>
            <a:r>
              <a:rPr lang="tr-TR" sz="2400" dirty="0">
                <a:latin typeface="Cambria" panose="02040503050406030204" pitchFamily="18" charset="0"/>
                <a:cs typeface="Arial" panose="020B0604020202020204" pitchFamily="34" charset="0"/>
              </a:rPr>
              <a:t>da </a:t>
            </a:r>
            <a:r>
              <a:rPr lang="tr-TR" sz="2400" b="1" dirty="0">
                <a:latin typeface="Cambria" panose="02040503050406030204" pitchFamily="18" charset="0"/>
                <a:cs typeface="Arial" panose="020B0604020202020204" pitchFamily="34" charset="0"/>
              </a:rPr>
              <a:t>Sermayenin Gıda rejimi </a:t>
            </a:r>
            <a:r>
              <a:rPr lang="tr-TR" sz="2400" dirty="0" smtClean="0">
                <a:latin typeface="Cambria" panose="02040503050406030204" pitchFamily="18" charset="0"/>
                <a:cs typeface="Arial" panose="020B0604020202020204" pitchFamily="34" charset="0"/>
              </a:rPr>
              <a:t>olarak </a:t>
            </a:r>
            <a:r>
              <a:rPr lang="tr-TR" sz="2400" dirty="0">
                <a:latin typeface="Cambria" panose="02040503050406030204" pitchFamily="18" charset="0"/>
                <a:cs typeface="Arial" panose="020B0604020202020204" pitchFamily="34" charset="0"/>
              </a:rPr>
              <a:t>adlandırılmaktadır. Dönemin temel özelliği teknolojinin de kolaylaştırdığı küreselleşme süreci ve ulusal ekonomilerin hiçbir dönem olmadığı kadar birbirine bağlanmış olmaları ve dünya ölçeğinde uygulamaya konulan benzer ekonomi politikalarıdır. </a:t>
            </a:r>
            <a:endParaRPr lang="tr-TR" sz="2400" dirty="0" smtClean="0">
              <a:latin typeface="Cambria" panose="02040503050406030204" pitchFamily="18" charset="0"/>
              <a:cs typeface="Arial" panose="020B0604020202020204" pitchFamily="34" charset="0"/>
            </a:endParaRPr>
          </a:p>
          <a:p>
            <a:r>
              <a:rPr lang="tr-TR" sz="2400" dirty="0" smtClean="0">
                <a:latin typeface="Cambria" panose="02040503050406030204" pitchFamily="18" charset="0"/>
                <a:cs typeface="Arial" panose="020B0604020202020204" pitchFamily="34" charset="0"/>
              </a:rPr>
              <a:t>Bu dönemde yaşanan sürecin ve politikaları meşrulaştırma </a:t>
            </a:r>
            <a:r>
              <a:rPr lang="tr-TR" sz="2400" b="1" dirty="0" smtClean="0">
                <a:latin typeface="Cambria" panose="02040503050406030204" pitchFamily="18" charset="0"/>
                <a:cs typeface="Arial" panose="020B0604020202020204" pitchFamily="34" charset="0"/>
              </a:rPr>
              <a:t>küreselleşmenin </a:t>
            </a:r>
            <a:r>
              <a:rPr lang="tr-TR" sz="2400" dirty="0" smtClean="0">
                <a:latin typeface="Cambria" panose="02040503050406030204" pitchFamily="18" charset="0"/>
                <a:cs typeface="Arial" panose="020B0604020202020204" pitchFamily="34" charset="0"/>
              </a:rPr>
              <a:t>kaçınılmaz sonuçları olarak ileri sürülmekteydi. </a:t>
            </a:r>
            <a:endParaRPr lang="tr-TR" sz="2400" dirty="0">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210123510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4000" b="1" dirty="0">
                <a:solidFill>
                  <a:prstClr val="black">
                    <a:lumMod val="75000"/>
                    <a:lumOff val="25000"/>
                  </a:prstClr>
                </a:solidFill>
                <a:latin typeface="Cambria" panose="02040503050406030204" pitchFamily="18" charset="0"/>
                <a:cs typeface="Arial" panose="020B0604020202020204" pitchFamily="34" charset="0"/>
              </a:rPr>
              <a:t>Üçüncü Gıda </a:t>
            </a:r>
            <a:r>
              <a:rPr lang="tr-TR" sz="4000" b="1" dirty="0" smtClean="0">
                <a:solidFill>
                  <a:prstClr val="black">
                    <a:lumMod val="75000"/>
                    <a:lumOff val="25000"/>
                  </a:prstClr>
                </a:solidFill>
                <a:latin typeface="Cambria" panose="02040503050406030204" pitchFamily="18" charset="0"/>
                <a:cs typeface="Arial" panose="020B0604020202020204" pitchFamily="34" charset="0"/>
              </a:rPr>
              <a:t>Rejimi-2</a:t>
            </a:r>
            <a:r>
              <a:rPr lang="tr-TR" sz="4000" b="1" dirty="0">
                <a:solidFill>
                  <a:prstClr val="black">
                    <a:lumMod val="75000"/>
                    <a:lumOff val="25000"/>
                  </a:prstClr>
                </a:solidFill>
                <a:latin typeface="Cambria" panose="02040503050406030204" pitchFamily="18" charset="0"/>
                <a:cs typeface="Arial" panose="020B0604020202020204" pitchFamily="34" charset="0"/>
              </a:rPr>
              <a:t/>
            </a:r>
            <a:br>
              <a:rPr lang="tr-TR" sz="4000" b="1" dirty="0">
                <a:solidFill>
                  <a:prstClr val="black">
                    <a:lumMod val="75000"/>
                    <a:lumOff val="25000"/>
                  </a:prstClr>
                </a:solidFill>
                <a:latin typeface="Cambria" panose="02040503050406030204" pitchFamily="18" charset="0"/>
                <a:cs typeface="Arial" panose="020B0604020202020204" pitchFamily="34" charset="0"/>
              </a:rPr>
            </a:br>
            <a:endParaRPr lang="en-US" dirty="0"/>
          </a:p>
        </p:txBody>
      </p:sp>
      <p:sp>
        <p:nvSpPr>
          <p:cNvPr id="3" name="İçerik Yer Tutucusu 2"/>
          <p:cNvSpPr>
            <a:spLocks noGrp="1"/>
          </p:cNvSpPr>
          <p:nvPr>
            <p:ph idx="1"/>
          </p:nvPr>
        </p:nvSpPr>
        <p:spPr/>
        <p:txBody>
          <a:bodyPr/>
          <a:lstStyle/>
          <a:p>
            <a:r>
              <a:rPr lang="tr-TR" dirty="0"/>
              <a:t>70’li yıllarla beraber devlet merkezli gelişmeye yapılan saldırılar ulus ötesi arz zincirlerinin ve global pazarların oluşumuna imkan sağlamıştı (</a:t>
            </a:r>
            <a:r>
              <a:rPr lang="tr-TR" dirty="0" err="1"/>
              <a:t>Friedman</a:t>
            </a:r>
            <a:r>
              <a:rPr lang="tr-TR" dirty="0"/>
              <a:t> 2005; s.256). Gelecek olan yeni rejimde düzenleyici ilke imparatorluklar ya da devletler değil serbest piyasa olacaktı. Değer ilişkilerinin liberalleşme ve özelleşme üzerinden siyasallaştırılmasıyla şirketlerin </a:t>
            </a:r>
            <a:r>
              <a:rPr lang="tr-TR" dirty="0" err="1"/>
              <a:t>imtiyazlandırılacağı</a:t>
            </a:r>
            <a:r>
              <a:rPr lang="tr-TR" dirty="0"/>
              <a:t> bu sistemde devletler artık piyasanın hizmetine girecekti (</a:t>
            </a:r>
            <a:r>
              <a:rPr lang="tr-TR" dirty="0" err="1"/>
              <a:t>McMichael</a:t>
            </a:r>
            <a:r>
              <a:rPr lang="tr-TR" dirty="0"/>
              <a:t> 2009; s.285</a:t>
            </a:r>
            <a:r>
              <a:rPr lang="tr-TR" dirty="0" smtClean="0"/>
              <a:t>).</a:t>
            </a:r>
          </a:p>
          <a:p>
            <a:r>
              <a:rPr lang="tr-TR" dirty="0" err="1"/>
              <a:t>McMichael’a</a:t>
            </a:r>
            <a:r>
              <a:rPr lang="tr-TR" dirty="0"/>
              <a:t> göre üstü kapalı olarak kuralları 1995 Dünya Ticaret Örgütünün kurulması ve çok taraflı tarım anlaşmasının imzalanması ile konan üçüncü gıda rejimi, çok uluslu </a:t>
            </a:r>
            <a:r>
              <a:rPr lang="tr-TR" dirty="0" err="1"/>
              <a:t>agro</a:t>
            </a:r>
            <a:r>
              <a:rPr lang="tr-TR" dirty="0"/>
              <a:t>-gıda firmalarının önünü açmış; önce düşük fiyatlı tarım ürünleri ithalatı üzerinden Güney’deki küçük çiftçilerin gücü kırılmış sonrasında ise bu piyasalarda hâkimiyet kuran çok uluslu şirketler gıda fiyatlarını arttırarak yeni bir sömürü düzeni </a:t>
            </a:r>
            <a:r>
              <a:rPr lang="tr-TR" dirty="0" smtClean="0"/>
              <a:t>kurmuşlardır</a:t>
            </a:r>
            <a:r>
              <a:rPr lang="tr-TR" dirty="0"/>
              <a:t> (</a:t>
            </a:r>
            <a:r>
              <a:rPr lang="tr-TR" dirty="0" err="1"/>
              <a:t>McMichael</a:t>
            </a:r>
            <a:r>
              <a:rPr lang="tr-TR" dirty="0"/>
              <a:t> 2009; </a:t>
            </a:r>
            <a:r>
              <a:rPr lang="tr-TR" dirty="0" smtClean="0"/>
              <a:t>s.284-285</a:t>
            </a:r>
            <a:r>
              <a:rPr lang="tr-TR" dirty="0"/>
              <a:t>).</a:t>
            </a:r>
          </a:p>
          <a:p>
            <a:endParaRPr lang="en-US" dirty="0"/>
          </a:p>
        </p:txBody>
      </p:sp>
    </p:spTree>
    <p:extLst>
      <p:ext uri="{BB962C8B-B14F-4D97-AF65-F5344CB8AC3E}">
        <p14:creationId xmlns:p14="http://schemas.microsoft.com/office/powerpoint/2010/main" val="32211716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Geçmişe bakış">
  <a:themeElements>
    <a:clrScheme name="Geçmişe bakış">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docProps/app.xml><?xml version="1.0" encoding="utf-8"?>
<Properties xmlns="http://schemas.openxmlformats.org/officeDocument/2006/extended-properties" xmlns:vt="http://schemas.openxmlformats.org/officeDocument/2006/docPropsVTypes">
  <TotalTime>14</TotalTime>
  <Words>1019</Words>
  <Application>Microsoft Office PowerPoint</Application>
  <PresentationFormat>Geniş ekran</PresentationFormat>
  <Paragraphs>41</Paragraphs>
  <Slides>11</Slides>
  <Notes>0</Notes>
  <HiddenSlides>0</HiddenSlides>
  <MMClips>0</MMClips>
  <ScaleCrop>false</ScaleCrop>
  <HeadingPairs>
    <vt:vector size="6" baseType="variant">
      <vt:variant>
        <vt:lpstr>Kullanılan Yazı Tipleri</vt:lpstr>
      </vt:variant>
      <vt:variant>
        <vt:i4>4</vt:i4>
      </vt:variant>
      <vt:variant>
        <vt:lpstr>Tema</vt:lpstr>
      </vt:variant>
      <vt:variant>
        <vt:i4>2</vt:i4>
      </vt:variant>
      <vt:variant>
        <vt:lpstr>Slayt Başlıkları</vt:lpstr>
      </vt:variant>
      <vt:variant>
        <vt:i4>11</vt:i4>
      </vt:variant>
    </vt:vector>
  </HeadingPairs>
  <TitlesOfParts>
    <vt:vector size="17" baseType="lpstr">
      <vt:lpstr>Arial</vt:lpstr>
      <vt:lpstr>Calibri</vt:lpstr>
      <vt:lpstr>Calibri Light</vt:lpstr>
      <vt:lpstr>Cambria</vt:lpstr>
      <vt:lpstr>Office Teması</vt:lpstr>
      <vt:lpstr>Geçmişe bakış</vt:lpstr>
      <vt:lpstr>GIDA VE TARIM SOSYOLOJİSİ</vt:lpstr>
      <vt:lpstr>Gıda Rejimi Kavramsallaştırması ve Sunduğu Metodolojik Perspektif</vt:lpstr>
      <vt:lpstr>Gıda Rejimi:</vt:lpstr>
      <vt:lpstr>Gıda Rejimleri</vt:lpstr>
      <vt:lpstr>Birinci Gıda Rejimi </vt:lpstr>
      <vt:lpstr>İkinci Gıda Rejimi-1 </vt:lpstr>
      <vt:lpstr>İkinci Gıda Rejimi-2 </vt:lpstr>
      <vt:lpstr>Üçüncü Gıda Rejimi-1 </vt:lpstr>
      <vt:lpstr>Üçüncü Gıda Rejimi-2 </vt:lpstr>
      <vt:lpstr>Dördüncü Gıda Rejimi (Hayriye Erbaş)</vt:lpstr>
      <vt:lpstr>KAYNAKLAR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GIDA VE TARIM SOSYOLOJİSİ</dc:title>
  <dc:creator>Windows Kullanıcısı; Hayriye Erbaş</dc:creator>
  <cp:lastModifiedBy>Windows Kullanıcısı</cp:lastModifiedBy>
  <cp:revision>3</cp:revision>
  <dcterms:created xsi:type="dcterms:W3CDTF">2020-05-08T14:00:08Z</dcterms:created>
  <dcterms:modified xsi:type="dcterms:W3CDTF">2020-05-09T09:59:09Z</dcterms:modified>
</cp:coreProperties>
</file>