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60" r:id="rId5"/>
    <p:sldId id="261" r:id="rId6"/>
    <p:sldId id="262" r:id="rId7"/>
    <p:sldId id="259" r:id="rId8"/>
    <p:sldId id="263" r:id="rId9"/>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4" d="100"/>
          <a:sy n="74" d="100"/>
        </p:scale>
        <p:origin x="57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79AB7463-C445-4215-BD5D-2DC656D67A9C}" type="datetimeFigureOut">
              <a:rPr lang="tr-TR" smtClean="0"/>
              <a:t>6.04.2020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D571100E-7BE7-4BCD-9908-B1A2C38A28DC}" type="slidenum">
              <a:rPr lang="tr-TR" smtClean="0"/>
              <a:t>‹#›</a:t>
            </a:fld>
            <a:endParaRPr lang="tr-TR"/>
          </a:p>
        </p:txBody>
      </p:sp>
    </p:spTree>
    <p:extLst>
      <p:ext uri="{BB962C8B-B14F-4D97-AF65-F5344CB8AC3E}">
        <p14:creationId xmlns:p14="http://schemas.microsoft.com/office/powerpoint/2010/main" val="406280601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79AB7463-C445-4215-BD5D-2DC656D67A9C}" type="datetimeFigureOut">
              <a:rPr lang="tr-TR" smtClean="0"/>
              <a:t>6.04.2020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D571100E-7BE7-4BCD-9908-B1A2C38A28DC}" type="slidenum">
              <a:rPr lang="tr-TR" smtClean="0"/>
              <a:t>‹#›</a:t>
            </a:fld>
            <a:endParaRPr lang="tr-TR"/>
          </a:p>
        </p:txBody>
      </p:sp>
    </p:spTree>
    <p:extLst>
      <p:ext uri="{BB962C8B-B14F-4D97-AF65-F5344CB8AC3E}">
        <p14:creationId xmlns:p14="http://schemas.microsoft.com/office/powerpoint/2010/main" val="19612483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79AB7463-C445-4215-BD5D-2DC656D67A9C}" type="datetimeFigureOut">
              <a:rPr lang="tr-TR" smtClean="0"/>
              <a:t>6.04.2020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D571100E-7BE7-4BCD-9908-B1A2C38A28DC}" type="slidenum">
              <a:rPr lang="tr-TR" smtClean="0"/>
              <a:t>‹#›</a:t>
            </a:fld>
            <a:endParaRPr lang="tr-TR"/>
          </a:p>
        </p:txBody>
      </p:sp>
    </p:spTree>
    <p:extLst>
      <p:ext uri="{BB962C8B-B14F-4D97-AF65-F5344CB8AC3E}">
        <p14:creationId xmlns:p14="http://schemas.microsoft.com/office/powerpoint/2010/main" val="294228659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79AB7463-C445-4215-BD5D-2DC656D67A9C}" type="datetimeFigureOut">
              <a:rPr lang="tr-TR" smtClean="0"/>
              <a:t>6.04.2020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D571100E-7BE7-4BCD-9908-B1A2C38A28DC}" type="slidenum">
              <a:rPr lang="tr-TR" smtClean="0"/>
              <a:t>‹#›</a:t>
            </a:fld>
            <a:endParaRPr lang="tr-TR"/>
          </a:p>
        </p:txBody>
      </p:sp>
    </p:spTree>
    <p:extLst>
      <p:ext uri="{BB962C8B-B14F-4D97-AF65-F5344CB8AC3E}">
        <p14:creationId xmlns:p14="http://schemas.microsoft.com/office/powerpoint/2010/main" val="353614387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79AB7463-C445-4215-BD5D-2DC656D67A9C}" type="datetimeFigureOut">
              <a:rPr lang="tr-TR" smtClean="0"/>
              <a:t>6.04.2020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D571100E-7BE7-4BCD-9908-B1A2C38A28DC}" type="slidenum">
              <a:rPr lang="tr-TR" smtClean="0"/>
              <a:t>‹#›</a:t>
            </a:fld>
            <a:endParaRPr lang="tr-TR"/>
          </a:p>
        </p:txBody>
      </p:sp>
    </p:spTree>
    <p:extLst>
      <p:ext uri="{BB962C8B-B14F-4D97-AF65-F5344CB8AC3E}">
        <p14:creationId xmlns:p14="http://schemas.microsoft.com/office/powerpoint/2010/main" val="6400876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79AB7463-C445-4215-BD5D-2DC656D67A9C}" type="datetimeFigureOut">
              <a:rPr lang="tr-TR" smtClean="0"/>
              <a:t>6.04.2020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D571100E-7BE7-4BCD-9908-B1A2C38A28DC}" type="slidenum">
              <a:rPr lang="tr-TR" smtClean="0"/>
              <a:t>‹#›</a:t>
            </a:fld>
            <a:endParaRPr lang="tr-TR"/>
          </a:p>
        </p:txBody>
      </p:sp>
    </p:spTree>
    <p:extLst>
      <p:ext uri="{BB962C8B-B14F-4D97-AF65-F5344CB8AC3E}">
        <p14:creationId xmlns:p14="http://schemas.microsoft.com/office/powerpoint/2010/main" val="23023339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79AB7463-C445-4215-BD5D-2DC656D67A9C}" type="datetimeFigureOut">
              <a:rPr lang="tr-TR" smtClean="0"/>
              <a:t>6.04.2020</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D571100E-7BE7-4BCD-9908-B1A2C38A28DC}" type="slidenum">
              <a:rPr lang="tr-TR" smtClean="0"/>
              <a:t>‹#›</a:t>
            </a:fld>
            <a:endParaRPr lang="tr-TR"/>
          </a:p>
        </p:txBody>
      </p:sp>
    </p:spTree>
    <p:extLst>
      <p:ext uri="{BB962C8B-B14F-4D97-AF65-F5344CB8AC3E}">
        <p14:creationId xmlns:p14="http://schemas.microsoft.com/office/powerpoint/2010/main" val="62878744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79AB7463-C445-4215-BD5D-2DC656D67A9C}" type="datetimeFigureOut">
              <a:rPr lang="tr-TR" smtClean="0"/>
              <a:t>6.04.2020</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D571100E-7BE7-4BCD-9908-B1A2C38A28DC}" type="slidenum">
              <a:rPr lang="tr-TR" smtClean="0"/>
              <a:t>‹#›</a:t>
            </a:fld>
            <a:endParaRPr lang="tr-TR"/>
          </a:p>
        </p:txBody>
      </p:sp>
    </p:spTree>
    <p:extLst>
      <p:ext uri="{BB962C8B-B14F-4D97-AF65-F5344CB8AC3E}">
        <p14:creationId xmlns:p14="http://schemas.microsoft.com/office/powerpoint/2010/main" val="219748864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79AB7463-C445-4215-BD5D-2DC656D67A9C}" type="datetimeFigureOut">
              <a:rPr lang="tr-TR" smtClean="0"/>
              <a:t>6.04.2020</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D571100E-7BE7-4BCD-9908-B1A2C38A28DC}" type="slidenum">
              <a:rPr lang="tr-TR" smtClean="0"/>
              <a:t>‹#›</a:t>
            </a:fld>
            <a:endParaRPr lang="tr-TR"/>
          </a:p>
        </p:txBody>
      </p:sp>
    </p:spTree>
    <p:extLst>
      <p:ext uri="{BB962C8B-B14F-4D97-AF65-F5344CB8AC3E}">
        <p14:creationId xmlns:p14="http://schemas.microsoft.com/office/powerpoint/2010/main" val="281424576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79AB7463-C445-4215-BD5D-2DC656D67A9C}" type="datetimeFigureOut">
              <a:rPr lang="tr-TR" smtClean="0"/>
              <a:t>6.04.2020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D571100E-7BE7-4BCD-9908-B1A2C38A28DC}" type="slidenum">
              <a:rPr lang="tr-TR" smtClean="0"/>
              <a:t>‹#›</a:t>
            </a:fld>
            <a:endParaRPr lang="tr-TR"/>
          </a:p>
        </p:txBody>
      </p:sp>
    </p:spTree>
    <p:extLst>
      <p:ext uri="{BB962C8B-B14F-4D97-AF65-F5344CB8AC3E}">
        <p14:creationId xmlns:p14="http://schemas.microsoft.com/office/powerpoint/2010/main" val="68095679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79AB7463-C445-4215-BD5D-2DC656D67A9C}" type="datetimeFigureOut">
              <a:rPr lang="tr-TR" smtClean="0"/>
              <a:t>6.04.2020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D571100E-7BE7-4BCD-9908-B1A2C38A28DC}" type="slidenum">
              <a:rPr lang="tr-TR" smtClean="0"/>
              <a:t>‹#›</a:t>
            </a:fld>
            <a:endParaRPr lang="tr-TR"/>
          </a:p>
        </p:txBody>
      </p:sp>
    </p:spTree>
    <p:extLst>
      <p:ext uri="{BB962C8B-B14F-4D97-AF65-F5344CB8AC3E}">
        <p14:creationId xmlns:p14="http://schemas.microsoft.com/office/powerpoint/2010/main" val="19940266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9AB7463-C445-4215-BD5D-2DC656D67A9C}" type="datetimeFigureOut">
              <a:rPr lang="tr-TR" smtClean="0"/>
              <a:t>6.04.2020</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571100E-7BE7-4BCD-9908-B1A2C38A28DC}" type="slidenum">
              <a:rPr lang="tr-TR" smtClean="0"/>
              <a:t>‹#›</a:t>
            </a:fld>
            <a:endParaRPr lang="tr-TR"/>
          </a:p>
        </p:txBody>
      </p:sp>
    </p:spTree>
    <p:extLst>
      <p:ext uri="{BB962C8B-B14F-4D97-AF65-F5344CB8AC3E}">
        <p14:creationId xmlns:p14="http://schemas.microsoft.com/office/powerpoint/2010/main" val="233310070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dirty="0" smtClean="0"/>
              <a:t>14. Hafta</a:t>
            </a:r>
            <a:endParaRPr lang="tr-TR" dirty="0"/>
          </a:p>
        </p:txBody>
      </p:sp>
      <p:sp>
        <p:nvSpPr>
          <p:cNvPr id="3" name="Alt Başlık 2"/>
          <p:cNvSpPr>
            <a:spLocks noGrp="1"/>
          </p:cNvSpPr>
          <p:nvPr>
            <p:ph type="subTitle" idx="1"/>
          </p:nvPr>
        </p:nvSpPr>
        <p:spPr/>
        <p:txBody>
          <a:bodyPr/>
          <a:lstStyle/>
          <a:p>
            <a:r>
              <a:rPr lang="tr-TR" dirty="0" err="1" smtClean="0"/>
              <a:t>Pandit</a:t>
            </a:r>
            <a:r>
              <a:rPr lang="tr-TR" dirty="0" smtClean="0"/>
              <a:t> </a:t>
            </a:r>
            <a:r>
              <a:rPr lang="tr-TR" dirty="0" err="1" smtClean="0"/>
              <a:t>Ratan</a:t>
            </a:r>
            <a:r>
              <a:rPr lang="tr-TR" dirty="0" smtClean="0"/>
              <a:t> </a:t>
            </a:r>
            <a:r>
              <a:rPr lang="tr-TR" dirty="0" err="1" smtClean="0"/>
              <a:t>Nath</a:t>
            </a:r>
            <a:r>
              <a:rPr lang="tr-TR" dirty="0" smtClean="0"/>
              <a:t> </a:t>
            </a:r>
            <a:r>
              <a:rPr lang="tr-TR" dirty="0" err="1" smtClean="0"/>
              <a:t>Sarşar</a:t>
            </a:r>
            <a:r>
              <a:rPr lang="tr-TR" dirty="0" smtClean="0"/>
              <a:t>-Mevlevi Abdul Halim </a:t>
            </a:r>
            <a:r>
              <a:rPr lang="tr-TR" dirty="0" err="1" smtClean="0"/>
              <a:t>Şarar</a:t>
            </a:r>
            <a:endParaRPr lang="tr-TR" dirty="0"/>
          </a:p>
        </p:txBody>
      </p:sp>
    </p:spTree>
    <p:extLst>
      <p:ext uri="{BB962C8B-B14F-4D97-AF65-F5344CB8AC3E}">
        <p14:creationId xmlns:p14="http://schemas.microsoft.com/office/powerpoint/2010/main" val="339142287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85000" lnSpcReduction="20000"/>
          </a:bodyPr>
          <a:lstStyle/>
          <a:p>
            <a:r>
              <a:rPr lang="tr-TR" b="1" i="1" dirty="0" err="1"/>
              <a:t>Pandit</a:t>
            </a:r>
            <a:r>
              <a:rPr lang="tr-TR" b="1" i="1" dirty="0"/>
              <a:t> </a:t>
            </a:r>
            <a:r>
              <a:rPr lang="tr-TR" b="1" i="1" dirty="0" err="1"/>
              <a:t>Ratan</a:t>
            </a:r>
            <a:r>
              <a:rPr lang="tr-TR" b="1" i="1" dirty="0"/>
              <a:t> </a:t>
            </a:r>
            <a:r>
              <a:rPr lang="tr-TR" b="1" i="1" dirty="0" err="1"/>
              <a:t>Nath</a:t>
            </a:r>
            <a:r>
              <a:rPr lang="tr-TR" b="1" i="1" dirty="0"/>
              <a:t> </a:t>
            </a:r>
            <a:r>
              <a:rPr lang="tr-TR" b="1" i="1" dirty="0" err="1"/>
              <a:t>Sarşar</a:t>
            </a:r>
            <a:r>
              <a:rPr lang="tr-TR" b="1" i="1" dirty="0"/>
              <a:t> (1847-1902)</a:t>
            </a:r>
            <a:r>
              <a:rPr lang="tr-TR" dirty="0"/>
              <a:t> </a:t>
            </a:r>
          </a:p>
          <a:p>
            <a:r>
              <a:rPr lang="tr-TR" dirty="0"/>
              <a:t>     Urdu dilinin öncü romancısı olan </a:t>
            </a:r>
            <a:r>
              <a:rPr lang="tr-TR" dirty="0" err="1"/>
              <a:t>Pandit</a:t>
            </a:r>
            <a:r>
              <a:rPr lang="tr-TR" dirty="0"/>
              <a:t> </a:t>
            </a:r>
            <a:r>
              <a:rPr lang="tr-TR" dirty="0" err="1"/>
              <a:t>Ratan</a:t>
            </a:r>
            <a:r>
              <a:rPr lang="tr-TR" dirty="0"/>
              <a:t> </a:t>
            </a:r>
            <a:r>
              <a:rPr lang="tr-TR" dirty="0" err="1"/>
              <a:t>Nath</a:t>
            </a:r>
            <a:r>
              <a:rPr lang="tr-TR" dirty="0"/>
              <a:t> </a:t>
            </a:r>
            <a:r>
              <a:rPr lang="tr-TR" dirty="0" err="1"/>
              <a:t>Sarşar</a:t>
            </a:r>
            <a:r>
              <a:rPr lang="tr-TR" dirty="0"/>
              <a:t> 1847 yılında </a:t>
            </a:r>
            <a:r>
              <a:rPr lang="tr-TR" dirty="0" err="1"/>
              <a:t>Lakhnov’da</a:t>
            </a:r>
            <a:r>
              <a:rPr lang="tr-TR" dirty="0"/>
              <a:t> dünyaya gelir. Babası Biç </a:t>
            </a:r>
            <a:r>
              <a:rPr lang="tr-TR" dirty="0" err="1"/>
              <a:t>Nath</a:t>
            </a:r>
            <a:r>
              <a:rPr lang="tr-TR" dirty="0"/>
              <a:t> Der bir Brahmandı. Keşmir’den göç etmişlerdi</a:t>
            </a:r>
            <a:r>
              <a:rPr lang="tr-TR" dirty="0" smtClean="0"/>
              <a:t>.</a:t>
            </a:r>
          </a:p>
          <a:p>
            <a:r>
              <a:rPr lang="tr-TR" dirty="0" smtClean="0"/>
              <a:t> </a:t>
            </a:r>
            <a:r>
              <a:rPr lang="tr-TR" dirty="0" err="1"/>
              <a:t>Sarşar</a:t>
            </a:r>
            <a:r>
              <a:rPr lang="tr-TR" dirty="0"/>
              <a:t> da </a:t>
            </a:r>
            <a:r>
              <a:rPr lang="tr-TR" dirty="0" err="1"/>
              <a:t>Galib</a:t>
            </a:r>
            <a:r>
              <a:rPr lang="tr-TR" dirty="0"/>
              <a:t> gibi çok küçük yaşta babasını kaybetti. Babası öldüğünde henüz dört yaşındaydı. Bu yüzden ona annesi bakmıştı. Farsça ve Arapça öğrendi. </a:t>
            </a:r>
          </a:p>
          <a:p>
            <a:r>
              <a:rPr lang="tr-TR" dirty="0" smtClean="0"/>
              <a:t>Müslüman </a:t>
            </a:r>
            <a:r>
              <a:rPr lang="tr-TR" dirty="0"/>
              <a:t>ailelerinin oturduğu bir mahallede oturuyorlardı. </a:t>
            </a:r>
            <a:r>
              <a:rPr lang="tr-TR" dirty="0" err="1"/>
              <a:t>Sarşar</a:t>
            </a:r>
            <a:r>
              <a:rPr lang="tr-TR" dirty="0"/>
              <a:t> Urdu dilinin çok iyi konuşulduğu evlere girip çıkıyordu ve kadınlarla sohbet ediyordu. Bu bakımdan Müslüman kadınlardan dilleri ve kültürleriyle ilgili çok şey öğrenmişti</a:t>
            </a:r>
            <a:r>
              <a:rPr lang="tr-TR" dirty="0" smtClean="0"/>
              <a:t>.</a:t>
            </a:r>
          </a:p>
          <a:p>
            <a:r>
              <a:rPr lang="tr-TR" dirty="0" smtClean="0"/>
              <a:t> </a:t>
            </a:r>
            <a:r>
              <a:rPr lang="tr-TR" dirty="0"/>
              <a:t>Büyüdüğünde İngilizce öğrenimi görmek için </a:t>
            </a:r>
            <a:r>
              <a:rPr lang="tr-TR" dirty="0" err="1"/>
              <a:t>Lakhnov</a:t>
            </a:r>
            <a:r>
              <a:rPr lang="tr-TR" dirty="0"/>
              <a:t> ‘‘</a:t>
            </a:r>
            <a:r>
              <a:rPr lang="tr-TR" dirty="0" err="1"/>
              <a:t>Canning</a:t>
            </a:r>
            <a:r>
              <a:rPr lang="tr-TR" dirty="0"/>
              <a:t> Kolej’e girdi. Bir süre sonra koleji bıraktı…Daha sonra </a:t>
            </a:r>
            <a:r>
              <a:rPr lang="tr-TR" dirty="0" err="1"/>
              <a:t>Lekhimpur</a:t>
            </a:r>
            <a:r>
              <a:rPr lang="tr-TR" dirty="0"/>
              <a:t> </a:t>
            </a:r>
            <a:r>
              <a:rPr lang="tr-TR" dirty="0" err="1"/>
              <a:t>Kheri’de</a:t>
            </a:r>
            <a:r>
              <a:rPr lang="tr-TR" dirty="0"/>
              <a:t> bir okulda öğretmenlik yaptı. Aynı dönemde edebiyat yaşamına </a:t>
            </a:r>
            <a:r>
              <a:rPr lang="tr-TR" i="1" dirty="0" err="1"/>
              <a:t>Murasala</a:t>
            </a:r>
            <a:r>
              <a:rPr lang="tr-TR" i="1" dirty="0"/>
              <a:t>-i </a:t>
            </a:r>
            <a:r>
              <a:rPr lang="tr-TR" i="1" dirty="0" err="1"/>
              <a:t>Keşmiri</a:t>
            </a:r>
            <a:r>
              <a:rPr lang="tr-TR" dirty="0" err="1"/>
              <a:t>’de</a:t>
            </a:r>
            <a:r>
              <a:rPr lang="tr-TR" dirty="0"/>
              <a:t> yazılar yazarak başladı</a:t>
            </a:r>
            <a:r>
              <a:rPr lang="tr-TR" dirty="0" smtClean="0"/>
              <a:t>.’’</a:t>
            </a:r>
            <a:endParaRPr lang="tr-TR" dirty="0"/>
          </a:p>
        </p:txBody>
      </p:sp>
    </p:spTree>
    <p:extLst>
      <p:ext uri="{BB962C8B-B14F-4D97-AF65-F5344CB8AC3E}">
        <p14:creationId xmlns:p14="http://schemas.microsoft.com/office/powerpoint/2010/main" val="130593733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lnSpcReduction="10000"/>
          </a:bodyPr>
          <a:lstStyle/>
          <a:p>
            <a:r>
              <a:rPr lang="tr-TR" dirty="0" smtClean="0"/>
              <a:t> </a:t>
            </a:r>
            <a:r>
              <a:rPr lang="tr-TR" i="1" dirty="0" err="1" smtClean="0"/>
              <a:t>Murasala</a:t>
            </a:r>
            <a:r>
              <a:rPr lang="tr-TR" i="1" dirty="0" smtClean="0"/>
              <a:t>-i </a:t>
            </a:r>
            <a:r>
              <a:rPr lang="tr-TR" i="1" dirty="0" err="1" smtClean="0"/>
              <a:t>Keşmiri</a:t>
            </a:r>
            <a:r>
              <a:rPr lang="tr-TR" dirty="0" err="1" smtClean="0"/>
              <a:t>’de</a:t>
            </a:r>
            <a:r>
              <a:rPr lang="tr-TR" dirty="0" smtClean="0"/>
              <a:t> yazdıkları </a:t>
            </a:r>
            <a:r>
              <a:rPr lang="tr-TR" i="1" dirty="0" err="1" smtClean="0"/>
              <a:t>Fesane</a:t>
            </a:r>
            <a:r>
              <a:rPr lang="tr-TR" i="1" dirty="0" smtClean="0"/>
              <a:t>-i </a:t>
            </a:r>
            <a:r>
              <a:rPr lang="tr-TR" i="1" dirty="0" err="1" smtClean="0"/>
              <a:t>Acaib</a:t>
            </a:r>
            <a:r>
              <a:rPr lang="tr-TR" dirty="0" err="1" smtClean="0"/>
              <a:t>’in</a:t>
            </a:r>
            <a:r>
              <a:rPr lang="tr-TR" dirty="0" smtClean="0"/>
              <a:t> yazarı </a:t>
            </a:r>
            <a:r>
              <a:rPr lang="tr-TR" dirty="0" err="1" smtClean="0"/>
              <a:t>Receb</a:t>
            </a:r>
            <a:r>
              <a:rPr lang="tr-TR" dirty="0" smtClean="0"/>
              <a:t> Ali </a:t>
            </a:r>
            <a:r>
              <a:rPr lang="tr-TR" dirty="0" err="1" smtClean="0"/>
              <a:t>Surur’un</a:t>
            </a:r>
            <a:r>
              <a:rPr lang="tr-TR" dirty="0" smtClean="0"/>
              <a:t> yapay üslubunun biri taklidiydi ve bu üslup o günlerde rağbet gören bir üsluptu. </a:t>
            </a:r>
          </a:p>
          <a:p>
            <a:r>
              <a:rPr lang="tr-TR" dirty="0" err="1" smtClean="0"/>
              <a:t>Sarşar</a:t>
            </a:r>
            <a:r>
              <a:rPr lang="tr-TR" dirty="0" smtClean="0"/>
              <a:t> taklitten çok kısa süre içinde vazgeçerek kendine ait doğal yazma sitilini oluşturdu. </a:t>
            </a:r>
          </a:p>
          <a:p>
            <a:r>
              <a:rPr lang="tr-TR" dirty="0" smtClean="0"/>
              <a:t>‘‘Bu sitilinin göründüğü ilk yer bir mizah dergisi olan </a:t>
            </a:r>
            <a:r>
              <a:rPr lang="tr-TR" i="1" dirty="0" err="1" smtClean="0"/>
              <a:t>Evedh</a:t>
            </a:r>
            <a:r>
              <a:rPr lang="tr-TR" i="1" dirty="0" smtClean="0"/>
              <a:t> </a:t>
            </a:r>
            <a:r>
              <a:rPr lang="tr-TR" i="1" dirty="0" err="1" smtClean="0"/>
              <a:t>Panç’</a:t>
            </a:r>
            <a:r>
              <a:rPr lang="tr-TR" dirty="0" err="1" smtClean="0"/>
              <a:t>dı</a:t>
            </a:r>
            <a:r>
              <a:rPr lang="tr-TR" dirty="0" smtClean="0"/>
              <a:t>. Bu dergiyi üne kavuşturan kişi Urdu tarihinde ilk mizah yazarı olan </a:t>
            </a:r>
            <a:r>
              <a:rPr lang="tr-TR" dirty="0" err="1" smtClean="0"/>
              <a:t>Munşi</a:t>
            </a:r>
            <a:r>
              <a:rPr lang="tr-TR" dirty="0" smtClean="0"/>
              <a:t> </a:t>
            </a:r>
            <a:r>
              <a:rPr lang="tr-TR" dirty="0" err="1" smtClean="0"/>
              <a:t>Secad</a:t>
            </a:r>
            <a:r>
              <a:rPr lang="tr-TR" dirty="0" smtClean="0"/>
              <a:t> Hüseyin’di.’’ </a:t>
            </a:r>
          </a:p>
          <a:p>
            <a:r>
              <a:rPr lang="tr-TR" dirty="0" err="1" smtClean="0"/>
              <a:t>Sarşar</a:t>
            </a:r>
            <a:r>
              <a:rPr lang="tr-TR" dirty="0" smtClean="0"/>
              <a:t> bu dönemde bazı bilimsel İngilizce kitapları da Urdu diline tercüme etmişti. Bunlardan biri fizik üzerineydi. Çevirisini </a:t>
            </a:r>
            <a:r>
              <a:rPr lang="tr-TR" i="1" dirty="0" smtClean="0"/>
              <a:t>Şems-</a:t>
            </a:r>
            <a:r>
              <a:rPr lang="tr-TR" i="1" dirty="0" err="1" smtClean="0"/>
              <a:t>ul</a:t>
            </a:r>
            <a:r>
              <a:rPr lang="tr-TR" i="1" dirty="0" smtClean="0"/>
              <a:t> </a:t>
            </a:r>
            <a:r>
              <a:rPr lang="tr-TR" i="1" dirty="0" err="1" smtClean="0"/>
              <a:t>Zuha</a:t>
            </a:r>
            <a:r>
              <a:rPr lang="tr-TR" i="1" dirty="0" smtClean="0"/>
              <a:t> </a:t>
            </a:r>
            <a:r>
              <a:rPr lang="tr-TR" dirty="0" smtClean="0"/>
              <a:t>adıyla yapmıştı. </a:t>
            </a:r>
            <a:endParaRPr lang="tr-TR" dirty="0"/>
          </a:p>
        </p:txBody>
      </p:sp>
    </p:spTree>
    <p:extLst>
      <p:ext uri="{BB962C8B-B14F-4D97-AF65-F5344CB8AC3E}">
        <p14:creationId xmlns:p14="http://schemas.microsoft.com/office/powerpoint/2010/main" val="292472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77500" lnSpcReduction="20000"/>
          </a:bodyPr>
          <a:lstStyle/>
          <a:p>
            <a:r>
              <a:rPr lang="tr-TR" dirty="0" smtClean="0"/>
              <a:t>‘‘</a:t>
            </a:r>
            <a:r>
              <a:rPr lang="tr-TR" dirty="0" err="1" smtClean="0"/>
              <a:t>Khperi’deki</a:t>
            </a:r>
            <a:r>
              <a:rPr lang="tr-TR" dirty="0" smtClean="0"/>
              <a:t> okuldan ayrıldıktan sonra </a:t>
            </a:r>
            <a:r>
              <a:rPr lang="tr-TR" dirty="0" err="1" smtClean="0"/>
              <a:t>Lakhnov’a</a:t>
            </a:r>
            <a:r>
              <a:rPr lang="tr-TR" dirty="0" smtClean="0"/>
              <a:t> geldi. 1878’de </a:t>
            </a:r>
            <a:r>
              <a:rPr lang="tr-TR" i="1" dirty="0" err="1" smtClean="0"/>
              <a:t>Evedh</a:t>
            </a:r>
            <a:r>
              <a:rPr lang="tr-TR" dirty="0" smtClean="0"/>
              <a:t> gazetesinin editörlüğüne getirildi. </a:t>
            </a:r>
          </a:p>
          <a:p>
            <a:r>
              <a:rPr lang="tr-TR" i="1" dirty="0" err="1" smtClean="0"/>
              <a:t>Fesane</a:t>
            </a:r>
            <a:r>
              <a:rPr lang="tr-TR" i="1" dirty="0" smtClean="0"/>
              <a:t>-i Azad </a:t>
            </a:r>
            <a:r>
              <a:rPr lang="tr-TR" dirty="0" smtClean="0"/>
              <a:t>işte bu gazetede bölümler halinde yayımlanmaya başladı ve hiç kesintiye uğramadan bir yıl kadar, yani Aralık 1878’den 1879’a kadar yayımlandı. 1880’de </a:t>
            </a:r>
            <a:r>
              <a:rPr lang="tr-TR" i="1" dirty="0" err="1" smtClean="0"/>
              <a:t>Fesane</a:t>
            </a:r>
            <a:r>
              <a:rPr lang="tr-TR" i="1" dirty="0" smtClean="0"/>
              <a:t>-i Azad </a:t>
            </a:r>
            <a:r>
              <a:rPr lang="tr-TR" dirty="0" err="1" smtClean="0"/>
              <a:t>kitab</a:t>
            </a:r>
            <a:r>
              <a:rPr lang="tr-TR" dirty="0" smtClean="0"/>
              <a:t> şeklinde piyasaya çıktı. 1893 yılında </a:t>
            </a:r>
            <a:r>
              <a:rPr lang="tr-TR" i="1" dirty="0" err="1" smtClean="0"/>
              <a:t>Evedh</a:t>
            </a:r>
            <a:r>
              <a:rPr lang="tr-TR" i="1" dirty="0" smtClean="0"/>
              <a:t> </a:t>
            </a:r>
            <a:r>
              <a:rPr lang="tr-TR" dirty="0" smtClean="0"/>
              <a:t>gazetesindeki görevinden ayrıldı.’’</a:t>
            </a:r>
            <a:r>
              <a:rPr lang="tr-TR" i="1" dirty="0" smtClean="0"/>
              <a:t> </a:t>
            </a:r>
            <a:endParaRPr lang="tr-TR" dirty="0" smtClean="0"/>
          </a:p>
          <a:p>
            <a:r>
              <a:rPr lang="tr-TR" dirty="0" smtClean="0"/>
              <a:t>     </a:t>
            </a:r>
            <a:r>
              <a:rPr lang="tr-TR" i="1" dirty="0" err="1" smtClean="0"/>
              <a:t>Fesane</a:t>
            </a:r>
            <a:r>
              <a:rPr lang="tr-TR" i="1" dirty="0" smtClean="0"/>
              <a:t>-i Azad </a:t>
            </a:r>
            <a:r>
              <a:rPr lang="tr-TR" dirty="0" smtClean="0"/>
              <a:t>adlı ünlü eseri dört bölümden oluşur. Hikaye Cervantes’in ünlü romanı Don </a:t>
            </a:r>
            <a:r>
              <a:rPr lang="tr-TR" dirty="0" err="1" smtClean="0"/>
              <a:t>Kişot’dan</a:t>
            </a:r>
            <a:r>
              <a:rPr lang="tr-TR" dirty="0" smtClean="0"/>
              <a:t> alınmıştır. Romanın kahramanı Azad serüvenci kibar bir şövalyedir. </a:t>
            </a:r>
          </a:p>
          <a:p>
            <a:r>
              <a:rPr lang="tr-TR" dirty="0" smtClean="0"/>
              <a:t>Azad’ın sadık hizmetkarı </a:t>
            </a:r>
            <a:r>
              <a:rPr lang="tr-TR" dirty="0" err="1" smtClean="0"/>
              <a:t>Hoci</a:t>
            </a:r>
            <a:r>
              <a:rPr lang="tr-TR" dirty="0" smtClean="0"/>
              <a:t> ise </a:t>
            </a:r>
            <a:r>
              <a:rPr lang="tr-TR" dirty="0" err="1" smtClean="0"/>
              <a:t>Sanço</a:t>
            </a:r>
            <a:r>
              <a:rPr lang="tr-TR" dirty="0" smtClean="0"/>
              <a:t> </a:t>
            </a:r>
            <a:r>
              <a:rPr lang="tr-TR" dirty="0" err="1" smtClean="0"/>
              <a:t>Panza’nın</a:t>
            </a:r>
            <a:r>
              <a:rPr lang="tr-TR" dirty="0" smtClean="0"/>
              <a:t> Hindistan’a özgü bir modelidir. Azad ve </a:t>
            </a:r>
            <a:r>
              <a:rPr lang="tr-TR" dirty="0" err="1" smtClean="0"/>
              <a:t>Hoci</a:t>
            </a:r>
            <a:r>
              <a:rPr lang="tr-TR" dirty="0" smtClean="0"/>
              <a:t> her ikisi de olağan dışı kişiliklere sahip olmalarına rağmen, yazarın sanatı sayesinde sanki gerçek hayatta kolayca rastlanabilecek karakterlere bürünürler. </a:t>
            </a:r>
          </a:p>
          <a:p>
            <a:r>
              <a:rPr lang="tr-TR" dirty="0" smtClean="0"/>
              <a:t>Bu yüzden kitabı okuyanlar onları canlı, yaşayan karakterler olarak görürler. Azad’ın kahramanlık denemelerine sempati duyar, övüngen ve başı beladan kurtulmayan </a:t>
            </a:r>
            <a:r>
              <a:rPr lang="tr-TR" dirty="0" err="1" smtClean="0"/>
              <a:t>Hoci’nin</a:t>
            </a:r>
            <a:r>
              <a:rPr lang="tr-TR" dirty="0" smtClean="0"/>
              <a:t> yapmaya çalıştıklarına gülerler. </a:t>
            </a:r>
            <a:r>
              <a:rPr lang="tr-TR" dirty="0" err="1" smtClean="0"/>
              <a:t>Sarşar</a:t>
            </a:r>
            <a:r>
              <a:rPr lang="tr-TR" dirty="0" smtClean="0"/>
              <a:t> özgür ruhlu bir adamdı. Uzun bir süre işte  ya da bir yerde kalamıyordu.</a:t>
            </a:r>
          </a:p>
        </p:txBody>
      </p:sp>
    </p:spTree>
    <p:extLst>
      <p:ext uri="{BB962C8B-B14F-4D97-AF65-F5344CB8AC3E}">
        <p14:creationId xmlns:p14="http://schemas.microsoft.com/office/powerpoint/2010/main" val="142170209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85000" lnSpcReduction="20000"/>
          </a:bodyPr>
          <a:lstStyle/>
          <a:p>
            <a:r>
              <a:rPr lang="tr-TR" dirty="0" smtClean="0"/>
              <a:t> İnsanlar onun için hangi ırk ve dinden olursa olsun eşitti. Esprili ve yumuşak bir mizaca sahipti. </a:t>
            </a:r>
            <a:r>
              <a:rPr lang="tr-TR" dirty="0" err="1" smtClean="0"/>
              <a:t>Ratan</a:t>
            </a:r>
            <a:r>
              <a:rPr lang="tr-TR" dirty="0" smtClean="0"/>
              <a:t> </a:t>
            </a:r>
            <a:r>
              <a:rPr lang="tr-TR" dirty="0" err="1" smtClean="0"/>
              <a:t>Nath</a:t>
            </a:r>
            <a:r>
              <a:rPr lang="tr-TR" dirty="0" smtClean="0"/>
              <a:t> </a:t>
            </a:r>
            <a:r>
              <a:rPr lang="tr-TR" dirty="0" err="1" smtClean="0"/>
              <a:t>Sarşar</a:t>
            </a:r>
            <a:r>
              <a:rPr lang="tr-TR" dirty="0" smtClean="0"/>
              <a:t> genç denilebilecek bir yaşta, içki yüzünden olduğu düşünülen bir hastalıktan dolayı 27 Ocak 1902’de hayata veda etmişti.</a:t>
            </a:r>
          </a:p>
          <a:p>
            <a:r>
              <a:rPr lang="tr-TR" b="1" i="1" dirty="0" smtClean="0"/>
              <a:t>Mevlevi Abdul Halim </a:t>
            </a:r>
            <a:r>
              <a:rPr lang="tr-TR" b="1" i="1" dirty="0" err="1" smtClean="0"/>
              <a:t>Şarar</a:t>
            </a:r>
            <a:r>
              <a:rPr lang="tr-TR" b="1" i="1" dirty="0" smtClean="0"/>
              <a:t> (1860-1926)</a:t>
            </a:r>
            <a:endParaRPr lang="tr-TR" dirty="0" smtClean="0"/>
          </a:p>
          <a:p>
            <a:r>
              <a:rPr lang="tr-TR" dirty="0" smtClean="0"/>
              <a:t>    Urdu dilinde ilk tarihsel romanı yazan kişidir. Mevlevi Abdul Halim adı, </a:t>
            </a:r>
            <a:r>
              <a:rPr lang="tr-TR" dirty="0" err="1" smtClean="0"/>
              <a:t>Şarar</a:t>
            </a:r>
            <a:r>
              <a:rPr lang="tr-TR" dirty="0" smtClean="0"/>
              <a:t> mahlasıdır. </a:t>
            </a:r>
            <a:r>
              <a:rPr lang="tr-TR" dirty="0" err="1" smtClean="0"/>
              <a:t>Şarar</a:t>
            </a:r>
            <a:r>
              <a:rPr lang="tr-TR" dirty="0" smtClean="0"/>
              <a:t> 1860’da </a:t>
            </a:r>
            <a:r>
              <a:rPr lang="tr-TR" dirty="0" err="1" smtClean="0"/>
              <a:t>Lakhnov’da</a:t>
            </a:r>
            <a:r>
              <a:rPr lang="tr-TR" dirty="0" smtClean="0"/>
              <a:t> dünyaya gelmişti. Büyükbabası </a:t>
            </a:r>
            <a:r>
              <a:rPr lang="tr-TR" dirty="0" err="1" smtClean="0"/>
              <a:t>Evedh’in</a:t>
            </a:r>
            <a:r>
              <a:rPr lang="tr-TR" dirty="0" smtClean="0"/>
              <a:t> son sultanı </a:t>
            </a:r>
            <a:r>
              <a:rPr lang="tr-TR" dirty="0" err="1" smtClean="0"/>
              <a:t>Vacid</a:t>
            </a:r>
            <a:r>
              <a:rPr lang="tr-TR" dirty="0" smtClean="0"/>
              <a:t> Ali Şah’ın saray adamlarından biriydi. Dolayısıyla mali sıkıntılardan uzak bir çocukluk dönemi geçirmişti. Sultan tahttan indirildikten sonra dokuz yaşındayken büyükbabasıyla ve ailenin diğer fertleriyle  birlikte </a:t>
            </a:r>
            <a:r>
              <a:rPr lang="tr-TR" dirty="0" err="1" smtClean="0"/>
              <a:t>Kalkutta’ya</a:t>
            </a:r>
            <a:r>
              <a:rPr lang="tr-TR" dirty="0" smtClean="0"/>
              <a:t> gitti. Burada eğitimine kaldığı yerden devam etti.</a:t>
            </a:r>
          </a:p>
          <a:p>
            <a:r>
              <a:rPr lang="tr-TR" dirty="0" smtClean="0"/>
              <a:t>    Yaklaşık on dokuz yaşlarında </a:t>
            </a:r>
            <a:r>
              <a:rPr lang="tr-TR" dirty="0" err="1" smtClean="0"/>
              <a:t>Lakhnov’a</a:t>
            </a:r>
            <a:r>
              <a:rPr lang="tr-TR" dirty="0" smtClean="0"/>
              <a:t> geri dönmek istedi ve bunu gerçekleştirdi. Bir yıl sonra yirmi yaşına girdiğinde dayısının kızıyla evlendi. Bu arada hadis ilmini öğrenmeye Delhi’ye gitti. Daha sonra İngilizce öğrenmeye merak saldı. </a:t>
            </a:r>
          </a:p>
        </p:txBody>
      </p:sp>
    </p:spTree>
    <p:extLst>
      <p:ext uri="{BB962C8B-B14F-4D97-AF65-F5344CB8AC3E}">
        <p14:creationId xmlns:p14="http://schemas.microsoft.com/office/powerpoint/2010/main" val="141769845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lnSpcReduction="10000"/>
          </a:bodyPr>
          <a:lstStyle/>
          <a:p>
            <a:r>
              <a:rPr lang="tr-TR" dirty="0" smtClean="0"/>
              <a:t>Bir süre sonra gazetelerde mizah anlayışını ortaya koyan öyle etkili üslupla yazılar yazmaya başladı ki bunlarla kendi camiasında ve halk arasında hemen ün saldı. </a:t>
            </a:r>
          </a:p>
          <a:p>
            <a:r>
              <a:rPr lang="tr-TR" dirty="0" smtClean="0"/>
              <a:t>Tanınmasını hızlandıran bu ürünler onun edebi yaşamını da başlatan ürünler olmuştu. </a:t>
            </a:r>
            <a:r>
              <a:rPr lang="tr-TR" dirty="0" err="1" smtClean="0"/>
              <a:t>Şarar’ın</a:t>
            </a:r>
            <a:r>
              <a:rPr lang="tr-TR" dirty="0" smtClean="0"/>
              <a:t> anlatısı modern ya da yeni Urdu edebiyatını başlatan </a:t>
            </a:r>
            <a:r>
              <a:rPr lang="tr-TR" dirty="0" err="1" smtClean="0"/>
              <a:t>Sir</a:t>
            </a:r>
            <a:r>
              <a:rPr lang="tr-TR" dirty="0" smtClean="0"/>
              <a:t> </a:t>
            </a:r>
            <a:r>
              <a:rPr lang="tr-TR" dirty="0" err="1" smtClean="0"/>
              <a:t>Seyyid</a:t>
            </a:r>
            <a:r>
              <a:rPr lang="tr-TR" dirty="0" smtClean="0"/>
              <a:t>, Nezir </a:t>
            </a:r>
            <a:r>
              <a:rPr lang="tr-TR" dirty="0" err="1" smtClean="0"/>
              <a:t>Ahmed</a:t>
            </a:r>
            <a:r>
              <a:rPr lang="tr-TR" dirty="0" smtClean="0"/>
              <a:t>, Hüseyin Azad, </a:t>
            </a:r>
            <a:r>
              <a:rPr lang="tr-TR" dirty="0" err="1" smtClean="0"/>
              <a:t>Ratan</a:t>
            </a:r>
            <a:r>
              <a:rPr lang="tr-TR" dirty="0" smtClean="0"/>
              <a:t> </a:t>
            </a:r>
            <a:r>
              <a:rPr lang="tr-TR" dirty="0" err="1" smtClean="0"/>
              <a:t>Nath</a:t>
            </a:r>
            <a:r>
              <a:rPr lang="tr-TR" dirty="0" smtClean="0"/>
              <a:t> </a:t>
            </a:r>
            <a:r>
              <a:rPr lang="tr-TR" dirty="0" err="1" smtClean="0"/>
              <a:t>Sarşar</a:t>
            </a:r>
            <a:r>
              <a:rPr lang="tr-TR" dirty="0" smtClean="0"/>
              <a:t> gibi isimlerin hepsinden farklılık gösterir; İngilizcedeki güzel yazı yazma kurallarını Urdu diline dahil etmiş, fantastik konuları işlemiş ve bunları olağanüstü bir anlatımla okuyucuya sunmuştur. </a:t>
            </a:r>
          </a:p>
          <a:p>
            <a:r>
              <a:rPr lang="tr-TR" dirty="0" smtClean="0"/>
              <a:t>Yeni tarz denilen şey buydu ve bu başlangıçta Urdu edebiyatında nesir alanında ortaya koyulmuş yapıtların hiçbirinde görülmemiştir.</a:t>
            </a:r>
          </a:p>
        </p:txBody>
      </p:sp>
    </p:spTree>
    <p:extLst>
      <p:ext uri="{BB962C8B-B14F-4D97-AF65-F5344CB8AC3E}">
        <p14:creationId xmlns:p14="http://schemas.microsoft.com/office/powerpoint/2010/main" val="200682636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lnSpcReduction="20000"/>
          </a:bodyPr>
          <a:lstStyle/>
          <a:p>
            <a:r>
              <a:rPr lang="tr-TR" dirty="0" smtClean="0"/>
              <a:t>Derginin tarzı diğer dergilerinkinden oldukça farklıydı. Onu kısa sürede çok meşhur eden şey de bu farklılıktı. </a:t>
            </a:r>
          </a:p>
          <a:p>
            <a:r>
              <a:rPr lang="tr-TR" dirty="0" smtClean="0"/>
              <a:t>Farsça benzetme ve eğretilemeler kullanılmışsa da düşüncelerinde ve cümlelerinde İngilizceye özgü tarz vardı. </a:t>
            </a:r>
          </a:p>
          <a:p>
            <a:endParaRPr lang="tr-TR" dirty="0"/>
          </a:p>
          <a:p>
            <a:r>
              <a:rPr lang="tr-TR" dirty="0" smtClean="0"/>
              <a:t>Nesir yazılarında yerli yersiz şiir kullanmaktan özenle kaçınmıştı. İlk romanı </a:t>
            </a:r>
            <a:r>
              <a:rPr lang="tr-TR" i="1" dirty="0" err="1" smtClean="0"/>
              <a:t>Dilçesp</a:t>
            </a:r>
            <a:r>
              <a:rPr lang="tr-TR" i="1" dirty="0" smtClean="0"/>
              <a:t>’ </a:t>
            </a:r>
            <a:r>
              <a:rPr lang="tr-TR" dirty="0" smtClean="0"/>
              <a:t>de  Hindistan toplumunu konu edinmişti ama anlattıkları yeni ve ilginçti. Çünkü tarzı henüz alışılmış bir tarz değildi.</a:t>
            </a:r>
          </a:p>
          <a:p>
            <a:r>
              <a:rPr lang="tr-TR" dirty="0" smtClean="0"/>
              <a:t> Bu tarz ‘‘ yer yer karmakarışıktır, güçtür ve ahlakçıdır. Aşkı ilginç bir şekilde işlemiş ve Hindistanlı ailelerin daha çok hangi sebeplerden </a:t>
            </a:r>
            <a:r>
              <a:rPr lang="tr-TR" dirty="0" err="1" smtClean="0"/>
              <a:t>tebah</a:t>
            </a:r>
            <a:r>
              <a:rPr lang="tr-TR" dirty="0" smtClean="0"/>
              <a:t> olduklarını göstermiştir. </a:t>
            </a:r>
          </a:p>
          <a:p>
            <a:r>
              <a:rPr lang="tr-TR" dirty="0" smtClean="0"/>
              <a:t>Bir yıl içinde bunun ikinci bölümü basıldı. Önceki bölümünde yazarlığında var olan olumsuzluklar-eksiklerden arınmış, olgunluk kazanmıştı.’’</a:t>
            </a:r>
          </a:p>
        </p:txBody>
      </p:sp>
    </p:spTree>
    <p:extLst>
      <p:ext uri="{BB962C8B-B14F-4D97-AF65-F5344CB8AC3E}">
        <p14:creationId xmlns:p14="http://schemas.microsoft.com/office/powerpoint/2010/main" val="53096442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70000" lnSpcReduction="20000"/>
          </a:bodyPr>
          <a:lstStyle/>
          <a:p>
            <a:r>
              <a:rPr lang="tr-TR" dirty="0" smtClean="0"/>
              <a:t> </a:t>
            </a:r>
            <a:r>
              <a:rPr lang="tr-TR" dirty="0" err="1" smtClean="0"/>
              <a:t>Şarar</a:t>
            </a:r>
            <a:r>
              <a:rPr lang="tr-TR" dirty="0" smtClean="0"/>
              <a:t> 1887 yılında ünlü dergisi </a:t>
            </a:r>
            <a:r>
              <a:rPr lang="tr-TR" i="1" dirty="0" err="1" smtClean="0"/>
              <a:t>Dilgudaz</a:t>
            </a:r>
            <a:r>
              <a:rPr lang="tr-TR" i="1" dirty="0" smtClean="0"/>
              <a:t> </a:t>
            </a:r>
            <a:r>
              <a:rPr lang="tr-TR" dirty="0" smtClean="0"/>
              <a:t>‘ı çıkardı. Bu dergi yayımlanır yayımlanmaz Hindistan’da yankı uyandırdı. </a:t>
            </a:r>
          </a:p>
          <a:p>
            <a:r>
              <a:rPr lang="tr-TR" i="1" dirty="0" err="1" smtClean="0"/>
              <a:t>Dilgudaz’</a:t>
            </a:r>
            <a:r>
              <a:rPr lang="tr-TR" dirty="0" err="1" smtClean="0"/>
              <a:t>da</a:t>
            </a:r>
            <a:r>
              <a:rPr lang="tr-TR" dirty="0" smtClean="0"/>
              <a:t> yer alan yazılar o denli beğeni toplamışlardı ki dönemin eğitim idaresi bunlardan birini okullardaki müfredata koydurtmuştu. Yayın hayatının ikinci yılında </a:t>
            </a:r>
            <a:r>
              <a:rPr lang="tr-TR" i="1" dirty="0" err="1" smtClean="0"/>
              <a:t>Dilgudaz’</a:t>
            </a:r>
            <a:r>
              <a:rPr lang="tr-TR" dirty="0" err="1" smtClean="0"/>
              <a:t>da</a:t>
            </a:r>
            <a:r>
              <a:rPr lang="tr-TR" dirty="0" smtClean="0"/>
              <a:t> </a:t>
            </a:r>
            <a:r>
              <a:rPr lang="tr-TR" i="1" dirty="0" smtClean="0"/>
              <a:t>Melik-</a:t>
            </a:r>
            <a:r>
              <a:rPr lang="tr-TR" i="1" dirty="0" err="1" smtClean="0"/>
              <a:t>ul</a:t>
            </a:r>
            <a:r>
              <a:rPr lang="tr-TR" i="1" dirty="0" smtClean="0"/>
              <a:t> Aziz </a:t>
            </a:r>
            <a:r>
              <a:rPr lang="tr-TR" i="1" dirty="0" err="1" smtClean="0"/>
              <a:t>Vircinya</a:t>
            </a:r>
            <a:r>
              <a:rPr lang="tr-TR" i="1" dirty="0" smtClean="0"/>
              <a:t>, </a:t>
            </a:r>
            <a:r>
              <a:rPr lang="tr-TR" i="1" dirty="0" err="1" smtClean="0"/>
              <a:t>Hüsn</a:t>
            </a:r>
            <a:r>
              <a:rPr lang="tr-TR" i="1" dirty="0" smtClean="0"/>
              <a:t>-i </a:t>
            </a:r>
            <a:r>
              <a:rPr lang="tr-TR" i="1" dirty="0" err="1" smtClean="0"/>
              <a:t>Ancelina</a:t>
            </a:r>
            <a:r>
              <a:rPr lang="tr-TR" i="1" dirty="0" smtClean="0"/>
              <a:t>, Mansur </a:t>
            </a:r>
            <a:r>
              <a:rPr lang="tr-TR" i="1" dirty="0" err="1" smtClean="0"/>
              <a:t>Mohina</a:t>
            </a:r>
            <a:r>
              <a:rPr lang="tr-TR" i="1" dirty="0" smtClean="0"/>
              <a:t> </a:t>
            </a:r>
            <a:r>
              <a:rPr lang="tr-TR" dirty="0" smtClean="0"/>
              <a:t>adlı romanlarını yazmıştı. Bir bakıma </a:t>
            </a:r>
            <a:r>
              <a:rPr lang="tr-TR" dirty="0" err="1" smtClean="0"/>
              <a:t>roımanın</a:t>
            </a:r>
            <a:r>
              <a:rPr lang="tr-TR" dirty="0" smtClean="0"/>
              <a:t> yükselişini temsil eden bu yapıtlar halk arasında ve edebiyat çevrelerinde çok tutulmuştu. </a:t>
            </a:r>
          </a:p>
          <a:p>
            <a:r>
              <a:rPr lang="tr-TR" dirty="0" smtClean="0"/>
              <a:t>Bilindiği üzere tarihi romanlar yazmakla edebiyat ortamına girmiş olan </a:t>
            </a:r>
            <a:r>
              <a:rPr lang="tr-TR" dirty="0" err="1" smtClean="0"/>
              <a:t>Şarar</a:t>
            </a:r>
            <a:r>
              <a:rPr lang="tr-TR" dirty="0" smtClean="0"/>
              <a:t>, özellikle İslam tarihi konulu roman denemelerine ağırlık vermiştir. Bunun etkisiyle eserlerinde daha çok fikri boyutun egemen olduğuna tanık oluruz. Araştırmacı ve eleştirici yanına rağmen, yalın üslubu sayesinde ünü günden güne artmıştı.</a:t>
            </a:r>
          </a:p>
          <a:p>
            <a:r>
              <a:rPr lang="tr-TR" dirty="0" smtClean="0"/>
              <a:t>      </a:t>
            </a:r>
            <a:r>
              <a:rPr lang="tr-TR" dirty="0" err="1" smtClean="0"/>
              <a:t>Şarar</a:t>
            </a:r>
            <a:r>
              <a:rPr lang="tr-TR" dirty="0" smtClean="0"/>
              <a:t> tarihe ilginin bir tarz olarak edebiyatta yer alıp gelişmesiyle birlikte 1890’da İslam alimlerinin biyografilerine de yer verdiği </a:t>
            </a:r>
            <a:r>
              <a:rPr lang="tr-TR" i="1" dirty="0" err="1" smtClean="0"/>
              <a:t>Mühezzeb</a:t>
            </a:r>
            <a:r>
              <a:rPr lang="tr-TR" i="1" dirty="0" smtClean="0"/>
              <a:t> </a:t>
            </a:r>
            <a:r>
              <a:rPr lang="tr-TR" dirty="0" smtClean="0"/>
              <a:t>adlı </a:t>
            </a:r>
            <a:r>
              <a:rPr lang="tr-TR" dirty="0" err="1" smtClean="0"/>
              <a:t>gazateyi</a:t>
            </a:r>
            <a:r>
              <a:rPr lang="tr-TR" dirty="0" smtClean="0"/>
              <a:t> çıkarmaya karar verdi. Ancak çok uzun süre geçmeden hem </a:t>
            </a:r>
            <a:r>
              <a:rPr lang="tr-TR" i="1" dirty="0" err="1" smtClean="0"/>
              <a:t>Dilgudaz’</a:t>
            </a:r>
            <a:r>
              <a:rPr lang="tr-TR" dirty="0" err="1" smtClean="0"/>
              <a:t>ı</a:t>
            </a:r>
            <a:r>
              <a:rPr lang="tr-TR" dirty="0" smtClean="0"/>
              <a:t> hem de </a:t>
            </a:r>
            <a:r>
              <a:rPr lang="tr-TR" i="1" dirty="0" err="1" smtClean="0"/>
              <a:t>Mühezzeb</a:t>
            </a:r>
            <a:r>
              <a:rPr lang="tr-TR" dirty="0" err="1" smtClean="0"/>
              <a:t>’i</a:t>
            </a:r>
            <a:r>
              <a:rPr lang="tr-TR" dirty="0" smtClean="0"/>
              <a:t> kapatıp </a:t>
            </a:r>
            <a:r>
              <a:rPr lang="tr-TR" dirty="0" err="1" smtClean="0"/>
              <a:t>Haydarabad’a</a:t>
            </a:r>
            <a:r>
              <a:rPr lang="tr-TR" dirty="0" smtClean="0"/>
              <a:t> gitti</a:t>
            </a:r>
            <a:r>
              <a:rPr lang="tr-TR" smtClean="0"/>
              <a:t>. </a:t>
            </a:r>
          </a:p>
          <a:p>
            <a:r>
              <a:rPr lang="tr-TR" smtClean="0"/>
              <a:t>Bir </a:t>
            </a:r>
            <a:r>
              <a:rPr lang="tr-TR" dirty="0" smtClean="0"/>
              <a:t>süre edebiyat çevrelerinden uzak durdu. 1895’te İngiltere’ye gitti. 1896 yılının sonlarına doğru Hindistan’a dönerek </a:t>
            </a:r>
            <a:r>
              <a:rPr lang="tr-TR" dirty="0" err="1" smtClean="0"/>
              <a:t>Haydarabad’da</a:t>
            </a:r>
            <a:r>
              <a:rPr lang="tr-TR" dirty="0" smtClean="0"/>
              <a:t> </a:t>
            </a:r>
            <a:r>
              <a:rPr lang="tr-TR" i="1" dirty="0" err="1" smtClean="0"/>
              <a:t>Dilgudaz</a:t>
            </a:r>
            <a:r>
              <a:rPr lang="tr-TR" dirty="0" err="1" smtClean="0"/>
              <a:t>’la</a:t>
            </a:r>
            <a:r>
              <a:rPr lang="tr-TR" dirty="0" smtClean="0"/>
              <a:t> tekrar yayın hayatına başladı. Bu derginin basımı defalarca kesintiye uğramış ve en sonunda 1904’te </a:t>
            </a:r>
            <a:r>
              <a:rPr lang="tr-TR" dirty="0" err="1" smtClean="0"/>
              <a:t>Lakhnov’da</a:t>
            </a:r>
            <a:r>
              <a:rPr lang="tr-TR" dirty="0" smtClean="0"/>
              <a:t> yeniden yayımlanmaya başlamıştı.</a:t>
            </a:r>
            <a:endParaRPr lang="tr-TR" dirty="0"/>
          </a:p>
        </p:txBody>
      </p:sp>
    </p:spTree>
    <p:extLst>
      <p:ext uri="{BB962C8B-B14F-4D97-AF65-F5344CB8AC3E}">
        <p14:creationId xmlns:p14="http://schemas.microsoft.com/office/powerpoint/2010/main" val="487873799"/>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950</Words>
  <Application>Microsoft Office PowerPoint</Application>
  <PresentationFormat>Geniş ekran</PresentationFormat>
  <Paragraphs>34</Paragraphs>
  <Slides>8</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8</vt:i4>
      </vt:variant>
    </vt:vector>
  </HeadingPairs>
  <TitlesOfParts>
    <vt:vector size="12" baseType="lpstr">
      <vt:lpstr>Arial</vt:lpstr>
      <vt:lpstr>Calibri</vt:lpstr>
      <vt:lpstr>Calibri Light</vt:lpstr>
      <vt:lpstr>Office Teması</vt:lpstr>
      <vt:lpstr>14. Hafta</vt:lpstr>
      <vt:lpstr>PowerPoint Sunusu</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14. Hafta</dc:title>
  <dc:creator>USER</dc:creator>
  <cp:lastModifiedBy>USER</cp:lastModifiedBy>
  <cp:revision>1</cp:revision>
  <dcterms:created xsi:type="dcterms:W3CDTF">2020-04-06T18:38:36Z</dcterms:created>
  <dcterms:modified xsi:type="dcterms:W3CDTF">2020-04-06T18:38:59Z</dcterms:modified>
</cp:coreProperties>
</file>