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9" r:id="rId15"/>
    <p:sldId id="270" r:id="rId16"/>
    <p:sldId id="268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Termodinamik </a:t>
            </a:r>
            <a:r>
              <a:rPr lang="tr-TR" dirty="0" smtClean="0"/>
              <a:t>Diyagramlar </a:t>
            </a:r>
            <a:r>
              <a:rPr lang="tr-TR" dirty="0"/>
              <a:t>ve </a:t>
            </a:r>
            <a:r>
              <a:rPr lang="tr-TR" dirty="0" smtClean="0"/>
              <a:t>Termodinamik </a:t>
            </a:r>
            <a:r>
              <a:rPr lang="tr-TR" dirty="0"/>
              <a:t>Ç</a:t>
            </a:r>
            <a:r>
              <a:rPr lang="tr-TR" dirty="0" smtClean="0"/>
              <a:t>izelgeler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4.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Kızgın buhar söz konusu olduğunda ise </a:t>
            </a:r>
            <a:r>
              <a:rPr lang="tr-TR" b="1" i="1" dirty="0" smtClean="0"/>
              <a:t>kızdırma derecesi</a:t>
            </a:r>
            <a:r>
              <a:rPr lang="tr-TR" dirty="0" smtClean="0"/>
              <a:t> niceliği söz konusu olmaktadır. </a:t>
            </a:r>
          </a:p>
          <a:p>
            <a:r>
              <a:rPr lang="tr-TR" dirty="0" smtClean="0"/>
              <a:t>Burada t kızgın buharın sıcaklığı ve </a:t>
            </a:r>
            <a:r>
              <a:rPr lang="tr-TR" dirty="0" err="1" smtClean="0"/>
              <a:t>t</a:t>
            </a:r>
            <a:r>
              <a:rPr lang="tr-TR" baseline="-25000" dirty="0" err="1" smtClean="0"/>
              <a:t>d</a:t>
            </a:r>
            <a:r>
              <a:rPr lang="tr-TR" dirty="0" smtClean="0"/>
              <a:t> doygun doygun buharın sıcaklığı olmak üzere kızdırma derecesi, </a:t>
            </a:r>
            <a:r>
              <a:rPr lang="tr-TR" dirty="0" err="1" smtClean="0"/>
              <a:t>Δt</a:t>
            </a:r>
            <a:r>
              <a:rPr lang="tr-TR" baseline="-25000" dirty="0" err="1" smtClean="0"/>
              <a:t>k</a:t>
            </a:r>
            <a:r>
              <a:rPr lang="tr-TR" dirty="0" smtClean="0"/>
              <a:t>;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şeklinde tanımlanır.</a:t>
            </a:r>
            <a:endParaRPr lang="tr-TR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4797152"/>
            <a:ext cx="1584176" cy="5280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Doygun sıvı ile Doygun buharın tüm özelliklerinin aynı olduğu konuma </a:t>
            </a:r>
            <a:r>
              <a:rPr lang="tr-TR" b="1" i="1" dirty="0" smtClean="0"/>
              <a:t>kritik nokta</a:t>
            </a:r>
            <a:r>
              <a:rPr lang="tr-TR" dirty="0" smtClean="0"/>
              <a:t> adı verilir.</a:t>
            </a:r>
          </a:p>
          <a:p>
            <a:pPr>
              <a:buNone/>
            </a:pPr>
            <a:r>
              <a:rPr lang="tr-TR" dirty="0" smtClean="0"/>
              <a:t> 		- kritik sıcaklık</a:t>
            </a:r>
          </a:p>
          <a:p>
            <a:pPr>
              <a:buNone/>
            </a:pPr>
            <a:r>
              <a:rPr lang="tr-TR" dirty="0" smtClean="0"/>
              <a:t>  		- kritik basınç</a:t>
            </a:r>
          </a:p>
          <a:p>
            <a:pPr>
              <a:buNone/>
            </a:pPr>
            <a:r>
              <a:rPr lang="tr-TR" dirty="0" smtClean="0"/>
              <a:t> 		- kritik özgül hacim</a:t>
            </a:r>
          </a:p>
          <a:p>
            <a:r>
              <a:rPr lang="tr-TR" dirty="0" smtClean="0"/>
              <a:t>Kritik noktadan geçen izoterm ve izobara sırasıyla </a:t>
            </a:r>
            <a:r>
              <a:rPr lang="tr-TR" b="1" i="1" dirty="0" smtClean="0"/>
              <a:t>kritik izoterm</a:t>
            </a:r>
            <a:r>
              <a:rPr lang="tr-TR" dirty="0" smtClean="0"/>
              <a:t> ve </a:t>
            </a:r>
            <a:r>
              <a:rPr lang="tr-TR" b="1" i="1" dirty="0" smtClean="0"/>
              <a:t>kritik izobar</a:t>
            </a:r>
            <a:r>
              <a:rPr lang="tr-TR" dirty="0" smtClean="0"/>
              <a:t> denir. </a:t>
            </a:r>
          </a:p>
          <a:p>
            <a:r>
              <a:rPr lang="tr-TR" dirty="0" smtClean="0"/>
              <a:t>Kritik izotermin üstünde kalan akışkana da </a:t>
            </a:r>
            <a:r>
              <a:rPr lang="tr-TR" b="1" i="1" dirty="0" smtClean="0"/>
              <a:t>gaz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Tablolar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Basınç ve sıcaklık değişkenlerine bağlı olarak saf bir maddenin (genellikle su, </a:t>
            </a:r>
            <a:r>
              <a:rPr lang="tr-TR" dirty="0" err="1" smtClean="0"/>
              <a:t>freon</a:t>
            </a:r>
            <a:r>
              <a:rPr lang="tr-TR" dirty="0" smtClean="0"/>
              <a:t>-12, amonyak ve karbondioksit) tüm halleri için mutlak özgül hacim (v, v</a:t>
            </a:r>
            <a:r>
              <a:rPr lang="tr-TR" baseline="-25000" dirty="0" smtClean="0"/>
              <a:t>s</a:t>
            </a:r>
            <a:r>
              <a:rPr lang="tr-TR" dirty="0" smtClean="0"/>
              <a:t>, v</a:t>
            </a:r>
            <a:r>
              <a:rPr lang="tr-TR" baseline="-25000" dirty="0" smtClean="0"/>
              <a:t>b</a:t>
            </a:r>
            <a:r>
              <a:rPr lang="tr-TR" dirty="0" smtClean="0"/>
              <a:t>), bağıl özgül </a:t>
            </a:r>
            <a:r>
              <a:rPr lang="tr-TR" dirty="0" err="1" smtClean="0"/>
              <a:t>entalpi</a:t>
            </a:r>
            <a:r>
              <a:rPr lang="tr-TR" dirty="0" smtClean="0"/>
              <a:t> (h, </a:t>
            </a:r>
            <a:r>
              <a:rPr lang="tr-TR" dirty="0" err="1" smtClean="0"/>
              <a:t>h</a:t>
            </a:r>
            <a:r>
              <a:rPr lang="tr-TR" baseline="-25000" dirty="0" err="1" smtClean="0"/>
              <a:t>sb</a:t>
            </a:r>
            <a:r>
              <a:rPr lang="tr-TR" dirty="0" smtClean="0"/>
              <a:t>, </a:t>
            </a:r>
            <a:r>
              <a:rPr lang="tr-TR" dirty="0" err="1" smtClean="0"/>
              <a:t>h</a:t>
            </a:r>
            <a:r>
              <a:rPr lang="tr-TR" baseline="-25000" dirty="0" err="1" smtClean="0"/>
              <a:t>s</a:t>
            </a:r>
            <a:r>
              <a:rPr lang="tr-TR" dirty="0" smtClean="0"/>
              <a:t>, </a:t>
            </a:r>
            <a:r>
              <a:rPr lang="tr-TR" dirty="0" err="1" smtClean="0"/>
              <a:t>h</a:t>
            </a:r>
            <a:r>
              <a:rPr lang="tr-TR" baseline="-25000" dirty="0" err="1" smtClean="0"/>
              <a:t>b</a:t>
            </a:r>
            <a:r>
              <a:rPr lang="tr-TR" dirty="0" smtClean="0"/>
              <a:t>) ve bağıl özgül </a:t>
            </a:r>
            <a:r>
              <a:rPr lang="tr-TR" dirty="0" err="1" smtClean="0"/>
              <a:t>entalpi</a:t>
            </a:r>
            <a:r>
              <a:rPr lang="tr-TR" dirty="0" smtClean="0"/>
              <a:t> (s, </a:t>
            </a:r>
            <a:r>
              <a:rPr lang="tr-TR" dirty="0" err="1" smtClean="0"/>
              <a:t>s</a:t>
            </a:r>
            <a:r>
              <a:rPr lang="tr-TR" baseline="-25000" dirty="0" err="1" smtClean="0"/>
              <a:t>sb</a:t>
            </a:r>
            <a:r>
              <a:rPr lang="tr-TR" dirty="0" smtClean="0"/>
              <a:t>, </a:t>
            </a:r>
            <a:r>
              <a:rPr lang="tr-TR" dirty="0" err="1" smtClean="0"/>
              <a:t>s</a:t>
            </a:r>
            <a:r>
              <a:rPr lang="tr-TR" baseline="-25000" dirty="0" err="1" smtClean="0"/>
              <a:t>s</a:t>
            </a:r>
            <a:r>
              <a:rPr lang="tr-TR" dirty="0" smtClean="0"/>
              <a:t>, </a:t>
            </a:r>
            <a:r>
              <a:rPr lang="tr-TR" dirty="0" err="1" smtClean="0"/>
              <a:t>s</a:t>
            </a:r>
            <a:r>
              <a:rPr lang="tr-TR" baseline="-25000" dirty="0" err="1" smtClean="0"/>
              <a:t>b</a:t>
            </a:r>
            <a:r>
              <a:rPr lang="tr-TR" dirty="0" smtClean="0"/>
              <a:t>) değerleri deneysel yoldan belirlenerek termodinamik tablolar içerisinde verilmiştir.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Tablolar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tr-TR" dirty="0" smtClean="0"/>
              <a:t>Termodinamik tablolar ders kitabının “Temel Termodinamik Veriler” ek kitabında bulunmaktadır.</a:t>
            </a:r>
          </a:p>
          <a:p>
            <a:r>
              <a:rPr lang="tr-TR" dirty="0" smtClean="0"/>
              <a:t>Özgül nicelikler daha önce de belirtildiği gibi birim kütlede (gram ya da kilogram gibi) madde başına verilmiştir.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Doygun sıvı ile doygun buhar dengesi yalnızca sıcaklık ya da yalnızca basınç verilerek tanımlanabilen yani serbestlik derecesi 1 olan sistemlerin sıcaklık ya da basınç değişkenlerinden biri verildiğinde özgül hacim, bağıl özgül </a:t>
            </a:r>
            <a:r>
              <a:rPr lang="tr-TR" dirty="0" err="1" smtClean="0"/>
              <a:t>entalpi</a:t>
            </a:r>
            <a:r>
              <a:rPr lang="tr-TR" dirty="0" smtClean="0"/>
              <a:t> ve </a:t>
            </a:r>
            <a:r>
              <a:rPr lang="tr-TR" dirty="0" err="1" smtClean="0"/>
              <a:t>entropi</a:t>
            </a:r>
            <a:r>
              <a:rPr lang="tr-TR" dirty="0" smtClean="0"/>
              <a:t> değerlerine </a:t>
            </a:r>
            <a:r>
              <a:rPr lang="tr-TR" b="1" i="1" dirty="0" smtClean="0"/>
              <a:t>doygun buhar tabloları</a:t>
            </a:r>
            <a:r>
              <a:rPr lang="tr-TR" dirty="0" smtClean="0"/>
              <a:t> kullanılarak geçilebilmektedir.</a:t>
            </a:r>
          </a:p>
          <a:p>
            <a:pPr lvl="1"/>
            <a:r>
              <a:rPr lang="tr-TR" dirty="0" smtClean="0"/>
              <a:t>Sıcaklık değerlerine göre düzenlenenlere </a:t>
            </a:r>
            <a:r>
              <a:rPr lang="tr-TR" i="1" dirty="0" smtClean="0"/>
              <a:t>doygun buhar sıcaklık tablosu</a:t>
            </a:r>
            <a:r>
              <a:rPr lang="tr-TR" dirty="0" smtClean="0"/>
              <a:t> denir.</a:t>
            </a:r>
          </a:p>
          <a:p>
            <a:pPr lvl="1"/>
            <a:r>
              <a:rPr lang="tr-TR" dirty="0" smtClean="0"/>
              <a:t>Basınç değerlerine göre düzenlenenlere </a:t>
            </a:r>
            <a:r>
              <a:rPr lang="tr-TR" i="1" dirty="0" smtClean="0"/>
              <a:t>doygun buhar basınç tablosu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dirty="0" smtClean="0"/>
              <a:t>Durumu hem sıcaklık hem de basınç değişkeni bilindiğinde tanımlanabilen yani serbestlik derecesi 2 olan sistemlerin sıcaklık ve basınç değişkenleri verildiğinde özgül hacim, bağıl özgül </a:t>
            </a:r>
            <a:r>
              <a:rPr lang="tr-TR" dirty="0" err="1" smtClean="0"/>
              <a:t>entalpi</a:t>
            </a:r>
            <a:r>
              <a:rPr lang="tr-TR" dirty="0" smtClean="0"/>
              <a:t> ve </a:t>
            </a:r>
            <a:r>
              <a:rPr lang="tr-TR" dirty="0" err="1" smtClean="0"/>
              <a:t>entropi</a:t>
            </a:r>
            <a:r>
              <a:rPr lang="tr-TR" dirty="0" smtClean="0"/>
              <a:t> değerlerine </a:t>
            </a:r>
            <a:r>
              <a:rPr lang="tr-TR" b="1" i="1" dirty="0" smtClean="0"/>
              <a:t>kızgın buhar tabloları</a:t>
            </a:r>
            <a:r>
              <a:rPr lang="tr-TR" dirty="0" smtClean="0"/>
              <a:t> kullanılarak geçilebilmektedir.</a:t>
            </a:r>
          </a:p>
          <a:p>
            <a:r>
              <a:rPr lang="tr-TR" dirty="0" smtClean="0"/>
              <a:t>Tablolarda soğuk sıvı, kızgın buhar ve gaz bölgeleri ya kalın çizgiler ile ayrılarak ya da farklı puntolarla yazılarak belirtilmektedir.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Özgül Niceliklerin Bulunması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Saf maddelerin mutlak özgül hacim, bağıl özgül </a:t>
            </a:r>
            <a:r>
              <a:rPr lang="tr-TR" dirty="0" err="1" smtClean="0"/>
              <a:t>entalpi</a:t>
            </a:r>
            <a:r>
              <a:rPr lang="tr-TR" dirty="0" smtClean="0"/>
              <a:t> ve bağıl özgül </a:t>
            </a:r>
            <a:r>
              <a:rPr lang="tr-TR" dirty="0" err="1" smtClean="0"/>
              <a:t>entropi</a:t>
            </a:r>
            <a:r>
              <a:rPr lang="tr-TR" dirty="0" smtClean="0"/>
              <a:t> değerleri;</a:t>
            </a:r>
          </a:p>
          <a:p>
            <a:pPr lvl="1"/>
            <a:r>
              <a:rPr lang="tr-TR" dirty="0" smtClean="0"/>
              <a:t>doygun sıvısı ve doygun buharı için sıcaklığa ya da basınca göre düzenlenmiş doygun buhar tablolarından </a:t>
            </a:r>
          </a:p>
          <a:p>
            <a:pPr lvl="1"/>
            <a:r>
              <a:rPr lang="tr-TR" dirty="0" smtClean="0"/>
              <a:t>soğuk sıvı, kızgın buhar ve gaz hali için kızgın buhar tablolarından</a:t>
            </a:r>
          </a:p>
          <a:p>
            <a:pPr>
              <a:buNone/>
            </a:pPr>
            <a:r>
              <a:rPr lang="tr-TR" dirty="0" smtClean="0"/>
              <a:t>    okunur.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Özgül Niceliklerin Bulunması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Aynı nicelikler büyük ölçekte çizilmiş termodinamik diyagramlarından (t-s, h-s, ve p-h) da okunabilir.</a:t>
            </a:r>
          </a:p>
          <a:p>
            <a:r>
              <a:rPr lang="tr-TR" dirty="0" smtClean="0"/>
              <a:t>Tablolarda genellikle yer almayan bağıl özgül iç enerji değeri (u) aşağıdaki bağıntıdan hesaplanır.</a:t>
            </a:r>
          </a:p>
          <a:p>
            <a:r>
              <a:rPr lang="tr-TR" dirty="0" smtClean="0"/>
              <a:t>Tablolardan doğrudan görülmeyen sıcaklık ya da basınçlardaki nicelikler, tabloda verilen aranan değerden önce ve sonrasındaki değerler kullanılarak </a:t>
            </a:r>
            <a:r>
              <a:rPr lang="tr-TR" b="1" i="1" dirty="0" err="1" smtClean="0"/>
              <a:t>interpolasyon</a:t>
            </a:r>
            <a:r>
              <a:rPr lang="tr-TR" dirty="0" smtClean="0"/>
              <a:t> ile bulunur.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İnterpolasyon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dirty="0" smtClean="0"/>
              <a:t>Doğrusal </a:t>
            </a:r>
            <a:r>
              <a:rPr lang="tr-TR" dirty="0" err="1" smtClean="0"/>
              <a:t>interpolasyon</a:t>
            </a:r>
            <a:r>
              <a:rPr lang="tr-TR" dirty="0" smtClean="0"/>
              <a:t> aşağıdaki bağıntılar kullanılarak hesaplanır.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/>
              <a:t>Doygun buhar tablosunda                                ara değer bulunurken tek bir </a:t>
            </a:r>
            <a:r>
              <a:rPr lang="tr-TR" dirty="0" err="1" smtClean="0"/>
              <a:t>interpolasyon</a:t>
            </a:r>
            <a:r>
              <a:rPr lang="tr-TR" dirty="0" smtClean="0"/>
              <a:t> yeterli iken kızgın buhar tablosunda ara değer iki </a:t>
            </a:r>
            <a:r>
              <a:rPr lang="tr-TR" dirty="0" err="1" smtClean="0"/>
              <a:t>interpolasyon</a:t>
            </a:r>
            <a:r>
              <a:rPr lang="tr-TR" dirty="0" smtClean="0"/>
              <a:t> yapılarak elde edilebilir.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924944"/>
            <a:ext cx="2345638" cy="634702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3789040"/>
            <a:ext cx="2465491" cy="648072"/>
          </a:xfrm>
          <a:prstGeom prst="rect">
            <a:avLst/>
          </a:prstGeom>
          <a:noFill/>
        </p:spPr>
      </p:pic>
      <p:pic>
        <p:nvPicPr>
          <p:cNvPr id="26629" name="Picture 5" descr="LinearInterpolation"/>
          <p:cNvPicPr>
            <a:picLocks noChangeAspect="1" noChangeArrowheads="1"/>
          </p:cNvPicPr>
          <p:nvPr/>
        </p:nvPicPr>
        <p:blipFill>
          <a:blip r:embed="rId4" cstate="print"/>
          <a:srcRect r="-7179" b="-8034"/>
          <a:stretch>
            <a:fillRect/>
          </a:stretch>
        </p:blipFill>
        <p:spPr bwMode="auto">
          <a:xfrm>
            <a:off x="5436096" y="2420888"/>
            <a:ext cx="2638797" cy="2659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İnterpolasyon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Bunun yanı sıra ıslak buharın bağıl termodinamik niceliklerini bulmak için bazı basit hesaplamalar gerekir. Nicelikler aşağıdaki bağıntılardan hesaplanır.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882380"/>
            <a:ext cx="4811244" cy="410716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509120"/>
            <a:ext cx="5456656" cy="410716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5085184"/>
            <a:ext cx="3227054" cy="410716"/>
          </a:xfrm>
          <a:prstGeom prst="rect">
            <a:avLst/>
          </a:prstGeom>
          <a:noFill/>
        </p:spPr>
      </p:pic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589240"/>
            <a:ext cx="6732811" cy="674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Diyagramlar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sistemin hal değişkenlerini birbirine bağlayan grafiklere genel olarak </a:t>
            </a:r>
            <a:r>
              <a:rPr lang="tr-TR" b="1" i="1" dirty="0" smtClean="0"/>
              <a:t>termodinamik diyagram</a:t>
            </a:r>
            <a:r>
              <a:rPr lang="tr-TR" dirty="0" smtClean="0"/>
              <a:t> denir. </a:t>
            </a:r>
          </a:p>
          <a:p>
            <a:endParaRPr lang="tr-TR" dirty="0" smtClean="0"/>
          </a:p>
          <a:p>
            <a:r>
              <a:rPr lang="tr-TR" dirty="0" smtClean="0"/>
              <a:t>Termodinamikte genellikle (P-V), (T-S), (H-S), (P-H) olmak üzere dört diyagram kullanılır.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Basınç-Hacim (P-V) Diyagramı</a:t>
            </a:r>
            <a:endParaRPr lang="tr-TR" dirty="0"/>
          </a:p>
        </p:txBody>
      </p:sp>
      <p:pic>
        <p:nvPicPr>
          <p:cNvPr id="4" name="3 İçerik Yer Tutucusu" descr="D:\Damla Ders\PhD Thesis\Lecturer\@Ders\Thermodynamics\Diagrams\Colored diagrams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4" r="52043" b="54152"/>
          <a:stretch/>
        </p:blipFill>
        <p:spPr bwMode="auto">
          <a:xfrm>
            <a:off x="2483768" y="1556792"/>
            <a:ext cx="4091448" cy="47811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Sıcaklık-</a:t>
            </a:r>
            <a:r>
              <a:rPr lang="tr-TR" dirty="0" err="1" smtClean="0"/>
              <a:t>Entropi</a:t>
            </a:r>
            <a:r>
              <a:rPr lang="tr-TR" dirty="0" smtClean="0"/>
              <a:t> (T-S) Diyagramı</a:t>
            </a:r>
            <a:endParaRPr lang="tr-TR" dirty="0"/>
          </a:p>
        </p:txBody>
      </p:sp>
      <p:pic>
        <p:nvPicPr>
          <p:cNvPr id="4" name="3 İçerik Yer Tutucusu" descr="D:\Damla Ders\PhD Thesis\Lecturer\@Ders\Thermodynamics\Diagrams\Colored diagrams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33" t="3194" r="4086" b="53500"/>
          <a:stretch/>
        </p:blipFill>
        <p:spPr bwMode="auto">
          <a:xfrm>
            <a:off x="2843808" y="1484784"/>
            <a:ext cx="3816424" cy="48965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Entalpi</a:t>
            </a:r>
            <a:r>
              <a:rPr lang="tr-TR" dirty="0" smtClean="0"/>
              <a:t>-</a:t>
            </a:r>
            <a:r>
              <a:rPr lang="tr-TR" dirty="0" err="1" smtClean="0"/>
              <a:t>Entropi</a:t>
            </a:r>
            <a:r>
              <a:rPr lang="tr-TR" dirty="0" smtClean="0"/>
              <a:t> (H-S) Diyagramı</a:t>
            </a:r>
            <a:endParaRPr lang="tr-TR" dirty="0"/>
          </a:p>
        </p:txBody>
      </p:sp>
      <p:pic>
        <p:nvPicPr>
          <p:cNvPr id="4" name="3 İçerik Yer Tutucusu" descr="D:\Damla Ders\PhD Thesis\Lecturer\@Ders\Thermodynamics\Diagrams\Colored diagrams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54" r="53831" b="6087"/>
          <a:stretch/>
        </p:blipFill>
        <p:spPr bwMode="auto">
          <a:xfrm>
            <a:off x="2339752" y="1412776"/>
            <a:ext cx="3960440" cy="49685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Basınç-</a:t>
            </a:r>
            <a:r>
              <a:rPr lang="tr-TR" dirty="0" err="1" smtClean="0"/>
              <a:t>Entalpi</a:t>
            </a:r>
            <a:r>
              <a:rPr lang="tr-TR" dirty="0" smtClean="0"/>
              <a:t> (P-S) Diyagramı</a:t>
            </a:r>
            <a:endParaRPr lang="tr-TR" dirty="0"/>
          </a:p>
        </p:txBody>
      </p:sp>
      <p:pic>
        <p:nvPicPr>
          <p:cNvPr id="4" name="3 İçerik Yer Tutucusu" descr="D:\Damla Ders\PhD Thesis\Lecturer\@Ders\Thermodynamics\Diagrams\Colored diagrams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57" t="50354" r="4086" b="5948"/>
          <a:stretch/>
        </p:blipFill>
        <p:spPr bwMode="auto">
          <a:xfrm>
            <a:off x="2352761" y="1628800"/>
            <a:ext cx="4163455" cy="43924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Diyagramlar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Bu diyagramlarda;</a:t>
            </a:r>
          </a:p>
          <a:p>
            <a:r>
              <a:rPr lang="tr-TR" dirty="0" smtClean="0"/>
              <a:t>p ile simgelenen turuncu renkli eşbasınç çizgilerine </a:t>
            </a:r>
            <a:r>
              <a:rPr lang="tr-TR" b="1" i="1" dirty="0" smtClean="0"/>
              <a:t>izobar</a:t>
            </a:r>
            <a:r>
              <a:rPr lang="tr-TR" dirty="0" smtClean="0"/>
              <a:t>, </a:t>
            </a:r>
          </a:p>
          <a:p>
            <a:r>
              <a:rPr lang="tr-TR" dirty="0" smtClean="0"/>
              <a:t>t ile simgelenen sarı renkli eşsıcaklık çizgilerine </a:t>
            </a:r>
            <a:r>
              <a:rPr lang="tr-TR" b="1" i="1" dirty="0" smtClean="0"/>
              <a:t>izoterm</a:t>
            </a:r>
            <a:r>
              <a:rPr lang="tr-TR" dirty="0" smtClean="0"/>
              <a:t>, </a:t>
            </a:r>
          </a:p>
          <a:p>
            <a:r>
              <a:rPr lang="tr-TR" dirty="0" smtClean="0"/>
              <a:t>v ile simgelenen yeşil renkli </a:t>
            </a:r>
            <a:r>
              <a:rPr lang="tr-TR" dirty="0" err="1" smtClean="0"/>
              <a:t>eşhacim</a:t>
            </a:r>
            <a:r>
              <a:rPr lang="tr-TR" dirty="0" smtClean="0"/>
              <a:t> çizgilerine </a:t>
            </a:r>
            <a:r>
              <a:rPr lang="tr-TR" b="1" i="1" dirty="0" err="1" smtClean="0"/>
              <a:t>izokor</a:t>
            </a:r>
            <a:r>
              <a:rPr lang="tr-TR" dirty="0" smtClean="0"/>
              <a:t>, </a:t>
            </a:r>
          </a:p>
          <a:p>
            <a:r>
              <a:rPr lang="tr-TR" dirty="0" smtClean="0"/>
              <a:t>h ile simgelenen mavi renkli </a:t>
            </a:r>
            <a:r>
              <a:rPr lang="tr-TR" dirty="0" err="1" smtClean="0"/>
              <a:t>eşentalpi</a:t>
            </a:r>
            <a:r>
              <a:rPr lang="tr-TR" dirty="0" smtClean="0"/>
              <a:t> çizgilerine </a:t>
            </a:r>
            <a:r>
              <a:rPr lang="tr-TR" b="1" i="1" dirty="0" err="1" smtClean="0"/>
              <a:t>izentalpik</a:t>
            </a:r>
            <a:r>
              <a:rPr lang="tr-TR" dirty="0" smtClean="0"/>
              <a:t>, </a:t>
            </a:r>
          </a:p>
          <a:p>
            <a:r>
              <a:rPr lang="tr-TR" dirty="0" smtClean="0"/>
              <a:t>s ile simgelenen mor renkli </a:t>
            </a:r>
            <a:r>
              <a:rPr lang="tr-TR" dirty="0" err="1" smtClean="0"/>
              <a:t>eşentropi</a:t>
            </a:r>
            <a:r>
              <a:rPr lang="tr-TR" dirty="0" smtClean="0"/>
              <a:t> çizgilerine </a:t>
            </a:r>
            <a:r>
              <a:rPr lang="tr-TR" b="1" i="1" dirty="0" err="1" smtClean="0"/>
              <a:t>izentropik</a:t>
            </a:r>
            <a:r>
              <a:rPr lang="tr-TR" dirty="0" smtClean="0"/>
              <a:t> adı verilmektedir.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Kaynamakta olan sıvıya </a:t>
            </a:r>
            <a:r>
              <a:rPr lang="tr-TR" b="1" i="1" dirty="0" smtClean="0"/>
              <a:t>doygun sıvı</a:t>
            </a:r>
            <a:r>
              <a:rPr lang="tr-TR" dirty="0" smtClean="0"/>
              <a:t>, </a:t>
            </a:r>
            <a:r>
              <a:rPr lang="tr-TR" dirty="0" err="1" smtClean="0"/>
              <a:t>yoğuşmakta</a:t>
            </a:r>
            <a:r>
              <a:rPr lang="tr-TR" dirty="0" smtClean="0"/>
              <a:t> olan buhara ise </a:t>
            </a:r>
            <a:r>
              <a:rPr lang="tr-TR" b="1" i="1" dirty="0" smtClean="0"/>
              <a:t>doygun buhar</a:t>
            </a:r>
            <a:r>
              <a:rPr lang="tr-TR" dirty="0" smtClean="0"/>
              <a:t> denir.</a:t>
            </a:r>
          </a:p>
          <a:p>
            <a:r>
              <a:rPr lang="tr-TR" dirty="0" smtClean="0"/>
              <a:t>Doygun buhar ile aynı basınçta ancak daha yüksek sıcaklıktaki buhara </a:t>
            </a:r>
            <a:r>
              <a:rPr lang="tr-TR" b="1" i="1" dirty="0" smtClean="0"/>
              <a:t>kızgın buhar</a:t>
            </a:r>
            <a:r>
              <a:rPr lang="tr-TR" dirty="0" smtClean="0"/>
              <a:t> denir.</a:t>
            </a:r>
          </a:p>
          <a:p>
            <a:r>
              <a:rPr lang="tr-TR" dirty="0" smtClean="0"/>
              <a:t>Doygun sıvı ile aynı basınçta ancak daha düşük sıcaklıktaki sıvıya </a:t>
            </a:r>
            <a:r>
              <a:rPr lang="tr-TR" b="1" i="1" dirty="0" smtClean="0"/>
              <a:t>soğuk sıvı</a:t>
            </a:r>
            <a:r>
              <a:rPr lang="tr-TR" dirty="0" smtClean="0"/>
              <a:t> denir.</a:t>
            </a:r>
          </a:p>
          <a:p>
            <a:r>
              <a:rPr lang="tr-TR" dirty="0" smtClean="0"/>
              <a:t>Doygun sıvı ve doygun buhar eğrileri arasında bu iki fazın heterojen karışımı bulunmaktadır ve bu karışıma </a:t>
            </a:r>
            <a:r>
              <a:rPr lang="tr-TR" b="1" i="1" dirty="0" smtClean="0"/>
              <a:t>ıslak buhar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Islak buhar söz konusu olduğunda </a:t>
            </a:r>
            <a:r>
              <a:rPr lang="tr-TR" b="1" i="1" dirty="0" smtClean="0"/>
              <a:t>buhar kalitesi</a:t>
            </a:r>
            <a:r>
              <a:rPr lang="tr-TR" dirty="0" smtClean="0"/>
              <a:t> niceliği söz konusu olmaktadır. </a:t>
            </a:r>
          </a:p>
          <a:p>
            <a:r>
              <a:rPr lang="tr-TR" dirty="0" smtClean="0"/>
              <a:t>Burada </a:t>
            </a:r>
            <a:r>
              <a:rPr lang="tr-TR" dirty="0" err="1" smtClean="0"/>
              <a:t>m</a:t>
            </a:r>
            <a:r>
              <a:rPr lang="tr-TR" baseline="-25000" dirty="0" err="1" smtClean="0"/>
              <a:t>b</a:t>
            </a:r>
            <a:r>
              <a:rPr lang="tr-TR" dirty="0" smtClean="0"/>
              <a:t> doygun buhar kütlesi ve </a:t>
            </a:r>
            <a:r>
              <a:rPr lang="tr-TR" dirty="0" err="1" smtClean="0"/>
              <a:t>m</a:t>
            </a:r>
            <a:r>
              <a:rPr lang="tr-TR" baseline="-25000" dirty="0" err="1" smtClean="0"/>
              <a:t>s</a:t>
            </a:r>
            <a:r>
              <a:rPr lang="tr-TR" dirty="0" smtClean="0"/>
              <a:t> doygun sıvının kütlesi olmak üzere buhar kalitesi;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şeklinde tanımlanır. Buna göre, x=1 ise akışkan doygun buhar, x=0 ise akışkan doygun sıvıdır denir.</a:t>
            </a:r>
            <a:endParaRPr lang="tr-T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709532"/>
            <a:ext cx="1629147" cy="727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634</Words>
  <Application>Microsoft Office PowerPoint</Application>
  <PresentationFormat>Ekran Gösterisi (4:3)</PresentationFormat>
  <Paragraphs>66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Ofis Teması</vt:lpstr>
      <vt:lpstr>Termodinamik Diyagramlar ve Termodinamik Çizelgeler</vt:lpstr>
      <vt:lpstr>Diyagramlar</vt:lpstr>
      <vt:lpstr>Basınç-Hacim (P-V) Diyagramı</vt:lpstr>
      <vt:lpstr>Sıcaklık-Entropi (T-S) Diyagramı</vt:lpstr>
      <vt:lpstr>Entalpi-Entropi (H-S) Diyagramı</vt:lpstr>
      <vt:lpstr>Basınç-Entalpi (P-S) Diyagramı</vt:lpstr>
      <vt:lpstr>Diyagramlar</vt:lpstr>
      <vt:lpstr>Tanımlar</vt:lpstr>
      <vt:lpstr>PowerPoint Sunusu</vt:lpstr>
      <vt:lpstr>PowerPoint Sunusu</vt:lpstr>
      <vt:lpstr>PowerPoint Sunusu</vt:lpstr>
      <vt:lpstr>Tablolar</vt:lpstr>
      <vt:lpstr>Tablolar</vt:lpstr>
      <vt:lpstr>PowerPoint Sunusu</vt:lpstr>
      <vt:lpstr>PowerPoint Sunusu</vt:lpstr>
      <vt:lpstr>Özgül Niceliklerin Bulunması</vt:lpstr>
      <vt:lpstr>Özgül Niceliklerin Bulunması</vt:lpstr>
      <vt:lpstr>İnterpolasyon</vt:lpstr>
      <vt:lpstr>İnterpolasyon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10</cp:revision>
  <dcterms:created xsi:type="dcterms:W3CDTF">2018-04-28T07:33:16Z</dcterms:created>
  <dcterms:modified xsi:type="dcterms:W3CDTF">2018-06-29T12:55:33Z</dcterms:modified>
</cp:coreProperties>
</file>