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2" r:id="rId2"/>
    <p:sldId id="275" r:id="rId3"/>
    <p:sldId id="273" r:id="rId4"/>
    <p:sldId id="274" r:id="rId5"/>
    <p:sldId id="257" r:id="rId6"/>
    <p:sldId id="276" r:id="rId7"/>
    <p:sldId id="279" r:id="rId8"/>
    <p:sldId id="283" r:id="rId9"/>
    <p:sldId id="284" r:id="rId10"/>
    <p:sldId id="285" r:id="rId11"/>
    <p:sldId id="288" r:id="rId12"/>
    <p:sldId id="290"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EDEF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9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828395F2-93CF-4872-BA22-3223C30DC872}" type="datetimeFigureOut">
              <a:rPr lang="tr-TR" smtClean="0"/>
              <a:pPr/>
              <a:t>12.2.2018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0C286B8-71FC-4C21-AF6B-5BB1A50117B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828395F2-93CF-4872-BA22-3223C30DC872}" type="datetimeFigureOut">
              <a:rPr lang="tr-TR" smtClean="0"/>
              <a:pPr/>
              <a:t>12.2.2018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0C286B8-71FC-4C21-AF6B-5BB1A50117B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828395F2-93CF-4872-BA22-3223C30DC872}" type="datetimeFigureOut">
              <a:rPr lang="tr-TR" smtClean="0"/>
              <a:pPr/>
              <a:t>12.2.2018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0C286B8-71FC-4C21-AF6B-5BB1A50117B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828395F2-93CF-4872-BA22-3223C30DC872}" type="datetimeFigureOut">
              <a:rPr lang="tr-TR" smtClean="0"/>
              <a:pPr/>
              <a:t>12.2.2018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0C286B8-71FC-4C21-AF6B-5BB1A50117B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828395F2-93CF-4872-BA22-3223C30DC872}" type="datetimeFigureOut">
              <a:rPr lang="tr-TR" smtClean="0"/>
              <a:pPr/>
              <a:t>12.2.2018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0C286B8-71FC-4C21-AF6B-5BB1A50117B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828395F2-93CF-4872-BA22-3223C30DC872}" type="datetimeFigureOut">
              <a:rPr lang="tr-TR" smtClean="0"/>
              <a:pPr/>
              <a:t>12.2.2018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0C286B8-71FC-4C21-AF6B-5BB1A50117B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828395F2-93CF-4872-BA22-3223C30DC872}" type="datetimeFigureOut">
              <a:rPr lang="tr-TR" smtClean="0"/>
              <a:pPr/>
              <a:t>12.2.2018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0C286B8-71FC-4C21-AF6B-5BB1A50117B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828395F2-93CF-4872-BA22-3223C30DC872}" type="datetimeFigureOut">
              <a:rPr lang="tr-TR" smtClean="0"/>
              <a:pPr/>
              <a:t>12.2.2018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0C286B8-71FC-4C21-AF6B-5BB1A50117B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828395F2-93CF-4872-BA22-3223C30DC872}" type="datetimeFigureOut">
              <a:rPr lang="tr-TR" smtClean="0"/>
              <a:pPr/>
              <a:t>12.2.2018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0C286B8-71FC-4C21-AF6B-5BB1A50117B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828395F2-93CF-4872-BA22-3223C30DC872}" type="datetimeFigureOut">
              <a:rPr lang="tr-TR" smtClean="0"/>
              <a:pPr/>
              <a:t>12.2.2018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0C286B8-71FC-4C21-AF6B-5BB1A50117B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828395F2-93CF-4872-BA22-3223C30DC872}" type="datetimeFigureOut">
              <a:rPr lang="tr-TR" smtClean="0"/>
              <a:pPr/>
              <a:t>12.2.2018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0C286B8-71FC-4C21-AF6B-5BB1A50117B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tint val="66000"/>
                <a:satMod val="160000"/>
              </a:schemeClr>
            </a:gs>
            <a:gs pos="50000">
              <a:schemeClr val="accent3">
                <a:lumMod val="20000"/>
                <a:lumOff val="80000"/>
              </a:schemeClr>
            </a:gs>
            <a:gs pos="100000">
              <a:schemeClr val="bg1">
                <a:lumMod val="75000"/>
              </a:schemeClr>
            </a:gs>
          </a:gsLst>
          <a:lin ang="5400000" scaled="0"/>
          <a:tileRect/>
        </a:gradFill>
        <a:effectLst/>
      </p:bgPr>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28395F2-93CF-4872-BA22-3223C30DC872}" type="datetimeFigureOut">
              <a:rPr lang="tr-TR" smtClean="0"/>
              <a:pPr/>
              <a:t>12.2.2018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C286B8-71FC-4C21-AF6B-5BB1A50117B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tint val="66000"/>
                <a:satMod val="160000"/>
              </a:schemeClr>
            </a:gs>
            <a:gs pos="50000">
              <a:srgbClr val="FEDEF1"/>
            </a:gs>
            <a:gs pos="100000">
              <a:schemeClr val="bg1">
                <a:lumMod val="75000"/>
              </a:schemeClr>
            </a:gs>
          </a:gsLst>
          <a:lin ang="5400000" scaled="0"/>
          <a:tileRect/>
        </a:grad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691680" y="2348880"/>
            <a:ext cx="6229368" cy="1143008"/>
          </a:xfrm>
        </p:spPr>
        <p:txBody>
          <a:bodyPr>
            <a:normAutofit lnSpcReduction="10000"/>
          </a:bodyPr>
          <a:lstStyle/>
          <a:p>
            <a:pPr>
              <a:buNone/>
            </a:pPr>
            <a:r>
              <a:rPr lang="tr-TR" b="1" dirty="0" smtClean="0">
                <a:latin typeface="Times New Roman" pitchFamily="18" charset="0"/>
                <a:cs typeface="Times New Roman" pitchFamily="18" charset="0"/>
              </a:rPr>
              <a:t>        BENLİK SAYGISI VE </a:t>
            </a:r>
          </a:p>
          <a:p>
            <a:pPr>
              <a:buNone/>
            </a:pPr>
            <a:r>
              <a:rPr lang="tr-TR" b="1" dirty="0" smtClean="0">
                <a:latin typeface="Times New Roman" pitchFamily="18" charset="0"/>
                <a:cs typeface="Times New Roman" pitchFamily="18" charset="0"/>
              </a:rPr>
              <a:t>       ÇOCUK RUH SAĞLIĞI</a:t>
            </a:r>
            <a:endParaRPr lang="tr-TR"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Dikdörtgen"/>
          <p:cNvSpPr/>
          <p:nvPr/>
        </p:nvSpPr>
        <p:spPr>
          <a:xfrm>
            <a:off x="857224" y="1142984"/>
            <a:ext cx="4572000" cy="3693319"/>
          </a:xfrm>
          <a:prstGeom prst="rect">
            <a:avLst/>
          </a:prstGeom>
        </p:spPr>
        <p:txBody>
          <a:bodyPr>
            <a:spAutoFit/>
          </a:bodyPr>
          <a:lstStyle/>
          <a:p>
            <a:pPr algn="just"/>
            <a:r>
              <a:rPr lang="tr-TR" dirty="0" smtClean="0"/>
              <a:t> </a:t>
            </a:r>
            <a:r>
              <a:rPr lang="tr-TR" dirty="0" err="1" smtClean="0"/>
              <a:t>Maslow</a:t>
            </a:r>
            <a:r>
              <a:rPr lang="tr-TR" dirty="0" smtClean="0"/>
              <a:t>, yaratıcılık teorisinde değişik açıklamalarda bulunmuştur. Buna göre, bireyin benlik uyumu, birliği ve bütünlüğünde stres artışının; bireyin kendini gerçekleştirmesinde cesaret, özgürlük, açıklık, bütünleşme ve kendin kabulün büyük önemi olduğunu vurgulamaktadır. Kişinin iyimser ve neşeli olmasının yaşamında başarısını artıracağını belirtmektedir. Benlik saygısının kişinin başarı göstermesi, kendini gerçekleştirmesi ve üretici olmasıyla ilişkili olduğu düşünülürse, kendini gerçekleştiren kişinin benlik saygısı da yüksek olacaktır. </a:t>
            </a:r>
            <a:endParaRPr lang="tr-TR" dirty="0"/>
          </a:p>
        </p:txBody>
      </p:sp>
      <p:pic>
        <p:nvPicPr>
          <p:cNvPr id="48129" name="Picture 1" descr="C:\Users\Saba Hoca\Desktop\çocuk resmi\12.jpg"/>
          <p:cNvPicPr>
            <a:picLocks noChangeAspect="1" noChangeArrowheads="1"/>
          </p:cNvPicPr>
          <p:nvPr/>
        </p:nvPicPr>
        <p:blipFill>
          <a:blip r:embed="rId2"/>
          <a:srcRect/>
          <a:stretch>
            <a:fillRect/>
          </a:stretch>
        </p:blipFill>
        <p:spPr bwMode="auto">
          <a:xfrm>
            <a:off x="6000760" y="2000240"/>
            <a:ext cx="2505075" cy="2462217"/>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Dikdörtgen"/>
          <p:cNvSpPr/>
          <p:nvPr/>
        </p:nvSpPr>
        <p:spPr>
          <a:xfrm>
            <a:off x="1357290" y="1000108"/>
            <a:ext cx="4572000" cy="3416320"/>
          </a:xfrm>
          <a:prstGeom prst="rect">
            <a:avLst/>
          </a:prstGeom>
        </p:spPr>
        <p:txBody>
          <a:bodyPr>
            <a:spAutoFit/>
          </a:bodyPr>
          <a:lstStyle/>
          <a:p>
            <a:r>
              <a:rPr lang="tr-TR" dirty="0" smtClean="0"/>
              <a:t>Tüm görüş ve yaklaşımlar değerlendirildiğinde benlik saygısı konusunda üzerinde değişik görüş ve yaklaşımlar birleştiği noktalar:</a:t>
            </a:r>
          </a:p>
          <a:p>
            <a:r>
              <a:rPr lang="tr-TR" dirty="0" smtClean="0"/>
              <a:t> </a:t>
            </a:r>
          </a:p>
          <a:p>
            <a:r>
              <a:rPr lang="tr-TR" dirty="0" smtClean="0"/>
              <a:t>1. Başardığımız şeylerin başarmak istediklerimize oranı benlik saygını belirler. </a:t>
            </a:r>
          </a:p>
          <a:p>
            <a:r>
              <a:rPr lang="tr-TR" dirty="0" smtClean="0"/>
              <a:t>2. Kişinin çevresindeki en yakın kişiler olarak anne ve babaların tutumlarının demokratik, sıcak ve ilgiye dayalı olması, benlik saygısını ve kendine güveni artırıcı etkenlerdir. Bunun karşıtı, otoriter, sert, ilgisiz tutumlar benlik saygısını ve kendine güveni azaltır.  </a:t>
            </a:r>
            <a:endParaRPr lang="tr-TR" dirty="0"/>
          </a:p>
        </p:txBody>
      </p:sp>
      <p:pic>
        <p:nvPicPr>
          <p:cNvPr id="45057" name="Picture 1" descr="C:\Users\Saba Hoca\Desktop\çocuk resmi\7.jpg"/>
          <p:cNvPicPr>
            <a:picLocks noChangeAspect="1" noChangeArrowheads="1"/>
          </p:cNvPicPr>
          <p:nvPr/>
        </p:nvPicPr>
        <p:blipFill>
          <a:blip r:embed="rId2"/>
          <a:srcRect/>
          <a:stretch>
            <a:fillRect/>
          </a:stretch>
        </p:blipFill>
        <p:spPr bwMode="auto">
          <a:xfrm>
            <a:off x="5572132" y="4500570"/>
            <a:ext cx="2619375" cy="1743075"/>
          </a:xfrm>
          <a:prstGeom prst="rect">
            <a:avLst/>
          </a:prstGeo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Dikdörtgen"/>
          <p:cNvSpPr/>
          <p:nvPr/>
        </p:nvSpPr>
        <p:spPr>
          <a:xfrm>
            <a:off x="2000232" y="1071546"/>
            <a:ext cx="4572000" cy="3970318"/>
          </a:xfrm>
          <a:prstGeom prst="rect">
            <a:avLst/>
          </a:prstGeom>
        </p:spPr>
        <p:txBody>
          <a:bodyPr>
            <a:spAutoFit/>
          </a:bodyPr>
          <a:lstStyle/>
          <a:p>
            <a:r>
              <a:rPr lang="tr-TR" dirty="0" smtClean="0"/>
              <a:t>3. Fiziksel kusur, sakatlık, özre karşı çevrenin bireye olumsuz tavır ve tutum takınması, bireyi hoş görmesi kişide aşağılık duygusunun oluşmasına neden olacak, böylece kendini değersiz hisseden kişinin benlik saygısı da olumsuz yönde etkilenir.</a:t>
            </a:r>
          </a:p>
          <a:p>
            <a:r>
              <a:rPr lang="tr-TR" dirty="0" smtClean="0"/>
              <a:t>4. Kaygı kişinin benlik saygısı üzerinde olumsuz etkiye sebep olmaktadır.</a:t>
            </a:r>
          </a:p>
          <a:p>
            <a:r>
              <a:rPr lang="tr-TR" dirty="0" smtClean="0"/>
              <a:t>5. Bireye başkaları tarafından değer verilmesi, arkadaş grubu içinde kabul, saygı görmesi durumunda kendini değerli hisseden bireyin benlik saygısı da yüksek olacaktır.</a:t>
            </a:r>
          </a:p>
          <a:p>
            <a:r>
              <a:rPr lang="tr-TR" dirty="0" smtClean="0"/>
              <a:t>6. Bireyin kendini gerçekleştirmedeki başarısı benlik saygısına olumlu etki yapar.</a:t>
            </a:r>
            <a:endParaRPr lang="tr-TR" dirty="0"/>
          </a:p>
        </p:txBody>
      </p:sp>
      <p:pic>
        <p:nvPicPr>
          <p:cNvPr id="43009" name="Picture 1" descr="C:\Users\Saba Hoca\Desktop\çocuk resmi\19.jpg"/>
          <p:cNvPicPr>
            <a:picLocks noChangeAspect="1" noChangeArrowheads="1"/>
          </p:cNvPicPr>
          <p:nvPr/>
        </p:nvPicPr>
        <p:blipFill>
          <a:blip r:embed="rId2"/>
          <a:srcRect/>
          <a:stretch>
            <a:fillRect/>
          </a:stretch>
        </p:blipFill>
        <p:spPr bwMode="auto">
          <a:xfrm>
            <a:off x="6286512" y="4714884"/>
            <a:ext cx="2505075" cy="1819275"/>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Dikdörtgen"/>
          <p:cNvSpPr/>
          <p:nvPr/>
        </p:nvSpPr>
        <p:spPr>
          <a:xfrm>
            <a:off x="1571604" y="1428736"/>
            <a:ext cx="3929090" cy="1569660"/>
          </a:xfrm>
          <a:prstGeom prst="rect">
            <a:avLst/>
          </a:prstGeom>
        </p:spPr>
        <p:txBody>
          <a:bodyPr wrap="square">
            <a:spAutoFit/>
          </a:bodyPr>
          <a:lstStyle/>
          <a:p>
            <a:r>
              <a:rPr lang="tr-TR" dirty="0" smtClean="0"/>
              <a:t> </a:t>
            </a:r>
            <a:r>
              <a:rPr lang="tr-TR" sz="2400" dirty="0" smtClean="0"/>
              <a:t>Benlik saygısı, “kişinin kendini değerlendirmesi sonucu ulaştığı benlik kavramını onaylamasından doğar</a:t>
            </a:r>
            <a:r>
              <a:rPr lang="tr-TR" dirty="0" smtClean="0"/>
              <a:t>. </a:t>
            </a:r>
          </a:p>
        </p:txBody>
      </p:sp>
      <p:sp>
        <p:nvSpPr>
          <p:cNvPr id="5" name="4 Dikdörtgen"/>
          <p:cNvSpPr/>
          <p:nvPr/>
        </p:nvSpPr>
        <p:spPr>
          <a:xfrm>
            <a:off x="2714612" y="857232"/>
            <a:ext cx="2264531" cy="461665"/>
          </a:xfrm>
          <a:prstGeom prst="rect">
            <a:avLst/>
          </a:prstGeom>
        </p:spPr>
        <p:txBody>
          <a:bodyPr wrap="none">
            <a:spAutoFit/>
          </a:bodyPr>
          <a:lstStyle/>
          <a:p>
            <a:r>
              <a:rPr lang="tr-TR" sz="2400" b="1" dirty="0" smtClean="0"/>
              <a:t>BENLİK SAYGISI, </a:t>
            </a:r>
            <a:endParaRPr lang="tr-TR" sz="2400" b="1" dirty="0"/>
          </a:p>
        </p:txBody>
      </p:sp>
      <p:pic>
        <p:nvPicPr>
          <p:cNvPr id="6" name="Picture 1" descr="C:\Users\Saba Hoca\Desktop\çocuk resmi\9.jpg"/>
          <p:cNvPicPr>
            <a:picLocks noChangeAspect="1" noChangeArrowheads="1"/>
          </p:cNvPicPr>
          <p:nvPr/>
        </p:nvPicPr>
        <p:blipFill>
          <a:blip r:embed="rId2"/>
          <a:srcRect/>
          <a:stretch>
            <a:fillRect/>
          </a:stretch>
        </p:blipFill>
        <p:spPr bwMode="auto">
          <a:xfrm>
            <a:off x="6143636" y="500042"/>
            <a:ext cx="2438400" cy="1876425"/>
          </a:xfrm>
          <a:prstGeom prst="rect">
            <a:avLst/>
          </a:prstGeom>
          <a:noFill/>
        </p:spPr>
      </p:pic>
      <p:sp>
        <p:nvSpPr>
          <p:cNvPr id="7" name="6 Dikdörtgen"/>
          <p:cNvSpPr/>
          <p:nvPr/>
        </p:nvSpPr>
        <p:spPr>
          <a:xfrm>
            <a:off x="1571604" y="3000372"/>
            <a:ext cx="4572000" cy="1938992"/>
          </a:xfrm>
          <a:prstGeom prst="rect">
            <a:avLst/>
          </a:prstGeom>
        </p:spPr>
        <p:txBody>
          <a:bodyPr>
            <a:spAutoFit/>
          </a:bodyPr>
          <a:lstStyle/>
          <a:p>
            <a:pPr algn="just"/>
            <a:r>
              <a:rPr lang="tr-TR" sz="2400" dirty="0" smtClean="0"/>
              <a:t>Benlik saygısı, kendini olduğundan aşağı ya da olduğundan üstün görmeksizin kendinden memnun olma durumudur”. Kendine saygı, “ kendine verilen değer”dir</a:t>
            </a:r>
            <a:endParaRPr lang="tr-TR"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Dikdörtgen"/>
          <p:cNvSpPr/>
          <p:nvPr/>
        </p:nvSpPr>
        <p:spPr>
          <a:xfrm>
            <a:off x="2000232" y="428604"/>
            <a:ext cx="4572000" cy="3416320"/>
          </a:xfrm>
          <a:prstGeom prst="rect">
            <a:avLst/>
          </a:prstGeom>
        </p:spPr>
        <p:txBody>
          <a:bodyPr>
            <a:spAutoFit/>
          </a:bodyPr>
          <a:lstStyle/>
          <a:p>
            <a:pPr algn="just"/>
            <a:r>
              <a:rPr lang="tr-TR" dirty="0" err="1" smtClean="0"/>
              <a:t>Coopersmith</a:t>
            </a:r>
            <a:r>
              <a:rPr lang="tr-TR" dirty="0" smtClean="0"/>
              <a:t>, benlik saygısını, kişiliğin önemli bir boyutu ve olumlu bir kişilik özelliği olarak kabul ederken; bireyin yetenekli, önemli, başarılı ve değerli olarak algılanma derecesi şeklinde tanımlamaktadır. </a:t>
            </a:r>
          </a:p>
          <a:p>
            <a:pPr algn="just"/>
            <a:r>
              <a:rPr lang="tr-TR" dirty="0" err="1" smtClean="0"/>
              <a:t>Coopersmith</a:t>
            </a:r>
            <a:r>
              <a:rPr lang="tr-TR" dirty="0" smtClean="0"/>
              <a:t>, benlik saygısının gelişimine katkıda bulunan 4 temel etkeni vurgular. </a:t>
            </a:r>
          </a:p>
          <a:p>
            <a:pPr algn="just"/>
            <a:r>
              <a:rPr lang="tr-TR" dirty="0" smtClean="0"/>
              <a:t> </a:t>
            </a:r>
          </a:p>
          <a:p>
            <a:pPr algn="just"/>
            <a:r>
              <a:rPr lang="tr-TR" dirty="0" smtClean="0"/>
              <a:t>1. Kişinin yaşamında önemli bir yere sahip olan diğer insanlardan ( </a:t>
            </a:r>
            <a:r>
              <a:rPr lang="tr-TR" dirty="0" err="1" smtClean="0"/>
              <a:t>significant</a:t>
            </a:r>
            <a:r>
              <a:rPr lang="tr-TR" dirty="0" smtClean="0"/>
              <a:t> </a:t>
            </a:r>
            <a:r>
              <a:rPr lang="tr-TR" dirty="0" err="1" smtClean="0"/>
              <a:t>others</a:t>
            </a:r>
            <a:r>
              <a:rPr lang="tr-TR" dirty="0" smtClean="0"/>
              <a:t>) gördüğü ilgili, kabul edici ve saygılı muamelenin miktarı bu konudaki temel etkenlerden biridir.</a:t>
            </a:r>
            <a:endParaRPr lang="tr-TR" dirty="0"/>
          </a:p>
        </p:txBody>
      </p:sp>
      <p:sp>
        <p:nvSpPr>
          <p:cNvPr id="5" name="4 Dikdörtgen"/>
          <p:cNvSpPr/>
          <p:nvPr/>
        </p:nvSpPr>
        <p:spPr>
          <a:xfrm>
            <a:off x="2000232" y="3857628"/>
            <a:ext cx="4572000" cy="1754326"/>
          </a:xfrm>
          <a:prstGeom prst="rect">
            <a:avLst/>
          </a:prstGeom>
        </p:spPr>
        <p:txBody>
          <a:bodyPr>
            <a:spAutoFit/>
          </a:bodyPr>
          <a:lstStyle/>
          <a:p>
            <a:pPr algn="just"/>
            <a:r>
              <a:rPr lang="tr-TR" dirty="0" smtClean="0"/>
              <a:t>2.Benlik saygısının gelişimi açısından kişinin başarıları, içinde bulunduğu pozisyon ve sahip olduğu statü de bir başka etkendir. Bireyin başarıları, onun toplum içinde fark edilmesini ve statü kazanmasını sağlar; bu benlik saygısı için somut bir temel oluşturur.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Dikdörtgen"/>
          <p:cNvSpPr/>
          <p:nvPr/>
        </p:nvSpPr>
        <p:spPr>
          <a:xfrm>
            <a:off x="2286000" y="1305342"/>
            <a:ext cx="4572000" cy="2585323"/>
          </a:xfrm>
          <a:prstGeom prst="rect">
            <a:avLst/>
          </a:prstGeom>
        </p:spPr>
        <p:txBody>
          <a:bodyPr>
            <a:spAutoFit/>
          </a:bodyPr>
          <a:lstStyle/>
          <a:p>
            <a:r>
              <a:rPr lang="tr-TR" dirty="0" smtClean="0"/>
              <a:t>3. Kişinin, başkaları tarafından kendisi için konulan ve kendi isteği amaçlara ulaşmış olması, kişinin başarılarını ve gücünü kendi ölçüleri açısından değerlendirmesi benlik saygısının gelişmesiyle ilgili temel etkeni oluşturur.</a:t>
            </a:r>
          </a:p>
          <a:p>
            <a:r>
              <a:rPr lang="tr-TR" dirty="0" smtClean="0"/>
              <a:t>4. Kişinin başkaları tarafından kendisi için yapılan değerlendirmelere, nasıl karşılık verdiği de bir başka etken olarak gösterilmektedir.</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Dikdörtgen"/>
          <p:cNvSpPr/>
          <p:nvPr/>
        </p:nvSpPr>
        <p:spPr>
          <a:xfrm>
            <a:off x="642910" y="500042"/>
            <a:ext cx="7643866" cy="3139321"/>
          </a:xfrm>
          <a:prstGeom prst="rect">
            <a:avLst/>
          </a:prstGeom>
        </p:spPr>
        <p:txBody>
          <a:bodyPr wrap="square">
            <a:spAutoFit/>
          </a:bodyPr>
          <a:lstStyle/>
          <a:p>
            <a:pPr algn="just"/>
            <a:r>
              <a:rPr lang="tr-TR" dirty="0" smtClean="0"/>
              <a:t> Başta </a:t>
            </a:r>
            <a:r>
              <a:rPr lang="tr-TR" dirty="0" err="1" smtClean="0"/>
              <a:t>Erickson</a:t>
            </a:r>
            <a:r>
              <a:rPr lang="tr-TR" dirty="0" smtClean="0"/>
              <a:t> olmak üzere birçok yazar, ergenlik döneminde kimlik gelişimi ile benlik saygısı ilişkisini vurgulamışlardır. Kimlik (</a:t>
            </a:r>
            <a:r>
              <a:rPr lang="tr-TR" dirty="0" err="1" smtClean="0"/>
              <a:t>identity</a:t>
            </a:r>
            <a:r>
              <a:rPr lang="tr-TR" dirty="0" smtClean="0"/>
              <a:t>) kişinin kendini fiziki olarak kabul etmesini, uzun vadeli sosyal amaçları ve rolleri berrak hale getirilmesini; bunun için karar vermesini ve bir iş bağlantısı kurmasını içermektedir. Ego psikolojisi kuramcılarından olan </a:t>
            </a:r>
            <a:r>
              <a:rPr lang="tr-TR" dirty="0" err="1" smtClean="0"/>
              <a:t>Erickson</a:t>
            </a:r>
            <a:r>
              <a:rPr lang="tr-TR" dirty="0" smtClean="0"/>
              <a:t> aynı zamanda, benlik saygısının kökeninin </a:t>
            </a:r>
            <a:r>
              <a:rPr lang="tr-TR" dirty="0" err="1" smtClean="0"/>
              <a:t>psikososyal</a:t>
            </a:r>
            <a:r>
              <a:rPr lang="tr-TR" dirty="0" smtClean="0"/>
              <a:t> gelişme sürecinin birinci basamağında aynılık ve süreklilik duygusuna bağlı temel güven duygusundan köken aldığını belirtmektedir. </a:t>
            </a:r>
          </a:p>
          <a:p>
            <a:pPr algn="just"/>
            <a:r>
              <a:rPr lang="tr-TR" dirty="0" smtClean="0"/>
              <a:t> Benlik saygısının gelişiminde etkili bir diğer gelişim dönemi de ergenlik dönemidir. Bu dönemde ergen, erken dönemdeki aynılık ve süreklilik duygusunu başkalarıyla ilişkilerinde dener ve değerlendirir; böylece kimlik duygusu gelişir. </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Dikdörtgen"/>
          <p:cNvSpPr/>
          <p:nvPr/>
        </p:nvSpPr>
        <p:spPr>
          <a:xfrm>
            <a:off x="928662" y="857232"/>
            <a:ext cx="4572000" cy="5078313"/>
          </a:xfrm>
          <a:prstGeom prst="rect">
            <a:avLst/>
          </a:prstGeom>
        </p:spPr>
        <p:txBody>
          <a:bodyPr>
            <a:spAutoFit/>
          </a:bodyPr>
          <a:lstStyle/>
          <a:p>
            <a:pPr algn="just"/>
            <a:r>
              <a:rPr lang="tr-TR" dirty="0" smtClean="0"/>
              <a:t> </a:t>
            </a:r>
            <a:r>
              <a:rPr lang="tr-TR" dirty="0" err="1" smtClean="0"/>
              <a:t>Beck</a:t>
            </a:r>
            <a:r>
              <a:rPr lang="tr-TR" dirty="0" smtClean="0"/>
              <a:t> benlik saygısının, kişisel deneyimle, başkalarının onun hakkındaki yargılarını, aile ve arkadaşlarla </a:t>
            </a:r>
            <a:r>
              <a:rPr lang="tr-TR" dirty="0" err="1" smtClean="0"/>
              <a:t>özdeşimine</a:t>
            </a:r>
            <a:r>
              <a:rPr lang="tr-TR" dirty="0" smtClean="0"/>
              <a:t> bağlı olarak kazandığını; ancak olayların yorumlanmasında kendilik görüşüne önemli derecede erkti yaptığını belirtmektedir. </a:t>
            </a:r>
          </a:p>
          <a:p>
            <a:pPr algn="just"/>
            <a:r>
              <a:rPr lang="tr-TR" dirty="0" err="1" smtClean="0"/>
              <a:t>Sullivan</a:t>
            </a:r>
            <a:r>
              <a:rPr lang="tr-TR" dirty="0" smtClean="0"/>
              <a:t>, benlik saygısı için erken aile yaşantılarına önem verirken, kendini açıklama ve düzeltmeye yeni fırsatlar veren ergenlik öncesi ve ergenlik döneminin rolünü vurgulamaktadır. Bu dönemlerde, kişisel değerlere ve toplumsal değerlendirmeye akran ilişkileri eşlik eder. </a:t>
            </a:r>
            <a:r>
              <a:rPr lang="tr-TR" dirty="0" err="1" smtClean="0"/>
              <a:t>Sullivan’a</a:t>
            </a:r>
            <a:r>
              <a:rPr lang="tr-TR" dirty="0" smtClean="0"/>
              <a:t> göre ergenlik dönemi başarılı biz uzlaşma ile sonuçlandığı taktirde birey bu dönemden her türlü koşula yetecek benlik saygısı edinerek çıkmaktadır. Bu durum, kişisel girişimciliği de beraberinde getirir. </a:t>
            </a:r>
            <a:endParaRPr lang="tr-TR" dirty="0"/>
          </a:p>
        </p:txBody>
      </p:sp>
      <p:pic>
        <p:nvPicPr>
          <p:cNvPr id="1026" name="Picture 2" descr="C:\Users\Saba Hoca\Desktop\çocuk resmi\AİLE9.jpg"/>
          <p:cNvPicPr>
            <a:picLocks noChangeAspect="1" noChangeArrowheads="1"/>
          </p:cNvPicPr>
          <p:nvPr/>
        </p:nvPicPr>
        <p:blipFill>
          <a:blip r:embed="rId2"/>
          <a:srcRect/>
          <a:stretch>
            <a:fillRect/>
          </a:stretch>
        </p:blipFill>
        <p:spPr bwMode="auto">
          <a:xfrm>
            <a:off x="5786446" y="928670"/>
            <a:ext cx="2486025" cy="2195515"/>
          </a:xfrm>
          <a:prstGeom prst="roundRect">
            <a:avLst>
              <a:gd name="adj" fmla="val 11111"/>
            </a:avLst>
          </a:prstGeom>
          <a:ln w="190500" cap="rnd">
            <a:solidFill>
              <a:srgbClr val="C8C6BD"/>
            </a:solidFill>
            <a:prstDash val="solid"/>
          </a:ln>
          <a:effectLst>
            <a:outerShdw blurRad="101600" dist="50800" dir="7200000" algn="tl" rotWithShape="0">
              <a:srgbClr val="000000">
                <a:alpha val="45000"/>
              </a:srgbClr>
            </a:outerShdw>
          </a:effectLst>
          <a:scene3d>
            <a:camera prst="perspectiveFront" fov="5400000"/>
            <a:lightRig rig="threePt" dir="t">
              <a:rot lat="0" lon="0" rev="19200000"/>
            </a:lightRig>
          </a:scene3d>
          <a:sp3d extrusionH="25400">
            <a:bevelT w="304800" h="152400" prst="hardEdge"/>
            <a:extrusionClr>
              <a:srgbClr val="FFFFFF"/>
            </a:extrusionClr>
          </a:sp3d>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Dikdörtgen"/>
          <p:cNvSpPr/>
          <p:nvPr/>
        </p:nvSpPr>
        <p:spPr>
          <a:xfrm>
            <a:off x="3071802" y="642918"/>
            <a:ext cx="4572000" cy="4801314"/>
          </a:xfrm>
          <a:prstGeom prst="rect">
            <a:avLst/>
          </a:prstGeom>
        </p:spPr>
        <p:txBody>
          <a:bodyPr>
            <a:spAutoFit/>
          </a:bodyPr>
          <a:lstStyle/>
          <a:p>
            <a:r>
              <a:rPr lang="tr-TR" b="1" dirty="0" smtClean="0"/>
              <a:t>BENLİK SAYGISINA YÖNELİK YAKLAŞIMLAR:</a:t>
            </a:r>
          </a:p>
          <a:p>
            <a:r>
              <a:rPr lang="tr-TR" dirty="0" smtClean="0"/>
              <a:t> </a:t>
            </a:r>
          </a:p>
          <a:p>
            <a:r>
              <a:rPr lang="tr-TR" dirty="0" smtClean="0"/>
              <a:t> Benlik saygısı konusunda birçok fikir ileri sürülmüştür. Bu fikirler bu konuda aydınlatıcı bilgi vermesi ve araştırmalara yol göstermesi açısından önemli bir kurumsal temel oluşturmaktadır ( </a:t>
            </a:r>
            <a:r>
              <a:rPr lang="tr-TR" dirty="0" err="1" smtClean="0"/>
              <a:t>Dereboy</a:t>
            </a:r>
            <a:r>
              <a:rPr lang="tr-TR" dirty="0" smtClean="0"/>
              <a:t>, </a:t>
            </a:r>
            <a:r>
              <a:rPr lang="tr-TR" dirty="0" err="1" smtClean="0"/>
              <a:t>Dereboy</a:t>
            </a:r>
            <a:r>
              <a:rPr lang="tr-TR" dirty="0" smtClean="0"/>
              <a:t>, Coşkun, Coşkun, 1994). William James’in analizleri, benlik saygısı üzerine olan üç etkiyi açıklamaktadır. </a:t>
            </a:r>
          </a:p>
          <a:p>
            <a:r>
              <a:rPr lang="tr-TR" dirty="0" smtClean="0"/>
              <a:t> İlk etki olarak, bir insanın kendine ait istek ve değerlerinin, kendine saygısı ile ilgili kararında temel bir rol oynadığı sonucuna ulaşmıştır. Başarılarla, istekler arasında büyük farklar varsa, bireyin kendine saygısı azalmaktadır. Sonuçta, başarılanların, başarmak istenilenlere oranı benlik saygısını belirleyici olmaktadır.</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Dikdörtgen"/>
          <p:cNvSpPr/>
          <p:nvPr/>
        </p:nvSpPr>
        <p:spPr>
          <a:xfrm>
            <a:off x="857224" y="1428736"/>
            <a:ext cx="4572000" cy="3139321"/>
          </a:xfrm>
          <a:prstGeom prst="rect">
            <a:avLst/>
          </a:prstGeom>
        </p:spPr>
        <p:txBody>
          <a:bodyPr>
            <a:spAutoFit/>
          </a:bodyPr>
          <a:lstStyle/>
          <a:p>
            <a:r>
              <a:rPr lang="tr-TR" dirty="0" err="1" smtClean="0"/>
              <a:t>Mead</a:t>
            </a:r>
            <a:r>
              <a:rPr lang="tr-TR" dirty="0" smtClean="0"/>
              <a:t>, James’in sosyal benlik kavramını geliştirerek bu konuya katkıda bulunmuştur. </a:t>
            </a:r>
            <a:r>
              <a:rPr lang="tr-TR" dirty="0" err="1" smtClean="0"/>
              <a:t>Mead</a:t>
            </a:r>
            <a:r>
              <a:rPr lang="tr-TR" dirty="0" smtClean="0"/>
              <a:t>, bireyin kendi sosyal grubu ile beraber olabilme ve bütünleşme süreçlerini incelemiştir. Buna göre, kişi bu sürecin işleyişi içinde yaşantısında önemli rol oynayan diğer insanlar tarafından ifade edilen fikir ve tutumları kendine mal etme eğilimdedir. Çevresindeki bu değer verdiği kişiler, birey değerli buluyor, saygı duyuyorlarsa, birey de kendini değerli bulacaktır. </a:t>
            </a:r>
            <a:endParaRPr lang="tr-TR" dirty="0"/>
          </a:p>
        </p:txBody>
      </p:sp>
      <p:pic>
        <p:nvPicPr>
          <p:cNvPr id="50177" name="Picture 1" descr="C:\Users\Saba Hoca\Desktop\çocuk resmi\0.jpg"/>
          <p:cNvPicPr>
            <a:picLocks noChangeAspect="1" noChangeArrowheads="1"/>
          </p:cNvPicPr>
          <p:nvPr/>
        </p:nvPicPr>
        <p:blipFill>
          <a:blip r:embed="rId2"/>
          <a:srcRect/>
          <a:stretch>
            <a:fillRect/>
          </a:stretch>
        </p:blipFill>
        <p:spPr bwMode="auto">
          <a:xfrm>
            <a:off x="5929322" y="1928802"/>
            <a:ext cx="2466975" cy="1847850"/>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Dikdörtgen"/>
          <p:cNvSpPr/>
          <p:nvPr/>
        </p:nvSpPr>
        <p:spPr>
          <a:xfrm>
            <a:off x="1643042" y="1071546"/>
            <a:ext cx="4572000" cy="3970318"/>
          </a:xfrm>
          <a:prstGeom prst="rect">
            <a:avLst/>
          </a:prstGeom>
        </p:spPr>
        <p:txBody>
          <a:bodyPr>
            <a:spAutoFit/>
          </a:bodyPr>
          <a:lstStyle/>
          <a:p>
            <a:r>
              <a:rPr lang="tr-TR" dirty="0" smtClean="0"/>
              <a:t>Adler bireyin benlik saygısını azaltan şimdiki zayıflıkları ve yetersizlikleri üzerinde durmuştur. Adler, aşağılık duygusuna değinmiş, bunun kişinin gerçekten yetersiz olan organları veya davranışları yüzünden ortaya çıkacağını belirtmiştir. Ama bunun yanında aşağılık duygusunda çocuklukta yaşanan, geriye çevrilmesi mümkün olmayan bazı olayların da etkili olduğunu kabul etmiştir. sahip olmasıdır. Yetersizliğe sahip bireyin, çevresindeki arkadaşları ve ebeveyni tarafından cesaretlendirilmemesi ve desteklenmeyip, kabul edilmemesinin benlik saygısını düşüreceğini savunmuştur.</a:t>
            </a:r>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298</TotalTime>
  <Words>713</Words>
  <Application>Microsoft Office PowerPoint</Application>
  <PresentationFormat>Ekran Gösterisi (4:3)</PresentationFormat>
  <Paragraphs>31</Paragraphs>
  <Slides>12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12</vt:i4>
      </vt:variant>
    </vt:vector>
  </HeadingPairs>
  <TitlesOfParts>
    <vt:vector size="16" baseType="lpstr">
      <vt:lpstr>Arial</vt:lpstr>
      <vt:lpstr>Calibri</vt:lpstr>
      <vt:lpstr>Times New Roman</vt:lpstr>
      <vt:lpstr>Ofis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Saba Hoca</dc:creator>
  <cp:lastModifiedBy>saba</cp:lastModifiedBy>
  <cp:revision>32</cp:revision>
  <dcterms:created xsi:type="dcterms:W3CDTF">2012-06-08T09:19:37Z</dcterms:created>
  <dcterms:modified xsi:type="dcterms:W3CDTF">2018-02-12T13:10:56Z</dcterms:modified>
</cp:coreProperties>
</file>