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490" r:id="rId3"/>
    <p:sldId id="491" r:id="rId4"/>
    <p:sldId id="258" r:id="rId5"/>
    <p:sldId id="389" r:id="rId6"/>
    <p:sldId id="390" r:id="rId7"/>
    <p:sldId id="284" r:id="rId8"/>
    <p:sldId id="29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F28F76-D7B1-4496-A371-192E33B91DB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F5006FB8-8408-41BA-A31F-AE39AC74A6F9}">
      <dgm:prSet/>
      <dgm:spPr/>
      <dgm:t>
        <a:bodyPr/>
        <a:lstStyle/>
        <a:p>
          <a:r>
            <a:rPr lang="tr-TR"/>
            <a:t>İnsanın işine ilişkin sorunlar</a:t>
          </a:r>
          <a:endParaRPr lang="en-US"/>
        </a:p>
      </dgm:t>
    </dgm:pt>
    <dgm:pt modelId="{4B5480D5-4AD8-47B8-833E-ABC2E106FD6F}" type="parTrans" cxnId="{B66BC2D9-397D-482F-80F6-084106AF4EB5}">
      <dgm:prSet/>
      <dgm:spPr/>
      <dgm:t>
        <a:bodyPr/>
        <a:lstStyle/>
        <a:p>
          <a:endParaRPr lang="en-US"/>
        </a:p>
      </dgm:t>
    </dgm:pt>
    <dgm:pt modelId="{126FD770-C3AD-4EA9-9FB4-6B7FA8D2887B}" type="sibTrans" cxnId="{B66BC2D9-397D-482F-80F6-084106AF4EB5}">
      <dgm:prSet/>
      <dgm:spPr/>
      <dgm:t>
        <a:bodyPr/>
        <a:lstStyle/>
        <a:p>
          <a:endParaRPr lang="en-US"/>
        </a:p>
      </dgm:t>
    </dgm:pt>
    <dgm:pt modelId="{DD9D10A7-8D31-4476-922B-44499A295211}">
      <dgm:prSet/>
      <dgm:spPr/>
      <dgm:t>
        <a:bodyPr/>
        <a:lstStyle/>
        <a:p>
          <a:r>
            <a:rPr lang="tr-TR"/>
            <a:t>Hâkimin işi nedir?</a:t>
          </a:r>
          <a:endParaRPr lang="en-US"/>
        </a:p>
      </dgm:t>
    </dgm:pt>
    <dgm:pt modelId="{487C1939-A00D-4EDE-B13E-2FDB77D3D84C}" type="parTrans" cxnId="{CF3C1DDF-0DCE-4AB2-819A-81224D94329F}">
      <dgm:prSet/>
      <dgm:spPr/>
      <dgm:t>
        <a:bodyPr/>
        <a:lstStyle/>
        <a:p>
          <a:endParaRPr lang="en-US"/>
        </a:p>
      </dgm:t>
    </dgm:pt>
    <dgm:pt modelId="{5197585C-188C-4D04-9248-E84FA3DD3FC8}" type="sibTrans" cxnId="{CF3C1DDF-0DCE-4AB2-819A-81224D94329F}">
      <dgm:prSet/>
      <dgm:spPr/>
      <dgm:t>
        <a:bodyPr/>
        <a:lstStyle/>
        <a:p>
          <a:endParaRPr lang="en-US"/>
        </a:p>
      </dgm:t>
    </dgm:pt>
    <dgm:pt modelId="{15547D3D-6137-4E3B-9457-C66A63618290}">
      <dgm:prSet/>
      <dgm:spPr/>
      <dgm:t>
        <a:bodyPr/>
        <a:lstStyle/>
        <a:p>
          <a:r>
            <a:rPr lang="tr-TR"/>
            <a:t>Savcının işi nedir?</a:t>
          </a:r>
          <a:endParaRPr lang="en-US"/>
        </a:p>
      </dgm:t>
    </dgm:pt>
    <dgm:pt modelId="{ECF33520-FACB-4CC0-A605-0CCCFCA187C2}" type="parTrans" cxnId="{410FFDF6-D68D-44B2-ADEF-C69FF9648303}">
      <dgm:prSet/>
      <dgm:spPr/>
      <dgm:t>
        <a:bodyPr/>
        <a:lstStyle/>
        <a:p>
          <a:endParaRPr lang="en-US"/>
        </a:p>
      </dgm:t>
    </dgm:pt>
    <dgm:pt modelId="{956A73C5-243D-45A7-AAAE-895B101B799A}" type="sibTrans" cxnId="{410FFDF6-D68D-44B2-ADEF-C69FF9648303}">
      <dgm:prSet/>
      <dgm:spPr/>
      <dgm:t>
        <a:bodyPr/>
        <a:lstStyle/>
        <a:p>
          <a:endParaRPr lang="en-US"/>
        </a:p>
      </dgm:t>
    </dgm:pt>
    <dgm:pt modelId="{44A243A0-4F57-4E48-9252-FD8845844593}" type="pres">
      <dgm:prSet presAssocID="{4EF28F76-D7B1-4496-A371-192E33B91DB2}" presName="linear" presStyleCnt="0">
        <dgm:presLayoutVars>
          <dgm:animLvl val="lvl"/>
          <dgm:resizeHandles val="exact"/>
        </dgm:presLayoutVars>
      </dgm:prSet>
      <dgm:spPr/>
    </dgm:pt>
    <dgm:pt modelId="{414C1648-2483-6F4F-BC65-B4723241731E}" type="pres">
      <dgm:prSet presAssocID="{F5006FB8-8408-41BA-A31F-AE39AC74A6F9}" presName="parentText" presStyleLbl="node1" presStyleIdx="0" presStyleCnt="3">
        <dgm:presLayoutVars>
          <dgm:chMax val="0"/>
          <dgm:bulletEnabled val="1"/>
        </dgm:presLayoutVars>
      </dgm:prSet>
      <dgm:spPr/>
    </dgm:pt>
    <dgm:pt modelId="{D2240FD8-ABE2-864F-961D-13962494EBF1}" type="pres">
      <dgm:prSet presAssocID="{126FD770-C3AD-4EA9-9FB4-6B7FA8D2887B}" presName="spacer" presStyleCnt="0"/>
      <dgm:spPr/>
    </dgm:pt>
    <dgm:pt modelId="{3CDF6128-0B9B-CA4B-89F9-7C11EB1A4584}" type="pres">
      <dgm:prSet presAssocID="{DD9D10A7-8D31-4476-922B-44499A295211}" presName="parentText" presStyleLbl="node1" presStyleIdx="1" presStyleCnt="3">
        <dgm:presLayoutVars>
          <dgm:chMax val="0"/>
          <dgm:bulletEnabled val="1"/>
        </dgm:presLayoutVars>
      </dgm:prSet>
      <dgm:spPr/>
    </dgm:pt>
    <dgm:pt modelId="{9954F992-DAE6-0C4D-8D74-359C6626AD42}" type="pres">
      <dgm:prSet presAssocID="{5197585C-188C-4D04-9248-E84FA3DD3FC8}" presName="spacer" presStyleCnt="0"/>
      <dgm:spPr/>
    </dgm:pt>
    <dgm:pt modelId="{E169A3E4-1D7B-E742-861F-153F7100575F}" type="pres">
      <dgm:prSet presAssocID="{15547D3D-6137-4E3B-9457-C66A63618290}" presName="parentText" presStyleLbl="node1" presStyleIdx="2" presStyleCnt="3">
        <dgm:presLayoutVars>
          <dgm:chMax val="0"/>
          <dgm:bulletEnabled val="1"/>
        </dgm:presLayoutVars>
      </dgm:prSet>
      <dgm:spPr/>
    </dgm:pt>
  </dgm:ptLst>
  <dgm:cxnLst>
    <dgm:cxn modelId="{7446BC06-1E32-E449-A937-2C29685F0A00}" type="presOf" srcId="{4EF28F76-D7B1-4496-A371-192E33B91DB2}" destId="{44A243A0-4F57-4E48-9252-FD8845844593}" srcOrd="0" destOrd="0" presId="urn:microsoft.com/office/officeart/2005/8/layout/vList2"/>
    <dgm:cxn modelId="{57D6E222-C2F5-6346-9A16-3C49CC457BB2}" type="presOf" srcId="{F5006FB8-8408-41BA-A31F-AE39AC74A6F9}" destId="{414C1648-2483-6F4F-BC65-B4723241731E}" srcOrd="0" destOrd="0" presId="urn:microsoft.com/office/officeart/2005/8/layout/vList2"/>
    <dgm:cxn modelId="{981EAF5C-9179-D04D-8B16-90DE0FBCA7CC}" type="presOf" srcId="{DD9D10A7-8D31-4476-922B-44499A295211}" destId="{3CDF6128-0B9B-CA4B-89F9-7C11EB1A4584}" srcOrd="0" destOrd="0" presId="urn:microsoft.com/office/officeart/2005/8/layout/vList2"/>
    <dgm:cxn modelId="{76C117A6-D5E2-0149-B2A5-740A2BBE632E}" type="presOf" srcId="{15547D3D-6137-4E3B-9457-C66A63618290}" destId="{E169A3E4-1D7B-E742-861F-153F7100575F}" srcOrd="0" destOrd="0" presId="urn:microsoft.com/office/officeart/2005/8/layout/vList2"/>
    <dgm:cxn modelId="{B66BC2D9-397D-482F-80F6-084106AF4EB5}" srcId="{4EF28F76-D7B1-4496-A371-192E33B91DB2}" destId="{F5006FB8-8408-41BA-A31F-AE39AC74A6F9}" srcOrd="0" destOrd="0" parTransId="{4B5480D5-4AD8-47B8-833E-ABC2E106FD6F}" sibTransId="{126FD770-C3AD-4EA9-9FB4-6B7FA8D2887B}"/>
    <dgm:cxn modelId="{CF3C1DDF-0DCE-4AB2-819A-81224D94329F}" srcId="{4EF28F76-D7B1-4496-A371-192E33B91DB2}" destId="{DD9D10A7-8D31-4476-922B-44499A295211}" srcOrd="1" destOrd="0" parTransId="{487C1939-A00D-4EDE-B13E-2FDB77D3D84C}" sibTransId="{5197585C-188C-4D04-9248-E84FA3DD3FC8}"/>
    <dgm:cxn modelId="{410FFDF6-D68D-44B2-ADEF-C69FF9648303}" srcId="{4EF28F76-D7B1-4496-A371-192E33B91DB2}" destId="{15547D3D-6137-4E3B-9457-C66A63618290}" srcOrd="2" destOrd="0" parTransId="{ECF33520-FACB-4CC0-A605-0CCCFCA187C2}" sibTransId="{956A73C5-243D-45A7-AAAE-895B101B799A}"/>
    <dgm:cxn modelId="{8F0FE2D9-6EDD-944B-A337-51567AF7D62E}" type="presParOf" srcId="{44A243A0-4F57-4E48-9252-FD8845844593}" destId="{414C1648-2483-6F4F-BC65-B4723241731E}" srcOrd="0" destOrd="0" presId="urn:microsoft.com/office/officeart/2005/8/layout/vList2"/>
    <dgm:cxn modelId="{FC98230E-9B81-2E4F-905B-1FF8FEC4B268}" type="presParOf" srcId="{44A243A0-4F57-4E48-9252-FD8845844593}" destId="{D2240FD8-ABE2-864F-961D-13962494EBF1}" srcOrd="1" destOrd="0" presId="urn:microsoft.com/office/officeart/2005/8/layout/vList2"/>
    <dgm:cxn modelId="{2B4C2345-E475-C74E-A727-941D5BA54A95}" type="presParOf" srcId="{44A243A0-4F57-4E48-9252-FD8845844593}" destId="{3CDF6128-0B9B-CA4B-89F9-7C11EB1A4584}" srcOrd="2" destOrd="0" presId="urn:microsoft.com/office/officeart/2005/8/layout/vList2"/>
    <dgm:cxn modelId="{38BC005C-5872-B844-8B1A-E036D6FDC4FA}" type="presParOf" srcId="{44A243A0-4F57-4E48-9252-FD8845844593}" destId="{9954F992-DAE6-0C4D-8D74-359C6626AD42}" srcOrd="3" destOrd="0" presId="urn:microsoft.com/office/officeart/2005/8/layout/vList2"/>
    <dgm:cxn modelId="{EC02855E-6B8A-0D47-8DAB-295D0B38CC8D}" type="presParOf" srcId="{44A243A0-4F57-4E48-9252-FD8845844593}" destId="{E169A3E4-1D7B-E742-861F-153F7100575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4C1648-2483-6F4F-BC65-B4723241731E}">
      <dsp:nvSpPr>
        <dsp:cNvPr id="0" name=""/>
        <dsp:cNvSpPr/>
      </dsp:nvSpPr>
      <dsp:spPr>
        <a:xfrm>
          <a:off x="0" y="2862"/>
          <a:ext cx="6513603" cy="186966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tr-TR" sz="4700" kern="1200"/>
            <a:t>İnsanın işine ilişkin sorunlar</a:t>
          </a:r>
          <a:endParaRPr lang="en-US" sz="4700" kern="1200"/>
        </a:p>
      </dsp:txBody>
      <dsp:txXfrm>
        <a:off x="91269" y="94131"/>
        <a:ext cx="6331065" cy="1687122"/>
      </dsp:txXfrm>
    </dsp:sp>
    <dsp:sp modelId="{3CDF6128-0B9B-CA4B-89F9-7C11EB1A4584}">
      <dsp:nvSpPr>
        <dsp:cNvPr id="0" name=""/>
        <dsp:cNvSpPr/>
      </dsp:nvSpPr>
      <dsp:spPr>
        <a:xfrm>
          <a:off x="0" y="2007882"/>
          <a:ext cx="6513603" cy="186966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tr-TR" sz="4700" kern="1200"/>
            <a:t>Hâkimin işi nedir?</a:t>
          </a:r>
          <a:endParaRPr lang="en-US" sz="4700" kern="1200"/>
        </a:p>
      </dsp:txBody>
      <dsp:txXfrm>
        <a:off x="91269" y="2099151"/>
        <a:ext cx="6331065" cy="1687122"/>
      </dsp:txXfrm>
    </dsp:sp>
    <dsp:sp modelId="{E169A3E4-1D7B-E742-861F-153F7100575F}">
      <dsp:nvSpPr>
        <dsp:cNvPr id="0" name=""/>
        <dsp:cNvSpPr/>
      </dsp:nvSpPr>
      <dsp:spPr>
        <a:xfrm>
          <a:off x="0" y="4012903"/>
          <a:ext cx="6513603" cy="186966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tr-TR" sz="4700" kern="1200"/>
            <a:t>Savcının işi nedir?</a:t>
          </a:r>
          <a:endParaRPr lang="en-US" sz="4700" kern="1200"/>
        </a:p>
      </dsp:txBody>
      <dsp:txXfrm>
        <a:off x="91269" y="4104172"/>
        <a:ext cx="6331065" cy="168712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3622E4-9788-C342-9CCA-B690A485EAF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F40B108-11F8-D64D-AD9E-67A134D796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4A1A4B4-5207-4444-83DD-B8B25912C994}"/>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5" name="Alt Bilgi Yer Tutucusu 4">
            <a:extLst>
              <a:ext uri="{FF2B5EF4-FFF2-40B4-BE49-F238E27FC236}">
                <a16:creationId xmlns:a16="http://schemas.microsoft.com/office/drawing/2014/main" id="{5809DBD5-9325-8A4E-B81E-4F2724485EA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FF9FFC1-3A20-2740-9015-6347AC166EA7}"/>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3499597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D57E1D-F32B-C84A-8302-E623CC53A9E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878E433-4846-8649-AD50-C509C9FEB12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65E26EF-27BA-2D46-8030-BBFB228E9AF8}"/>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5" name="Alt Bilgi Yer Tutucusu 4">
            <a:extLst>
              <a:ext uri="{FF2B5EF4-FFF2-40B4-BE49-F238E27FC236}">
                <a16:creationId xmlns:a16="http://schemas.microsoft.com/office/drawing/2014/main" id="{643EAB15-BBA5-B347-8A12-51F99B25B1F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13EC1CE-EA38-7E45-8E07-368FE068F2B8}"/>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2837298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F2C56FE-9585-7044-861A-1B07F67A342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CC13A2D-9063-4A4B-95C3-5A135DB6151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C755DE4-E86C-3146-996A-8E38765B52F8}"/>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5" name="Alt Bilgi Yer Tutucusu 4">
            <a:extLst>
              <a:ext uri="{FF2B5EF4-FFF2-40B4-BE49-F238E27FC236}">
                <a16:creationId xmlns:a16="http://schemas.microsoft.com/office/drawing/2014/main" id="{EB8AD3FE-B5E2-FA49-9D33-97F385A7BAB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55F8583-4CEF-354B-B062-E2874F69AD6C}"/>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234536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9D1797-86BC-C94D-809E-D2A2FBC722D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C47F2E2-2840-B04E-8B21-9E521AE38F8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0E2FAFE-F1B4-A24D-85B7-420CB6B30880}"/>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5" name="Alt Bilgi Yer Tutucusu 4">
            <a:extLst>
              <a:ext uri="{FF2B5EF4-FFF2-40B4-BE49-F238E27FC236}">
                <a16:creationId xmlns:a16="http://schemas.microsoft.com/office/drawing/2014/main" id="{36DD3503-340C-EA42-9B86-A2792F01157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CECD12D-1F56-154E-A8C5-03C2845B9BCB}"/>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805387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AFF487-5524-5549-97AC-C714EFF5431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94791DF-9DAC-F247-B223-606E0FEF40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8DC96F5-019B-5346-B6CD-06F2F84F42CB}"/>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5" name="Alt Bilgi Yer Tutucusu 4">
            <a:extLst>
              <a:ext uri="{FF2B5EF4-FFF2-40B4-BE49-F238E27FC236}">
                <a16:creationId xmlns:a16="http://schemas.microsoft.com/office/drawing/2014/main" id="{F4EEB65F-FFF4-E643-9289-C0919F32A98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6D7FE00-37DE-B742-82E9-22934B2F7FC3}"/>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1957503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6CE8A2-67C6-2E43-9370-F902473BC52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A055961-55A3-8A4F-952A-DB202EA8D29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B1E34C9-F174-E34E-B952-F5F78B73801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AA6B4F7-80E7-B145-A6BE-B050C5005396}"/>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6" name="Alt Bilgi Yer Tutucusu 5">
            <a:extLst>
              <a:ext uri="{FF2B5EF4-FFF2-40B4-BE49-F238E27FC236}">
                <a16:creationId xmlns:a16="http://schemas.microsoft.com/office/drawing/2014/main" id="{0DB188F9-39C9-6845-A336-DA58DCA80F6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94E94BB-4B25-8446-BF12-5DF0D4B4732D}"/>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242266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777A95-A9FC-F442-B3CE-186E4D69606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3CD2DFA-F1F1-664A-9B88-AC366D1772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5303278-CB98-9743-BEBE-9BB1216D4BD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16E29BB-42E9-014B-A061-39EA38DD94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D49C6EE-DD58-CE4F-A304-7B3F6555AF2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2B1B825-997F-AB46-A4B5-29293C4687FB}"/>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8" name="Alt Bilgi Yer Tutucusu 7">
            <a:extLst>
              <a:ext uri="{FF2B5EF4-FFF2-40B4-BE49-F238E27FC236}">
                <a16:creationId xmlns:a16="http://schemas.microsoft.com/office/drawing/2014/main" id="{44279BD1-05FE-D24C-8956-753B61B0E8E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87F6A54-3936-C447-92B1-D083B54C10CC}"/>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2230885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20251F-C9C1-1F4F-B5B8-E67549CEA69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B06980F-C49E-FF4C-B44C-7CEA6BA4A26F}"/>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4" name="Alt Bilgi Yer Tutucusu 3">
            <a:extLst>
              <a:ext uri="{FF2B5EF4-FFF2-40B4-BE49-F238E27FC236}">
                <a16:creationId xmlns:a16="http://schemas.microsoft.com/office/drawing/2014/main" id="{F33E9845-ED47-EB44-8D73-4CB1BC42DCC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229374C-4389-7F4C-9BAF-6AA4B28F7F01}"/>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1568638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4EBE065-9420-3442-BA54-33E1650186AD}"/>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3" name="Alt Bilgi Yer Tutucusu 2">
            <a:extLst>
              <a:ext uri="{FF2B5EF4-FFF2-40B4-BE49-F238E27FC236}">
                <a16:creationId xmlns:a16="http://schemas.microsoft.com/office/drawing/2014/main" id="{77228097-795F-4D40-AD4F-17A8CA5A9F4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B50AE9A-0AD3-0A4C-AE4F-5039733CBAF8}"/>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407742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705549-AE83-6042-96D4-3FFDC00D037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8E69F51-330C-C440-B196-20BA10EB3D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7F3BA1C-C4AE-F44A-B509-DBCF8E5570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AFD504B-4079-F642-970D-FF5C2246FC0B}"/>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6" name="Alt Bilgi Yer Tutucusu 5">
            <a:extLst>
              <a:ext uri="{FF2B5EF4-FFF2-40B4-BE49-F238E27FC236}">
                <a16:creationId xmlns:a16="http://schemas.microsoft.com/office/drawing/2014/main" id="{D508CA46-6E06-F840-9C44-1D94662AAB2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267ACBA-3719-0F4F-BC2F-F5091CD263F4}"/>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3912721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305D5F-154E-2041-969F-FE3BB1A23FE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8E8F92C-7121-5849-ACC3-4BFAED0EC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7ABD0E6-B568-294D-A95A-07F6668A8D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373DDD4-C405-0948-8AB7-BEAE6DB229CD}"/>
              </a:ext>
            </a:extLst>
          </p:cNvPr>
          <p:cNvSpPr>
            <a:spLocks noGrp="1"/>
          </p:cNvSpPr>
          <p:nvPr>
            <p:ph type="dt" sz="half" idx="10"/>
          </p:nvPr>
        </p:nvSpPr>
        <p:spPr/>
        <p:txBody>
          <a:bodyPr/>
          <a:lstStyle/>
          <a:p>
            <a:fld id="{1C646EBC-B237-7E42-A0DB-DF438B3138FD}" type="datetimeFigureOut">
              <a:rPr lang="tr-TR" smtClean="0"/>
              <a:t>27.01.2020</a:t>
            </a:fld>
            <a:endParaRPr lang="tr-TR"/>
          </a:p>
        </p:txBody>
      </p:sp>
      <p:sp>
        <p:nvSpPr>
          <p:cNvPr id="6" name="Alt Bilgi Yer Tutucusu 5">
            <a:extLst>
              <a:ext uri="{FF2B5EF4-FFF2-40B4-BE49-F238E27FC236}">
                <a16:creationId xmlns:a16="http://schemas.microsoft.com/office/drawing/2014/main" id="{9E78E950-DB49-234E-8861-D2DAF6A9367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F53FBBE-78C0-9448-9D47-C19D3A557192}"/>
              </a:ext>
            </a:extLst>
          </p:cNvPr>
          <p:cNvSpPr>
            <a:spLocks noGrp="1"/>
          </p:cNvSpPr>
          <p:nvPr>
            <p:ph type="sldNum" sz="quarter" idx="12"/>
          </p:nvPr>
        </p:nvSpPr>
        <p:spPr/>
        <p:txBody>
          <a:bodyPr/>
          <a:lstStyle/>
          <a:p>
            <a:fld id="{697F5FA2-0D8B-0444-8B7D-94DEA05342B6}" type="slidenum">
              <a:rPr lang="tr-TR" smtClean="0"/>
              <a:t>‹#›</a:t>
            </a:fld>
            <a:endParaRPr lang="tr-TR"/>
          </a:p>
        </p:txBody>
      </p:sp>
    </p:spTree>
    <p:extLst>
      <p:ext uri="{BB962C8B-B14F-4D97-AF65-F5344CB8AC3E}">
        <p14:creationId xmlns:p14="http://schemas.microsoft.com/office/powerpoint/2010/main" val="2846241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7684779-1B86-3C46-BCCD-54DA4FBB77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3BBA756-7294-B541-96F5-805D62E9B6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950BA18-28B5-9343-99F7-A8D43E0EE5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646EBC-B237-7E42-A0DB-DF438B3138FD}" type="datetimeFigureOut">
              <a:rPr lang="tr-TR" smtClean="0"/>
              <a:t>27.01.2020</a:t>
            </a:fld>
            <a:endParaRPr lang="tr-TR"/>
          </a:p>
        </p:txBody>
      </p:sp>
      <p:sp>
        <p:nvSpPr>
          <p:cNvPr id="5" name="Alt Bilgi Yer Tutucusu 4">
            <a:extLst>
              <a:ext uri="{FF2B5EF4-FFF2-40B4-BE49-F238E27FC236}">
                <a16:creationId xmlns:a16="http://schemas.microsoft.com/office/drawing/2014/main" id="{0101ECB1-5A6F-8545-85B6-9DCDCB5336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602CAC0-BFE1-AE45-A533-B22C55269D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7F5FA2-0D8B-0444-8B7D-94DEA05342B6}" type="slidenum">
              <a:rPr lang="tr-TR" smtClean="0"/>
              <a:t>‹#›</a:t>
            </a:fld>
            <a:endParaRPr lang="tr-TR"/>
          </a:p>
        </p:txBody>
      </p:sp>
    </p:spTree>
    <p:extLst>
      <p:ext uri="{BB962C8B-B14F-4D97-AF65-F5344CB8AC3E}">
        <p14:creationId xmlns:p14="http://schemas.microsoft.com/office/powerpoint/2010/main" val="4252548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53B20A-ADDF-4346-B73A-BB1E1B0886E3}"/>
              </a:ext>
            </a:extLst>
          </p:cNvPr>
          <p:cNvSpPr>
            <a:spLocks noGrp="1"/>
          </p:cNvSpPr>
          <p:nvPr>
            <p:ph type="ctrTitle"/>
          </p:nvPr>
        </p:nvSpPr>
        <p:spPr/>
        <p:txBody>
          <a:bodyPr/>
          <a:lstStyle/>
          <a:p>
            <a:r>
              <a:rPr lang="tr-TR" dirty="0"/>
              <a:t>ETİK SORUNLAR</a:t>
            </a:r>
          </a:p>
        </p:txBody>
      </p:sp>
      <p:sp>
        <p:nvSpPr>
          <p:cNvPr id="3" name="Alt Başlık 2">
            <a:extLst>
              <a:ext uri="{FF2B5EF4-FFF2-40B4-BE49-F238E27FC236}">
                <a16:creationId xmlns:a16="http://schemas.microsoft.com/office/drawing/2014/main" id="{5C49EF37-67C2-9F4D-A127-A967182C30F7}"/>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70128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9EC6BD-3CA0-7649-A6AE-95A7685C0F13}"/>
              </a:ext>
            </a:extLst>
          </p:cNvPr>
          <p:cNvSpPr>
            <a:spLocks noGrp="1"/>
          </p:cNvSpPr>
          <p:nvPr>
            <p:ph type="title"/>
          </p:nvPr>
        </p:nvSpPr>
        <p:spPr/>
        <p:txBody>
          <a:bodyPr/>
          <a:lstStyle/>
          <a:p>
            <a:r>
              <a:rPr lang="tr-TR" dirty="0"/>
              <a:t>TAŞIYICI ANNELİK</a:t>
            </a:r>
          </a:p>
        </p:txBody>
      </p:sp>
      <p:sp>
        <p:nvSpPr>
          <p:cNvPr id="3" name="İçerik Yer Tutucusu 2">
            <a:extLst>
              <a:ext uri="{FF2B5EF4-FFF2-40B4-BE49-F238E27FC236}">
                <a16:creationId xmlns:a16="http://schemas.microsoft.com/office/drawing/2014/main" id="{16C7FCE9-551E-E543-9DEF-0717C7A1EAF0}"/>
              </a:ext>
            </a:extLst>
          </p:cNvPr>
          <p:cNvSpPr>
            <a:spLocks noGrp="1"/>
          </p:cNvSpPr>
          <p:nvPr>
            <p:ph idx="1"/>
          </p:nvPr>
        </p:nvSpPr>
        <p:spPr/>
        <p:txBody>
          <a:bodyPr>
            <a:normAutofit fontScale="92500" lnSpcReduction="10000"/>
          </a:bodyPr>
          <a:lstStyle/>
          <a:p>
            <a:pPr algn="just"/>
            <a:r>
              <a:rPr lang="tr-TR" dirty="0"/>
              <a:t>William ve Elizabeth çifti çocukları olmadığı için taşıyıcı anne olması için Mary’yle anlaşır. Anlaşma gereğince çift doğuma kadar ve doğum masraflarını ödeyecek, </a:t>
            </a:r>
            <a:r>
              <a:rPr lang="tr-TR" dirty="0" err="1"/>
              <a:t>Mary’e</a:t>
            </a:r>
            <a:r>
              <a:rPr lang="tr-TR" dirty="0"/>
              <a:t> de 10 bin dolar verecek ve Mary’de çocuğu doğumdan sonra teslim edecektir. Anlaşmanın ardından Mary William’ın spermiyle hamile kalır ve sonra da doğum yapar. Ancak çocuğunu teslim etmek istemez ve onu alıp kaçar. William sözleşmenin yerine getirilmesi için harekete geçer ve </a:t>
            </a:r>
            <a:r>
              <a:rPr lang="tr-TR" dirty="0" err="1"/>
              <a:t>Mary’e</a:t>
            </a:r>
            <a:r>
              <a:rPr lang="tr-TR" dirty="0"/>
              <a:t> dava açar. </a:t>
            </a:r>
          </a:p>
          <a:p>
            <a:pPr algn="just"/>
            <a:r>
              <a:rPr lang="tr-TR" dirty="0"/>
              <a:t>Mahkeme, iradi olarak gerçekleşen bir sözleşme olduğunu belirtir. Sözleşmenin tarafı olan William üstüne düşeni yapmıştır. Mary’nin de tutması gerekir. Ortada çocuğun satılması gibi bir durum da yoktur. Sonuçta sperm William’ındır. William spermi için hizmet </a:t>
            </a:r>
            <a:r>
              <a:rPr lang="tr-TR" dirty="0" err="1"/>
              <a:t>istemiştir.Ayrıca</a:t>
            </a:r>
            <a:r>
              <a:rPr lang="tr-TR" dirty="0"/>
              <a:t> William’ın spermini vermesi nasıl kabul ediliyorsa Mary’nin de rahmini kiralaması aynı şekilde kabul edilmelidir. Aksi durum eşitliğe aykırıdır.</a:t>
            </a:r>
          </a:p>
        </p:txBody>
      </p:sp>
    </p:spTree>
    <p:extLst>
      <p:ext uri="{BB962C8B-B14F-4D97-AF65-F5344CB8AC3E}">
        <p14:creationId xmlns:p14="http://schemas.microsoft.com/office/powerpoint/2010/main" val="1061677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13D0BB-C13E-C34C-80E8-D7A6962F8D96}"/>
              </a:ext>
            </a:extLst>
          </p:cNvPr>
          <p:cNvSpPr>
            <a:spLocks noGrp="1"/>
          </p:cNvSpPr>
          <p:nvPr>
            <p:ph type="title"/>
          </p:nvPr>
        </p:nvSpPr>
        <p:spPr/>
        <p:txBody>
          <a:bodyPr/>
          <a:lstStyle/>
          <a:p>
            <a:r>
              <a:rPr lang="tr-TR" dirty="0"/>
              <a:t>TAŞIYICI ANNELİK</a:t>
            </a:r>
          </a:p>
        </p:txBody>
      </p:sp>
      <p:sp>
        <p:nvSpPr>
          <p:cNvPr id="3" name="İçerik Yer Tutucusu 2">
            <a:extLst>
              <a:ext uri="{FF2B5EF4-FFF2-40B4-BE49-F238E27FC236}">
                <a16:creationId xmlns:a16="http://schemas.microsoft.com/office/drawing/2014/main" id="{04598DF1-63B5-794A-85FC-0E96449385E0}"/>
              </a:ext>
            </a:extLst>
          </p:cNvPr>
          <p:cNvSpPr>
            <a:spLocks noGrp="1"/>
          </p:cNvSpPr>
          <p:nvPr>
            <p:ph idx="1"/>
          </p:nvPr>
        </p:nvSpPr>
        <p:spPr/>
        <p:txBody>
          <a:bodyPr/>
          <a:lstStyle/>
          <a:p>
            <a:r>
              <a:rPr lang="tr-TR" dirty="0"/>
              <a:t>Mary karara itiraz etti. Üst mahkeme, sözleşmesinin geçersiz olduğunu belirtti. İlk olarak rızanın kusurlu olduğunu belirtti. Gönüllülüğün niteliği sorgulanmalıdır. İkinci olarak burada hizmet sözleşmesi değil, çocuk satma vardır ve bu para Mary’nin anneliğini sonlandırmak için verilmektedir. </a:t>
            </a:r>
          </a:p>
        </p:txBody>
      </p:sp>
    </p:spTree>
    <p:extLst>
      <p:ext uri="{BB962C8B-B14F-4D97-AF65-F5344CB8AC3E}">
        <p14:creationId xmlns:p14="http://schemas.microsoft.com/office/powerpoint/2010/main" val="744150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63029" y="1012004"/>
            <a:ext cx="3416158" cy="4795408"/>
          </a:xfrm>
        </p:spPr>
        <p:txBody>
          <a:bodyPr>
            <a:normAutofit/>
          </a:bodyPr>
          <a:lstStyle/>
          <a:p>
            <a:r>
              <a:rPr lang="tr-TR">
                <a:solidFill>
                  <a:srgbClr val="FFFFFF"/>
                </a:solidFill>
              </a:rPr>
              <a:t>MESLEK ETİĞİ NEDİR</a:t>
            </a:r>
          </a:p>
        </p:txBody>
      </p:sp>
      <p:graphicFrame>
        <p:nvGraphicFramePr>
          <p:cNvPr id="5" name="İçerik Yer Tutucusu 2">
            <a:extLst>
              <a:ext uri="{FF2B5EF4-FFF2-40B4-BE49-F238E27FC236}">
                <a16:creationId xmlns:a16="http://schemas.microsoft.com/office/drawing/2014/main" id="{E6799E45-BC8A-4880-8D93-C6A35E955E64}"/>
              </a:ext>
            </a:extLst>
          </p:cNvPr>
          <p:cNvGraphicFramePr>
            <a:graphicFrameLocks noGrp="1"/>
          </p:cNvGraphicFramePr>
          <p:nvPr>
            <p:ph idx="1"/>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8448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4053453-E995-5F4F-A1F4-648C3F490430}"/>
              </a:ext>
            </a:extLst>
          </p:cNvPr>
          <p:cNvSpPr>
            <a:spLocks noGrp="1"/>
          </p:cNvSpPr>
          <p:nvPr>
            <p:ph type="title"/>
          </p:nvPr>
        </p:nvSpPr>
        <p:spPr/>
        <p:txBody>
          <a:bodyPr/>
          <a:lstStyle/>
          <a:p>
            <a:r>
              <a:rPr lang="en-GB" dirty="0"/>
              <a:t>HUKUK MESLEK ETİĞİ</a:t>
            </a:r>
          </a:p>
        </p:txBody>
      </p:sp>
      <p:sp>
        <p:nvSpPr>
          <p:cNvPr id="3" name="İçerik Yer Tutucusu 2">
            <a:extLst>
              <a:ext uri="{FF2B5EF4-FFF2-40B4-BE49-F238E27FC236}">
                <a16:creationId xmlns:a16="http://schemas.microsoft.com/office/drawing/2014/main" id="{FD6910E4-3AF0-8D4E-9654-F9B9860AA088}"/>
              </a:ext>
            </a:extLst>
          </p:cNvPr>
          <p:cNvSpPr>
            <a:spLocks noGrp="1"/>
          </p:cNvSpPr>
          <p:nvPr>
            <p:ph idx="1"/>
          </p:nvPr>
        </p:nvSpPr>
        <p:spPr/>
        <p:txBody>
          <a:bodyPr/>
          <a:lstStyle/>
          <a:p>
            <a:r>
              <a:rPr lang="en-GB" dirty="0" err="1"/>
              <a:t>Hukuk</a:t>
            </a:r>
            <a:r>
              <a:rPr lang="en-GB" dirty="0"/>
              <a:t> </a:t>
            </a:r>
            <a:r>
              <a:rPr lang="en-GB" dirty="0" err="1"/>
              <a:t>Meslek</a:t>
            </a:r>
            <a:r>
              <a:rPr lang="en-GB" dirty="0"/>
              <a:t> </a:t>
            </a:r>
            <a:r>
              <a:rPr lang="en-GB" dirty="0" err="1"/>
              <a:t>Etiği</a:t>
            </a:r>
            <a:r>
              <a:rPr lang="en-GB" dirty="0"/>
              <a:t> </a:t>
            </a:r>
            <a:r>
              <a:rPr lang="en-GB" dirty="0" err="1"/>
              <a:t>Nedir</a:t>
            </a:r>
            <a:r>
              <a:rPr lang="en-GB" dirty="0"/>
              <a:t>?</a:t>
            </a:r>
          </a:p>
          <a:p>
            <a:r>
              <a:rPr lang="en-GB" dirty="0" err="1"/>
              <a:t>Yargı</a:t>
            </a:r>
            <a:r>
              <a:rPr lang="en-GB" dirty="0"/>
              <a:t> </a:t>
            </a:r>
            <a:r>
              <a:rPr lang="en-GB" dirty="0" err="1"/>
              <a:t>Etiği</a:t>
            </a:r>
            <a:r>
              <a:rPr lang="en-GB" dirty="0"/>
              <a:t> </a:t>
            </a:r>
            <a:r>
              <a:rPr lang="en-GB" dirty="0" err="1"/>
              <a:t>Nedir</a:t>
            </a:r>
            <a:r>
              <a:rPr lang="en-GB" dirty="0"/>
              <a:t>?</a:t>
            </a:r>
          </a:p>
          <a:p>
            <a:r>
              <a:rPr lang="en-GB" dirty="0" err="1"/>
              <a:t>Avukatlık</a:t>
            </a:r>
            <a:r>
              <a:rPr lang="en-GB" dirty="0"/>
              <a:t> </a:t>
            </a:r>
            <a:r>
              <a:rPr lang="en-GB" dirty="0" err="1"/>
              <a:t>Meslek</a:t>
            </a:r>
            <a:r>
              <a:rPr lang="en-GB" dirty="0"/>
              <a:t> </a:t>
            </a:r>
            <a:r>
              <a:rPr lang="en-GB" dirty="0" err="1"/>
              <a:t>Etiği</a:t>
            </a:r>
            <a:r>
              <a:rPr lang="en-GB" dirty="0"/>
              <a:t> </a:t>
            </a:r>
            <a:r>
              <a:rPr lang="en-GB" dirty="0" err="1"/>
              <a:t>Nedir</a:t>
            </a:r>
            <a:r>
              <a:rPr lang="en-GB" dirty="0"/>
              <a:t>?</a:t>
            </a:r>
          </a:p>
        </p:txBody>
      </p:sp>
    </p:spTree>
    <p:extLst>
      <p:ext uri="{BB962C8B-B14F-4D97-AF65-F5344CB8AC3E}">
        <p14:creationId xmlns:p14="http://schemas.microsoft.com/office/powerpoint/2010/main" val="1265873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A66FE41-DF94-B74D-93D2-C7EC8EF22E13}"/>
              </a:ext>
            </a:extLst>
          </p:cNvPr>
          <p:cNvSpPr>
            <a:spLocks noGrp="1"/>
          </p:cNvSpPr>
          <p:nvPr>
            <p:ph type="title"/>
          </p:nvPr>
        </p:nvSpPr>
        <p:spPr/>
        <p:txBody>
          <a:bodyPr/>
          <a:lstStyle/>
          <a:p>
            <a:r>
              <a:rPr lang="en-GB" dirty="0" err="1"/>
              <a:t>Hukuk</a:t>
            </a:r>
            <a:r>
              <a:rPr lang="en-GB" dirty="0"/>
              <a:t> </a:t>
            </a:r>
            <a:r>
              <a:rPr lang="en-GB" dirty="0" err="1"/>
              <a:t>Meslek</a:t>
            </a:r>
            <a:r>
              <a:rPr lang="en-GB" dirty="0"/>
              <a:t> </a:t>
            </a:r>
            <a:r>
              <a:rPr lang="en-GB" dirty="0" err="1"/>
              <a:t>Etiği</a:t>
            </a:r>
            <a:endParaRPr lang="en-GB" dirty="0"/>
          </a:p>
        </p:txBody>
      </p:sp>
      <p:sp>
        <p:nvSpPr>
          <p:cNvPr id="3" name="İçerik Yer Tutucusu 2">
            <a:extLst>
              <a:ext uri="{FF2B5EF4-FFF2-40B4-BE49-F238E27FC236}">
                <a16:creationId xmlns:a16="http://schemas.microsoft.com/office/drawing/2014/main" id="{158F20B8-F6F7-D04A-9442-75612ED52ADC}"/>
              </a:ext>
            </a:extLst>
          </p:cNvPr>
          <p:cNvSpPr>
            <a:spLocks noGrp="1"/>
          </p:cNvSpPr>
          <p:nvPr>
            <p:ph idx="1"/>
          </p:nvPr>
        </p:nvSpPr>
        <p:spPr/>
        <p:txBody>
          <a:bodyPr/>
          <a:lstStyle/>
          <a:p>
            <a:r>
              <a:rPr lang="en-GB" dirty="0" err="1"/>
              <a:t>Etik</a:t>
            </a:r>
            <a:r>
              <a:rPr lang="en-GB" dirty="0"/>
              <a:t> </a:t>
            </a:r>
            <a:r>
              <a:rPr lang="en-GB" dirty="0" err="1"/>
              <a:t>bakış</a:t>
            </a:r>
            <a:r>
              <a:rPr lang="en-GB" dirty="0"/>
              <a:t> </a:t>
            </a:r>
            <a:r>
              <a:rPr lang="en-GB" dirty="0" err="1"/>
              <a:t>açısına</a:t>
            </a:r>
            <a:r>
              <a:rPr lang="en-GB" dirty="0"/>
              <a:t> </a:t>
            </a:r>
            <a:r>
              <a:rPr lang="en-GB" dirty="0" err="1"/>
              <a:t>dayalı</a:t>
            </a:r>
            <a:r>
              <a:rPr lang="en-GB" dirty="0"/>
              <a:t> </a:t>
            </a:r>
            <a:r>
              <a:rPr lang="en-GB" dirty="0" err="1"/>
              <a:t>olarak</a:t>
            </a:r>
            <a:r>
              <a:rPr lang="en-GB" dirty="0"/>
              <a:t> </a:t>
            </a:r>
            <a:r>
              <a:rPr lang="en-GB" dirty="0" err="1"/>
              <a:t>hukukta</a:t>
            </a:r>
            <a:r>
              <a:rPr lang="en-GB" dirty="0"/>
              <a:t> </a:t>
            </a:r>
            <a:r>
              <a:rPr lang="en-GB" dirty="0" err="1"/>
              <a:t>hareket</a:t>
            </a:r>
            <a:r>
              <a:rPr lang="en-GB" dirty="0"/>
              <a:t> </a:t>
            </a:r>
            <a:r>
              <a:rPr lang="en-GB" dirty="0" err="1"/>
              <a:t>etmek</a:t>
            </a:r>
            <a:r>
              <a:rPr lang="en-GB" dirty="0"/>
              <a:t> (</a:t>
            </a:r>
            <a:r>
              <a:rPr lang="en-GB" dirty="0" err="1"/>
              <a:t>eylem</a:t>
            </a:r>
            <a:r>
              <a:rPr lang="en-GB" dirty="0"/>
              <a:t> </a:t>
            </a:r>
            <a:r>
              <a:rPr lang="en-GB" dirty="0" err="1"/>
              <a:t>ve</a:t>
            </a:r>
            <a:r>
              <a:rPr lang="en-GB" dirty="0"/>
              <a:t> </a:t>
            </a:r>
            <a:r>
              <a:rPr lang="en-GB" dirty="0" err="1"/>
              <a:t>işlemde</a:t>
            </a:r>
            <a:r>
              <a:rPr lang="en-GB" dirty="0"/>
              <a:t> </a:t>
            </a:r>
            <a:r>
              <a:rPr lang="en-GB" dirty="0" err="1"/>
              <a:t>bulunmakla</a:t>
            </a:r>
            <a:r>
              <a:rPr lang="en-GB" dirty="0"/>
              <a:t>) </a:t>
            </a:r>
            <a:r>
              <a:rPr lang="en-GB" dirty="0" err="1"/>
              <a:t>ilgilidir</a:t>
            </a:r>
            <a:r>
              <a:rPr lang="en-GB" dirty="0"/>
              <a:t>.</a:t>
            </a:r>
          </a:p>
          <a:p>
            <a:r>
              <a:rPr lang="en-GB" dirty="0" err="1"/>
              <a:t>Etik</a:t>
            </a:r>
            <a:r>
              <a:rPr lang="en-GB" dirty="0"/>
              <a:t> </a:t>
            </a:r>
            <a:r>
              <a:rPr lang="en-GB" dirty="0" err="1"/>
              <a:t>Bakış</a:t>
            </a:r>
            <a:r>
              <a:rPr lang="en-GB" dirty="0"/>
              <a:t> </a:t>
            </a:r>
            <a:r>
              <a:rPr lang="en-GB" dirty="0" err="1"/>
              <a:t>Açısı</a:t>
            </a:r>
            <a:r>
              <a:rPr lang="en-GB" dirty="0"/>
              <a:t>: </a:t>
            </a:r>
            <a:r>
              <a:rPr lang="en-GB" dirty="0" err="1"/>
              <a:t>Değer</a:t>
            </a:r>
            <a:r>
              <a:rPr lang="en-GB" dirty="0"/>
              <a:t> </a:t>
            </a:r>
            <a:r>
              <a:rPr lang="en-GB" dirty="0" err="1"/>
              <a:t>ve</a:t>
            </a:r>
            <a:r>
              <a:rPr lang="en-GB" dirty="0"/>
              <a:t> </a:t>
            </a:r>
            <a:r>
              <a:rPr lang="en-GB" dirty="0" err="1"/>
              <a:t>değerler</a:t>
            </a:r>
            <a:r>
              <a:rPr lang="en-GB" dirty="0"/>
              <a:t> </a:t>
            </a:r>
            <a:r>
              <a:rPr lang="en-GB" dirty="0" err="1"/>
              <a:t>bilgisine</a:t>
            </a:r>
            <a:r>
              <a:rPr lang="en-GB" dirty="0"/>
              <a:t> </a:t>
            </a:r>
            <a:r>
              <a:rPr lang="en-GB" dirty="0" err="1"/>
              <a:t>dayalı</a:t>
            </a:r>
            <a:r>
              <a:rPr lang="en-GB" dirty="0"/>
              <a:t> </a:t>
            </a:r>
            <a:r>
              <a:rPr lang="en-GB" dirty="0" err="1"/>
              <a:t>olarak</a:t>
            </a:r>
            <a:r>
              <a:rPr lang="en-GB" dirty="0"/>
              <a:t> </a:t>
            </a:r>
            <a:r>
              <a:rPr lang="en-GB" dirty="0" err="1"/>
              <a:t>hareket</a:t>
            </a:r>
            <a:r>
              <a:rPr lang="en-GB" dirty="0"/>
              <a:t> </a:t>
            </a:r>
            <a:r>
              <a:rPr lang="en-GB" dirty="0" err="1"/>
              <a:t>etmek</a:t>
            </a:r>
            <a:r>
              <a:rPr lang="en-GB" dirty="0"/>
              <a:t> </a:t>
            </a:r>
            <a:r>
              <a:rPr lang="en-GB" dirty="0" err="1"/>
              <a:t>demektir</a:t>
            </a:r>
            <a:r>
              <a:rPr lang="en-GB" dirty="0"/>
              <a:t>. </a:t>
            </a:r>
          </a:p>
          <a:p>
            <a:r>
              <a:rPr lang="en-GB" dirty="0" err="1"/>
              <a:t>Hukukta</a:t>
            </a:r>
            <a:r>
              <a:rPr lang="en-GB" dirty="0"/>
              <a:t> </a:t>
            </a:r>
            <a:r>
              <a:rPr lang="en-GB" dirty="0" err="1"/>
              <a:t>etik</a:t>
            </a:r>
            <a:r>
              <a:rPr lang="en-GB" dirty="0"/>
              <a:t> </a:t>
            </a:r>
            <a:r>
              <a:rPr lang="en-GB" dirty="0" err="1"/>
              <a:t>bakış</a:t>
            </a:r>
            <a:r>
              <a:rPr lang="en-GB" dirty="0"/>
              <a:t> </a:t>
            </a:r>
            <a:r>
              <a:rPr lang="en-GB" dirty="0" err="1"/>
              <a:t>açısı</a:t>
            </a:r>
            <a:r>
              <a:rPr lang="en-GB" dirty="0"/>
              <a:t>: </a:t>
            </a:r>
            <a:r>
              <a:rPr lang="en-GB" dirty="0" err="1"/>
              <a:t>değer</a:t>
            </a:r>
            <a:r>
              <a:rPr lang="en-GB" dirty="0"/>
              <a:t> </a:t>
            </a:r>
            <a:r>
              <a:rPr lang="en-GB" dirty="0" err="1"/>
              <a:t>ve</a:t>
            </a:r>
            <a:r>
              <a:rPr lang="en-GB" dirty="0"/>
              <a:t> </a:t>
            </a:r>
            <a:r>
              <a:rPr lang="en-GB" dirty="0" err="1"/>
              <a:t>değerler</a:t>
            </a:r>
            <a:r>
              <a:rPr lang="en-GB" dirty="0"/>
              <a:t> </a:t>
            </a:r>
            <a:r>
              <a:rPr lang="en-GB" dirty="0" err="1"/>
              <a:t>bilgisine</a:t>
            </a:r>
            <a:r>
              <a:rPr lang="en-GB" dirty="0"/>
              <a:t> </a:t>
            </a:r>
            <a:r>
              <a:rPr lang="en-GB" dirty="0" err="1"/>
              <a:t>dayalı</a:t>
            </a:r>
            <a:r>
              <a:rPr lang="en-GB" dirty="0"/>
              <a:t> </a:t>
            </a:r>
            <a:r>
              <a:rPr lang="en-GB" dirty="0" err="1"/>
              <a:t>olarak</a:t>
            </a:r>
            <a:r>
              <a:rPr lang="en-GB" dirty="0"/>
              <a:t> </a:t>
            </a:r>
            <a:r>
              <a:rPr lang="en-GB" dirty="0" err="1"/>
              <a:t>hukukta</a:t>
            </a:r>
            <a:r>
              <a:rPr lang="en-GB" dirty="0"/>
              <a:t> </a:t>
            </a:r>
            <a:r>
              <a:rPr lang="en-GB" dirty="0" err="1"/>
              <a:t>eylem</a:t>
            </a:r>
            <a:r>
              <a:rPr lang="en-GB" dirty="0"/>
              <a:t> </a:t>
            </a:r>
            <a:r>
              <a:rPr lang="en-GB" dirty="0" err="1"/>
              <a:t>ve</a:t>
            </a:r>
            <a:r>
              <a:rPr lang="en-GB" dirty="0"/>
              <a:t> </a:t>
            </a:r>
            <a:r>
              <a:rPr lang="en-GB" dirty="0" err="1"/>
              <a:t>işlemde</a:t>
            </a:r>
            <a:r>
              <a:rPr lang="en-GB" dirty="0"/>
              <a:t> </a:t>
            </a:r>
            <a:r>
              <a:rPr lang="en-GB" dirty="0" err="1"/>
              <a:t>bulunmak</a:t>
            </a:r>
            <a:r>
              <a:rPr lang="en-GB" dirty="0"/>
              <a:t> </a:t>
            </a:r>
            <a:r>
              <a:rPr lang="en-GB" dirty="0" err="1"/>
              <a:t>demektir</a:t>
            </a:r>
            <a:r>
              <a:rPr lang="en-GB" dirty="0"/>
              <a:t>. </a:t>
            </a:r>
          </a:p>
          <a:p>
            <a:r>
              <a:rPr lang="en-GB" dirty="0" err="1"/>
              <a:t>Hukuk</a:t>
            </a:r>
            <a:r>
              <a:rPr lang="en-GB" dirty="0"/>
              <a:t> </a:t>
            </a:r>
            <a:r>
              <a:rPr lang="en-GB" dirty="0" err="1"/>
              <a:t>Meslek</a:t>
            </a:r>
            <a:r>
              <a:rPr lang="en-GB" dirty="0"/>
              <a:t> </a:t>
            </a:r>
            <a:r>
              <a:rPr lang="en-GB" dirty="0" err="1"/>
              <a:t>Etiği</a:t>
            </a:r>
            <a:r>
              <a:rPr lang="en-GB" dirty="0"/>
              <a:t>: </a:t>
            </a:r>
            <a:r>
              <a:rPr lang="en-GB" dirty="0" err="1"/>
              <a:t>Başta</a:t>
            </a:r>
            <a:r>
              <a:rPr lang="en-GB" dirty="0"/>
              <a:t> </a:t>
            </a:r>
            <a:r>
              <a:rPr lang="en-GB" dirty="0" err="1"/>
              <a:t>Avukat</a:t>
            </a:r>
            <a:r>
              <a:rPr lang="en-GB" dirty="0"/>
              <a:t>, </a:t>
            </a:r>
            <a:r>
              <a:rPr lang="en-GB" dirty="0" err="1"/>
              <a:t>Hâkim</a:t>
            </a:r>
            <a:r>
              <a:rPr lang="en-GB" dirty="0"/>
              <a:t> </a:t>
            </a:r>
            <a:r>
              <a:rPr lang="en-GB" dirty="0" err="1"/>
              <a:t>ve</a:t>
            </a:r>
            <a:r>
              <a:rPr lang="en-GB" dirty="0"/>
              <a:t> </a:t>
            </a:r>
            <a:r>
              <a:rPr lang="en-GB" dirty="0" err="1"/>
              <a:t>Savcılar</a:t>
            </a:r>
            <a:r>
              <a:rPr lang="en-GB" dirty="0"/>
              <a:t> </a:t>
            </a:r>
            <a:r>
              <a:rPr lang="en-GB" dirty="0" err="1"/>
              <a:t>olmak</a:t>
            </a:r>
            <a:r>
              <a:rPr lang="en-GB" dirty="0"/>
              <a:t> </a:t>
            </a:r>
            <a:r>
              <a:rPr lang="en-GB" dirty="0" err="1"/>
              <a:t>üzere</a:t>
            </a:r>
            <a:r>
              <a:rPr lang="en-GB" dirty="0"/>
              <a:t> </a:t>
            </a:r>
            <a:r>
              <a:rPr lang="en-GB" dirty="0" err="1"/>
              <a:t>hukuk</a:t>
            </a:r>
            <a:r>
              <a:rPr lang="en-GB" dirty="0"/>
              <a:t> </a:t>
            </a:r>
            <a:r>
              <a:rPr lang="en-GB" dirty="0" err="1"/>
              <a:t>mesleğinde</a:t>
            </a:r>
            <a:r>
              <a:rPr lang="en-GB" dirty="0"/>
              <a:t> </a:t>
            </a:r>
            <a:r>
              <a:rPr lang="en-GB" dirty="0" err="1"/>
              <a:t>yer</a:t>
            </a:r>
            <a:r>
              <a:rPr lang="en-GB" dirty="0"/>
              <a:t> </a:t>
            </a:r>
            <a:r>
              <a:rPr lang="en-GB" dirty="0" err="1"/>
              <a:t>alanların</a:t>
            </a:r>
            <a:r>
              <a:rPr lang="en-GB" dirty="0"/>
              <a:t> </a:t>
            </a:r>
            <a:r>
              <a:rPr lang="en-GB" dirty="0" err="1"/>
              <a:t>etik</a:t>
            </a:r>
            <a:r>
              <a:rPr lang="en-GB" dirty="0"/>
              <a:t> </a:t>
            </a:r>
            <a:r>
              <a:rPr lang="en-GB" dirty="0" err="1"/>
              <a:t>bakış</a:t>
            </a:r>
            <a:r>
              <a:rPr lang="en-GB" dirty="0"/>
              <a:t> </a:t>
            </a:r>
            <a:r>
              <a:rPr lang="en-GB" dirty="0" err="1"/>
              <a:t>açısına</a:t>
            </a:r>
            <a:r>
              <a:rPr lang="en-GB" dirty="0"/>
              <a:t> </a:t>
            </a:r>
            <a:r>
              <a:rPr lang="en-GB" dirty="0" err="1"/>
              <a:t>dayalı</a:t>
            </a:r>
            <a:r>
              <a:rPr lang="en-GB" dirty="0"/>
              <a:t> </a:t>
            </a:r>
            <a:r>
              <a:rPr lang="en-GB" dirty="0" err="1"/>
              <a:t>olarak</a:t>
            </a:r>
            <a:r>
              <a:rPr lang="en-GB" dirty="0"/>
              <a:t> </a:t>
            </a:r>
            <a:r>
              <a:rPr lang="en-GB" dirty="0" err="1"/>
              <a:t>davranış</a:t>
            </a:r>
            <a:r>
              <a:rPr lang="en-GB" dirty="0"/>
              <a:t>, </a:t>
            </a:r>
            <a:r>
              <a:rPr lang="en-GB" dirty="0" err="1"/>
              <a:t>tutum</a:t>
            </a:r>
            <a:r>
              <a:rPr lang="en-GB" dirty="0"/>
              <a:t> </a:t>
            </a:r>
            <a:r>
              <a:rPr lang="en-GB" dirty="0" err="1"/>
              <a:t>geliştirip</a:t>
            </a:r>
            <a:r>
              <a:rPr lang="en-GB" dirty="0"/>
              <a:t> </a:t>
            </a:r>
            <a:r>
              <a:rPr lang="en-GB" dirty="0" err="1"/>
              <a:t>eylem</a:t>
            </a:r>
            <a:r>
              <a:rPr lang="en-GB" dirty="0"/>
              <a:t> </a:t>
            </a:r>
            <a:r>
              <a:rPr lang="en-GB" dirty="0" err="1"/>
              <a:t>ve</a:t>
            </a:r>
            <a:r>
              <a:rPr lang="en-GB" dirty="0"/>
              <a:t> </a:t>
            </a:r>
            <a:r>
              <a:rPr lang="en-GB" dirty="0" err="1"/>
              <a:t>işlemde</a:t>
            </a:r>
            <a:r>
              <a:rPr lang="en-GB" dirty="0"/>
              <a:t> </a:t>
            </a:r>
            <a:r>
              <a:rPr lang="en-GB" dirty="0" err="1"/>
              <a:t>bulunmalarıyla</a:t>
            </a:r>
            <a:r>
              <a:rPr lang="en-GB" dirty="0"/>
              <a:t> </a:t>
            </a:r>
            <a:r>
              <a:rPr lang="en-GB" dirty="0" err="1"/>
              <a:t>ilgilidir</a:t>
            </a:r>
            <a:r>
              <a:rPr lang="en-GB" dirty="0"/>
              <a:t>. </a:t>
            </a:r>
          </a:p>
        </p:txBody>
      </p:sp>
    </p:spTree>
    <p:extLst>
      <p:ext uri="{BB962C8B-B14F-4D97-AF65-F5344CB8AC3E}">
        <p14:creationId xmlns:p14="http://schemas.microsoft.com/office/powerpoint/2010/main" val="2547879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93D1F07-72EC-3D47-B399-3C6A5CEA6A3A}"/>
              </a:ext>
            </a:extLst>
          </p:cNvPr>
          <p:cNvSpPr>
            <a:spLocks noGrp="1"/>
          </p:cNvSpPr>
          <p:nvPr>
            <p:ph type="title"/>
          </p:nvPr>
        </p:nvSpPr>
        <p:spPr/>
        <p:txBody>
          <a:bodyPr/>
          <a:lstStyle/>
          <a:p>
            <a:r>
              <a:rPr lang="en-GB" dirty="0"/>
              <a:t>GEREKÇE</a:t>
            </a:r>
          </a:p>
        </p:txBody>
      </p:sp>
      <p:sp>
        <p:nvSpPr>
          <p:cNvPr id="3" name="İçerik Yer Tutucusu 2">
            <a:extLst>
              <a:ext uri="{FF2B5EF4-FFF2-40B4-BE49-F238E27FC236}">
                <a16:creationId xmlns:a16="http://schemas.microsoft.com/office/drawing/2014/main" id="{BD9B361C-249F-E546-B959-E1DDFCE7CD93}"/>
              </a:ext>
            </a:extLst>
          </p:cNvPr>
          <p:cNvSpPr>
            <a:spLocks noGrp="1"/>
          </p:cNvSpPr>
          <p:nvPr>
            <p:ph idx="1"/>
          </p:nvPr>
        </p:nvSpPr>
        <p:spPr/>
        <p:txBody>
          <a:bodyPr/>
          <a:lstStyle/>
          <a:p>
            <a:r>
              <a:rPr lang="en-GB" dirty="0"/>
              <a:t>ETİK NEDENLER</a:t>
            </a:r>
          </a:p>
          <a:p>
            <a:endParaRPr lang="en-GB" dirty="0"/>
          </a:p>
          <a:p>
            <a:r>
              <a:rPr lang="en-GB" dirty="0"/>
              <a:t>HUKUKİ NEDENLER: </a:t>
            </a:r>
            <a:r>
              <a:rPr lang="en-GB" dirty="0" err="1"/>
              <a:t>Başta</a:t>
            </a:r>
            <a:r>
              <a:rPr lang="en-GB" dirty="0"/>
              <a:t> </a:t>
            </a:r>
            <a:r>
              <a:rPr lang="en-GB" dirty="0" err="1"/>
              <a:t>Anayasa</a:t>
            </a:r>
            <a:r>
              <a:rPr lang="en-GB" dirty="0"/>
              <a:t> </a:t>
            </a:r>
            <a:r>
              <a:rPr lang="en-GB" dirty="0" err="1"/>
              <a:t>olmak</a:t>
            </a:r>
            <a:r>
              <a:rPr lang="en-GB" dirty="0"/>
              <a:t> </a:t>
            </a:r>
            <a:r>
              <a:rPr lang="en-GB" dirty="0" err="1"/>
              <a:t>üzere</a:t>
            </a:r>
            <a:r>
              <a:rPr lang="en-GB" dirty="0"/>
              <a:t> </a:t>
            </a:r>
            <a:r>
              <a:rPr lang="en-GB" dirty="0" err="1"/>
              <a:t>ilgili</a:t>
            </a:r>
            <a:r>
              <a:rPr lang="en-GB" dirty="0"/>
              <a:t> </a:t>
            </a:r>
            <a:r>
              <a:rPr lang="en-GB" dirty="0" err="1"/>
              <a:t>mevzuat</a:t>
            </a:r>
            <a:r>
              <a:rPr lang="en-GB" dirty="0"/>
              <a:t> …</a:t>
            </a:r>
          </a:p>
          <a:p>
            <a:endParaRPr lang="en-GB" dirty="0"/>
          </a:p>
          <a:p>
            <a:r>
              <a:rPr lang="en-GB" dirty="0"/>
              <a:t>BU İKİSİNİ BİRBİRİNE BAĞLAMA: İNSAN HAKLARI-ANY 90.M.</a:t>
            </a:r>
          </a:p>
        </p:txBody>
      </p:sp>
    </p:spTree>
    <p:extLst>
      <p:ext uri="{BB962C8B-B14F-4D97-AF65-F5344CB8AC3E}">
        <p14:creationId xmlns:p14="http://schemas.microsoft.com/office/powerpoint/2010/main" val="2494527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İLGİLİ HUKUK NORMUNA BAĞLAMA</a:t>
            </a:r>
          </a:p>
          <a:p>
            <a:endParaRPr lang="tr-TR" dirty="0"/>
          </a:p>
          <a:p>
            <a:r>
              <a:rPr lang="tr-TR" dirty="0"/>
              <a:t>Anayasadaki eşitlik ilkesi</a:t>
            </a:r>
          </a:p>
          <a:p>
            <a:r>
              <a:rPr lang="tr-TR" dirty="0"/>
              <a:t>Eşitlik ilkesinin anlamı nedir? Eşitlik ilkesi haklar bakımından neyi gerektirir? </a:t>
            </a:r>
          </a:p>
          <a:p>
            <a:r>
              <a:rPr lang="tr-TR" dirty="0"/>
              <a:t>İlgili norm eşitlik ilkesinin hangi anlamına aykırıdır?</a:t>
            </a:r>
          </a:p>
        </p:txBody>
      </p:sp>
    </p:spTree>
    <p:extLst>
      <p:ext uri="{BB962C8B-B14F-4D97-AF65-F5344CB8AC3E}">
        <p14:creationId xmlns:p14="http://schemas.microsoft.com/office/powerpoint/2010/main" val="23425423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350</Words>
  <Application>Microsoft Macintosh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ETİK SORUNLAR</vt:lpstr>
      <vt:lpstr>TAŞIYICI ANNELİK</vt:lpstr>
      <vt:lpstr>TAŞIYICI ANNELİK</vt:lpstr>
      <vt:lpstr>MESLEK ETİĞİ NEDİR</vt:lpstr>
      <vt:lpstr>HUKUK MESLEK ETİĞİ</vt:lpstr>
      <vt:lpstr>Hukuk Meslek Etiği</vt:lpstr>
      <vt:lpstr>GEREKÇE</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SORUNLAR</dc:title>
  <dc:creator>Gülriz Uygur</dc:creator>
  <cp:lastModifiedBy>Gülriz Uygur</cp:lastModifiedBy>
  <cp:revision>2</cp:revision>
  <dcterms:created xsi:type="dcterms:W3CDTF">2020-01-27T18:58:13Z</dcterms:created>
  <dcterms:modified xsi:type="dcterms:W3CDTF">2020-01-27T21:50:25Z</dcterms:modified>
</cp:coreProperties>
</file>