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363" r:id="rId2"/>
    <p:sldId id="364" r:id="rId3"/>
    <p:sldId id="365" r:id="rId4"/>
    <p:sldId id="366" r:id="rId5"/>
    <p:sldId id="367" r:id="rId6"/>
    <p:sldId id="368" r:id="rId7"/>
    <p:sldId id="369" r:id="rId8"/>
    <p:sldId id="378" r:id="rId9"/>
    <p:sldId id="379" r:id="rId10"/>
    <p:sldId id="353" r:id="rId11"/>
    <p:sldId id="360" r:id="rId12"/>
    <p:sldId id="380" r:id="rId13"/>
    <p:sldId id="381" r:id="rId14"/>
    <p:sldId id="382" r:id="rId15"/>
    <p:sldId id="354" r:id="rId16"/>
    <p:sldId id="383" r:id="rId17"/>
    <p:sldId id="355" r:id="rId18"/>
    <p:sldId id="384" r:id="rId19"/>
    <p:sldId id="370" r:id="rId20"/>
    <p:sldId id="372" r:id="rId21"/>
    <p:sldId id="373" r:id="rId22"/>
    <p:sldId id="374" r:id="rId23"/>
    <p:sldId id="375" r:id="rId24"/>
    <p:sldId id="376" r:id="rId25"/>
    <p:sldId id="377" r:id="rId26"/>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594"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Başlık Slaydı">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2147483646 h 1912"/>
              <a:gd name="T4" fmla="*/ 0 w 1588"/>
              <a:gd name="T5" fmla="*/ 2147483646 h 1912"/>
              <a:gd name="T6" fmla="*/ 0 w 1588"/>
              <a:gd name="T7" fmla="*/ 2147483646 h 1912"/>
              <a:gd name="T8" fmla="*/ 0 w 1588"/>
              <a:gd name="T9" fmla="*/ 2147483646 h 1912"/>
              <a:gd name="T10" fmla="*/ 0 w 1588"/>
              <a:gd name="T11" fmla="*/ 2147483646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tr-TR"/>
          </a:p>
        </p:txBody>
      </p:sp>
      <p:sp>
        <p:nvSpPr>
          <p:cNvPr id="6246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tr-TR" noProof="0" smtClean="0"/>
              <a:t>Asıl başlık stili için tıklatın</a:t>
            </a:r>
          </a:p>
        </p:txBody>
      </p:sp>
      <p:sp>
        <p:nvSpPr>
          <p:cNvPr id="6246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tr-TR" noProof="0" smtClean="0"/>
              <a:t>Asıl alt başlık stilini düzenlemek için tıklatın</a:t>
            </a:r>
          </a:p>
        </p:txBody>
      </p:sp>
      <p:sp>
        <p:nvSpPr>
          <p:cNvPr id="5" name="Rectangle 5"/>
          <p:cNvSpPr>
            <a:spLocks noGrp="1" noChangeArrowheads="1"/>
          </p:cNvSpPr>
          <p:nvPr>
            <p:ph type="ftr" sz="quarter" idx="10"/>
          </p:nvPr>
        </p:nvSpPr>
        <p:spPr/>
        <p:txBody>
          <a:bodyPr/>
          <a:lstStyle>
            <a:lvl1pPr>
              <a:defRPr/>
            </a:lvl1pPr>
          </a:lstStyle>
          <a:p>
            <a:pPr>
              <a:defRPr/>
            </a:pPr>
            <a:endParaRPr lang="tr-TR"/>
          </a:p>
        </p:txBody>
      </p:sp>
      <p:sp>
        <p:nvSpPr>
          <p:cNvPr id="6" name="Rectangle 6"/>
          <p:cNvSpPr>
            <a:spLocks noGrp="1" noChangeArrowheads="1"/>
          </p:cNvSpPr>
          <p:nvPr>
            <p:ph type="sldNum" sz="quarter" idx="11"/>
          </p:nvPr>
        </p:nvSpPr>
        <p:spPr/>
        <p:txBody>
          <a:bodyPr/>
          <a:lstStyle>
            <a:lvl1pPr>
              <a:defRPr smtClean="0"/>
            </a:lvl1pPr>
          </a:lstStyle>
          <a:p>
            <a:pPr>
              <a:defRPr/>
            </a:pPr>
            <a:fld id="{AB5069C4-39BB-440D-8A6C-AA82E9B2533C}" type="slidenum">
              <a:rPr lang="tr-TR"/>
              <a:pPr>
                <a:defRPr/>
              </a:pPr>
              <a:t>‹#›</a:t>
            </a:fld>
            <a:endParaRPr lang="tr-TR"/>
          </a:p>
        </p:txBody>
      </p:sp>
      <p:sp>
        <p:nvSpPr>
          <p:cNvPr id="7" name="Rectangle 7"/>
          <p:cNvSpPr>
            <a:spLocks noGrp="1" noChangeArrowheads="1"/>
          </p:cNvSpPr>
          <p:nvPr>
            <p:ph type="dt" sz="quarter" idx="12"/>
          </p:nvPr>
        </p:nvSpPr>
        <p:spPr/>
        <p:txBody>
          <a:bodyPr/>
          <a:lstStyle>
            <a:lvl1pPr>
              <a:defRPr/>
            </a:lvl1pPr>
          </a:lstStyle>
          <a:p>
            <a:pPr>
              <a:defRPr/>
            </a:pPr>
            <a:endParaRPr lang="tr-TR"/>
          </a:p>
        </p:txBody>
      </p:sp>
    </p:spTree>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F3B0D880-A75B-4F4E-B867-7CAC4FF24A35}" type="slidenum">
              <a:rPr lang="tr-TR"/>
              <a:pPr>
                <a:defRPr/>
              </a:pPr>
              <a:t>‹#›</a:t>
            </a:fld>
            <a:endParaRPr lang="tr-TR"/>
          </a:p>
        </p:txBody>
      </p:sp>
    </p:spTree>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92100"/>
            <a:ext cx="2057400" cy="57277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92100"/>
            <a:ext cx="6019800" cy="57277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1360CA14-64AC-4262-A354-0222AF56B227}" type="slidenum">
              <a:rPr lang="tr-TR"/>
              <a:pPr>
                <a:defRPr/>
              </a:pPr>
              <a:t>‹#›</a:t>
            </a:fld>
            <a:endParaRPr lang="tr-TR"/>
          </a:p>
        </p:txBody>
      </p:sp>
    </p:spTree>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92100"/>
            <a:ext cx="8229600" cy="13843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905000"/>
            <a:ext cx="40386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905000"/>
            <a:ext cx="40386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648200" y="4038600"/>
            <a:ext cx="40386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tr-TR"/>
          </a:p>
        </p:txBody>
      </p:sp>
      <p:sp>
        <p:nvSpPr>
          <p:cNvPr id="7" name="Rectangle 5"/>
          <p:cNvSpPr>
            <a:spLocks noGrp="1" noChangeArrowheads="1"/>
          </p:cNvSpPr>
          <p:nvPr>
            <p:ph type="ftr" sz="quarter" idx="11"/>
          </p:nvPr>
        </p:nvSpPr>
        <p:spPr>
          <a:ln/>
        </p:spPr>
        <p:txBody>
          <a:bodyPr/>
          <a:lstStyle>
            <a:lvl1pPr>
              <a:defRPr/>
            </a:lvl1pPr>
          </a:lstStyle>
          <a:p>
            <a:pPr>
              <a:defRPr/>
            </a:pPr>
            <a:endParaRPr lang="tr-TR"/>
          </a:p>
        </p:txBody>
      </p:sp>
      <p:sp>
        <p:nvSpPr>
          <p:cNvPr id="8" name="Rectangle 6"/>
          <p:cNvSpPr>
            <a:spLocks noGrp="1" noChangeArrowheads="1"/>
          </p:cNvSpPr>
          <p:nvPr>
            <p:ph type="sldNum" sz="quarter" idx="12"/>
          </p:nvPr>
        </p:nvSpPr>
        <p:spPr>
          <a:ln/>
        </p:spPr>
        <p:txBody>
          <a:bodyPr/>
          <a:lstStyle>
            <a:lvl1pPr>
              <a:defRPr/>
            </a:lvl1pPr>
          </a:lstStyle>
          <a:p>
            <a:pPr>
              <a:defRPr/>
            </a:pPr>
            <a:fld id="{20AF8CB6-9EF3-4EF8-B3A9-FAE67061FBCA}" type="slidenum">
              <a:rPr lang="tr-TR"/>
              <a:pPr>
                <a:defRPr/>
              </a:pPr>
              <a:t>‹#›</a:t>
            </a:fld>
            <a:endParaRPr lang="tr-TR"/>
          </a:p>
        </p:txBody>
      </p:sp>
    </p:spTree>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FE3D142C-718B-4476-AA82-DE0249C3C5E8}" type="slidenum">
              <a:rPr lang="tr-TR"/>
              <a:pPr>
                <a:defRPr/>
              </a:pPr>
              <a:t>‹#›</a:t>
            </a:fld>
            <a:endParaRPr lang="tr-TR"/>
          </a:p>
        </p:txBody>
      </p:sp>
    </p:spTree>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1A731B59-3298-4FE9-AD95-8572241715C1}" type="slidenum">
              <a:rPr lang="tr-TR"/>
              <a:pPr>
                <a:defRPr/>
              </a:pPr>
              <a:t>‹#›</a:t>
            </a:fld>
            <a:endParaRPr lang="tr-TR"/>
          </a:p>
        </p:txBody>
      </p:sp>
    </p:spTree>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6D655FFA-4117-4685-9234-D6025DA8EF1E}" type="slidenum">
              <a:rPr lang="tr-TR"/>
              <a:pPr>
                <a:defRPr/>
              </a:pPr>
              <a:t>‹#›</a:t>
            </a:fld>
            <a:endParaRPr lang="tr-TR"/>
          </a:p>
        </p:txBody>
      </p:sp>
    </p:spTree>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9D02CB92-FF6D-4677-BBF6-59E9473DEC5F}" type="slidenum">
              <a:rPr lang="tr-TR"/>
              <a:pPr>
                <a:defRPr/>
              </a:pPr>
              <a:t>‹#›</a:t>
            </a:fld>
            <a:endParaRPr lang="tr-TR"/>
          </a:p>
        </p:txBody>
      </p:sp>
    </p:spTree>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348883D5-8DB4-47B9-9847-BE5D84984586}" type="slidenum">
              <a:rPr lang="tr-TR"/>
              <a:pPr>
                <a:defRPr/>
              </a:pPr>
              <a:t>‹#›</a:t>
            </a:fld>
            <a:endParaRPr lang="tr-TR"/>
          </a:p>
        </p:txBody>
      </p:sp>
    </p:spTree>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9E64E5D9-4CBE-4803-AE49-48306CE56B96}" type="slidenum">
              <a:rPr lang="tr-TR"/>
              <a:pPr>
                <a:defRPr/>
              </a:pPr>
              <a:t>‹#›</a:t>
            </a:fld>
            <a:endParaRPr lang="tr-TR"/>
          </a:p>
        </p:txBody>
      </p:sp>
    </p:spTree>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25D1310-D871-4C41-94C4-31F5AC008795}" type="slidenum">
              <a:rPr lang="tr-TR"/>
              <a:pPr>
                <a:defRPr/>
              </a:pPr>
              <a:t>‹#›</a:t>
            </a:fld>
            <a:endParaRPr lang="tr-TR"/>
          </a:p>
        </p:txBody>
      </p:sp>
    </p:spTree>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B50AD345-12E7-424E-8E05-BA680143858A}" type="slidenum">
              <a:rPr lang="tr-TR"/>
              <a:pPr>
                <a:defRPr/>
              </a:pPr>
              <a:t>‹#›</a:t>
            </a:fld>
            <a:endParaRPr lang="tr-TR"/>
          </a:p>
        </p:txBody>
      </p:sp>
    </p:spTree>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bwMode="auto">
          <a:xfrm>
            <a:off x="457200" y="292100"/>
            <a:ext cx="8229600" cy="13843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61443" name="Rectangle 3"/>
          <p:cNvSpPr>
            <a:spLocks noGrp="1" noChangeArrowheads="1"/>
          </p:cNvSpPr>
          <p:nvPr>
            <p:ph type="body" idx="1"/>
          </p:nvPr>
        </p:nvSpPr>
        <p:spPr bwMode="auto">
          <a:xfrm>
            <a:off x="457200" y="1905000"/>
            <a:ext cx="82296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61444"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tr-TR"/>
          </a:p>
        </p:txBody>
      </p:sp>
      <p:sp>
        <p:nvSpPr>
          <p:cNvPr id="61445"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tr-TR"/>
          </a:p>
        </p:txBody>
      </p:sp>
      <p:sp>
        <p:nvSpPr>
          <p:cNvPr id="61446"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A69DF7DF-4824-41F5-9149-031377DE7C8C}" type="slidenum">
              <a:rPr lang="tr-TR"/>
              <a:pPr>
                <a:defRPr/>
              </a:pPr>
              <a:t>‹#›</a:t>
            </a:fld>
            <a:endParaRPr lang="tr-TR"/>
          </a:p>
        </p:txBody>
      </p:sp>
    </p:spTree>
  </p:cSld>
  <p:clrMap bg1="dk2" tx1="lt1" bg2="dk1" tx2="lt2" accent1="accent1" accent2="accent2" accent3="accent3" accent4="accent4" accent5="accent5" accent6="accent6" hlink="hlink" folHlink="folHlink"/>
  <p:sldLayoutIdLst>
    <p:sldLayoutId id="2147483854"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 id="2147483853" r:id="rId12"/>
  </p:sldLayoutIdLst>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p:stCondLst>
                                    <p:cond delay="0"/>
                                  </p:stCondLst>
                                  <p:childTnLst>
                                    <p:set>
                                      <p:cBhvr>
                                        <p:cTn id="6" dur="1" fill="hold">
                                          <p:stCondLst>
                                            <p:cond delay="0"/>
                                          </p:stCondLst>
                                        </p:cTn>
                                        <p:tgtEl>
                                          <p:spTgt spid="61442"/>
                                        </p:tgtEl>
                                        <p:attrNameLst>
                                          <p:attrName>style.visibility</p:attrName>
                                        </p:attrNameLst>
                                      </p:cBhvr>
                                      <p:to>
                                        <p:strVal val="visible"/>
                                      </p:to>
                                    </p:set>
                                    <p:animEffect transition="in" filter="fade">
                                      <p:cBhvr>
                                        <p:cTn id="7" dur="800" decel="100000"/>
                                        <p:tgtEl>
                                          <p:spTgt spid="61442"/>
                                        </p:tgtEl>
                                      </p:cBhvr>
                                    </p:animEffect>
                                    <p:anim calcmode="lin" valueType="num">
                                      <p:cBhvr>
                                        <p:cTn id="8" dur="800" decel="100000" fill="hold"/>
                                        <p:tgtEl>
                                          <p:spTgt spid="61442"/>
                                        </p:tgtEl>
                                        <p:attrNameLst>
                                          <p:attrName>style.rotation</p:attrName>
                                        </p:attrNameLst>
                                      </p:cBhvr>
                                      <p:tavLst>
                                        <p:tav tm="0">
                                          <p:val>
                                            <p:fltVal val="-90"/>
                                          </p:val>
                                        </p:tav>
                                        <p:tav tm="100000">
                                          <p:val>
                                            <p:fltVal val="0"/>
                                          </p:val>
                                        </p:tav>
                                      </p:tavLst>
                                    </p:anim>
                                    <p:anim calcmode="lin" valueType="num">
                                      <p:cBhvr>
                                        <p:cTn id="9" dur="800" decel="100000" fill="hold"/>
                                        <p:tgtEl>
                                          <p:spTgt spid="61442"/>
                                        </p:tgtEl>
                                        <p:attrNameLst>
                                          <p:attrName>ppt_x</p:attrName>
                                        </p:attrNameLst>
                                      </p:cBhvr>
                                      <p:tavLst>
                                        <p:tav tm="0">
                                          <p:val>
                                            <p:strVal val="#ppt_x+0.4"/>
                                          </p:val>
                                        </p:tav>
                                        <p:tav tm="100000">
                                          <p:val>
                                            <p:strVal val="#ppt_x-0.05"/>
                                          </p:val>
                                        </p:tav>
                                      </p:tavLst>
                                    </p:anim>
                                    <p:anim calcmode="lin" valueType="num">
                                      <p:cBhvr>
                                        <p:cTn id="10" dur="800" decel="100000" fill="hold"/>
                                        <p:tgtEl>
                                          <p:spTgt spid="614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4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61443">
                                            <p:txEl>
                                              <p:pRg st="0" end="0"/>
                                            </p:txEl>
                                          </p:spTgt>
                                        </p:tgtEl>
                                        <p:attrNameLst>
                                          <p:attrName>style.visibility</p:attrName>
                                        </p:attrNameLst>
                                      </p:cBhvr>
                                      <p:to>
                                        <p:strVal val="visible"/>
                                      </p:to>
                                    </p:set>
                                    <p:animEffect transition="in" filter="fade">
                                      <p:cBhvr>
                                        <p:cTn id="17" dur="1000"/>
                                        <p:tgtEl>
                                          <p:spTgt spid="61443">
                                            <p:txEl>
                                              <p:pRg st="0" end="0"/>
                                            </p:txEl>
                                          </p:spTgt>
                                        </p:tgtEl>
                                      </p:cBhvr>
                                    </p:animEffect>
                                    <p:anim calcmode="lin" valueType="num">
                                      <p:cBhvr>
                                        <p:cTn id="18" dur="1000" fill="hold"/>
                                        <p:tgtEl>
                                          <p:spTgt spid="6144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6144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61443">
                                            <p:txEl>
                                              <p:pRg st="1" end="1"/>
                                            </p:txEl>
                                          </p:spTgt>
                                        </p:tgtEl>
                                        <p:attrNameLst>
                                          <p:attrName>style.visibility</p:attrName>
                                        </p:attrNameLst>
                                      </p:cBhvr>
                                      <p:to>
                                        <p:strVal val="visible"/>
                                      </p:to>
                                    </p:set>
                                    <p:animEffect transition="in" filter="fade">
                                      <p:cBhvr>
                                        <p:cTn id="22" dur="1000"/>
                                        <p:tgtEl>
                                          <p:spTgt spid="61443">
                                            <p:txEl>
                                              <p:pRg st="1" end="1"/>
                                            </p:txEl>
                                          </p:spTgt>
                                        </p:tgtEl>
                                      </p:cBhvr>
                                    </p:animEffect>
                                    <p:anim calcmode="lin" valueType="num">
                                      <p:cBhvr>
                                        <p:cTn id="23" dur="1000" fill="hold"/>
                                        <p:tgtEl>
                                          <p:spTgt spid="6144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6144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61443">
                                            <p:txEl>
                                              <p:pRg st="2" end="2"/>
                                            </p:txEl>
                                          </p:spTgt>
                                        </p:tgtEl>
                                        <p:attrNameLst>
                                          <p:attrName>style.visibility</p:attrName>
                                        </p:attrNameLst>
                                      </p:cBhvr>
                                      <p:to>
                                        <p:strVal val="visible"/>
                                      </p:to>
                                    </p:set>
                                    <p:animEffect transition="in" filter="fade">
                                      <p:cBhvr>
                                        <p:cTn id="27" dur="1000"/>
                                        <p:tgtEl>
                                          <p:spTgt spid="61443">
                                            <p:txEl>
                                              <p:pRg st="2" end="2"/>
                                            </p:txEl>
                                          </p:spTgt>
                                        </p:tgtEl>
                                      </p:cBhvr>
                                    </p:animEffect>
                                    <p:anim calcmode="lin" valueType="num">
                                      <p:cBhvr>
                                        <p:cTn id="28" dur="1000" fill="hold"/>
                                        <p:tgtEl>
                                          <p:spTgt spid="6144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6144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61443">
                                            <p:txEl>
                                              <p:pRg st="3" end="3"/>
                                            </p:txEl>
                                          </p:spTgt>
                                        </p:tgtEl>
                                        <p:attrNameLst>
                                          <p:attrName>style.visibility</p:attrName>
                                        </p:attrNameLst>
                                      </p:cBhvr>
                                      <p:to>
                                        <p:strVal val="visible"/>
                                      </p:to>
                                    </p:set>
                                    <p:animEffect transition="in" filter="fade">
                                      <p:cBhvr>
                                        <p:cTn id="32" dur="1000"/>
                                        <p:tgtEl>
                                          <p:spTgt spid="61443">
                                            <p:txEl>
                                              <p:pRg st="3" end="3"/>
                                            </p:txEl>
                                          </p:spTgt>
                                        </p:tgtEl>
                                      </p:cBhvr>
                                    </p:animEffect>
                                    <p:anim calcmode="lin" valueType="num">
                                      <p:cBhvr>
                                        <p:cTn id="33" dur="10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6144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61443">
                                            <p:txEl>
                                              <p:pRg st="4" end="4"/>
                                            </p:txEl>
                                          </p:spTgt>
                                        </p:tgtEl>
                                        <p:attrNameLst>
                                          <p:attrName>style.visibility</p:attrName>
                                        </p:attrNameLst>
                                      </p:cBhvr>
                                      <p:to>
                                        <p:strVal val="visible"/>
                                      </p:to>
                                    </p:set>
                                    <p:animEffect transition="in" filter="fade">
                                      <p:cBhvr>
                                        <p:cTn id="37" dur="1000"/>
                                        <p:tgtEl>
                                          <p:spTgt spid="61443">
                                            <p:txEl>
                                              <p:pRg st="4" end="4"/>
                                            </p:txEl>
                                          </p:spTgt>
                                        </p:tgtEl>
                                      </p:cBhvr>
                                    </p:animEffect>
                                    <p:anim calcmode="lin" valueType="num">
                                      <p:cBhvr>
                                        <p:cTn id="38" dur="10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6144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p:bldP spid="61443" grpId="0" build="p">
        <p:tmplLst>
          <p:tmpl lvl="1">
            <p:tnLst>
              <p:par>
                <p:cTn presetID="47" presetClass="entr" presetSubtype="0" fill="hold" nodeType="clickEffect">
                  <p:stCondLst>
                    <p:cond delay="0"/>
                  </p:stCondLst>
                  <p:childTnLst>
                    <p:set>
                      <p:cBhvr>
                        <p:cTn dur="1" fill="hold">
                          <p:stCondLst>
                            <p:cond delay="0"/>
                          </p:stCondLst>
                        </p:cTn>
                        <p:tgtEl>
                          <p:spTgt spid="61443"/>
                        </p:tgtEl>
                        <p:attrNameLst>
                          <p:attrName>style.visibility</p:attrName>
                        </p:attrNameLst>
                      </p:cBhvr>
                      <p:to>
                        <p:strVal val="visible"/>
                      </p:to>
                    </p:set>
                    <p:animEffect transition="in" filter="fade">
                      <p:cBhvr>
                        <p:cTn dur="1000"/>
                        <p:tgtEl>
                          <p:spTgt spid="61443"/>
                        </p:tgtEl>
                      </p:cBhvr>
                    </p:animEffect>
                    <p:anim calcmode="lin" valueType="num">
                      <p:cBhvr>
                        <p:cTn dur="1000" fill="hold"/>
                        <p:tgtEl>
                          <p:spTgt spid="61443"/>
                        </p:tgtEl>
                        <p:attrNameLst>
                          <p:attrName>ppt_x</p:attrName>
                        </p:attrNameLst>
                      </p:cBhvr>
                      <p:tavLst>
                        <p:tav tm="0">
                          <p:val>
                            <p:strVal val="#ppt_x"/>
                          </p:val>
                        </p:tav>
                        <p:tav tm="100000">
                          <p:val>
                            <p:strVal val="#ppt_x"/>
                          </p:val>
                        </p:tav>
                      </p:tavLst>
                    </p:anim>
                    <p:anim calcmode="lin" valueType="num">
                      <p:cBhvr>
                        <p:cTn dur="1000" fill="hold"/>
                        <p:tgtEl>
                          <p:spTgt spid="6144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childTnLst>
                    <p:set>
                      <p:cBhvr>
                        <p:cTn dur="1" fill="hold">
                          <p:stCondLst>
                            <p:cond delay="0"/>
                          </p:stCondLst>
                        </p:cTn>
                        <p:tgtEl>
                          <p:spTgt spid="61443"/>
                        </p:tgtEl>
                        <p:attrNameLst>
                          <p:attrName>style.visibility</p:attrName>
                        </p:attrNameLst>
                      </p:cBhvr>
                      <p:to>
                        <p:strVal val="visible"/>
                      </p:to>
                    </p:set>
                    <p:animEffect transition="in" filter="fade">
                      <p:cBhvr>
                        <p:cTn dur="1000"/>
                        <p:tgtEl>
                          <p:spTgt spid="61443"/>
                        </p:tgtEl>
                      </p:cBhvr>
                    </p:animEffect>
                    <p:anim calcmode="lin" valueType="num">
                      <p:cBhvr>
                        <p:cTn dur="1000" fill="hold"/>
                        <p:tgtEl>
                          <p:spTgt spid="61443"/>
                        </p:tgtEl>
                        <p:attrNameLst>
                          <p:attrName>ppt_x</p:attrName>
                        </p:attrNameLst>
                      </p:cBhvr>
                      <p:tavLst>
                        <p:tav tm="0">
                          <p:val>
                            <p:strVal val="#ppt_x"/>
                          </p:val>
                        </p:tav>
                        <p:tav tm="100000">
                          <p:val>
                            <p:strVal val="#ppt_x"/>
                          </p:val>
                        </p:tav>
                      </p:tavLst>
                    </p:anim>
                    <p:anim calcmode="lin" valueType="num">
                      <p:cBhvr>
                        <p:cTn dur="1000" fill="hold"/>
                        <p:tgtEl>
                          <p:spTgt spid="6144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childTnLst>
                    <p:set>
                      <p:cBhvr>
                        <p:cTn dur="1" fill="hold">
                          <p:stCondLst>
                            <p:cond delay="0"/>
                          </p:stCondLst>
                        </p:cTn>
                        <p:tgtEl>
                          <p:spTgt spid="61443"/>
                        </p:tgtEl>
                        <p:attrNameLst>
                          <p:attrName>style.visibility</p:attrName>
                        </p:attrNameLst>
                      </p:cBhvr>
                      <p:to>
                        <p:strVal val="visible"/>
                      </p:to>
                    </p:set>
                    <p:animEffect transition="in" filter="fade">
                      <p:cBhvr>
                        <p:cTn dur="1000"/>
                        <p:tgtEl>
                          <p:spTgt spid="61443"/>
                        </p:tgtEl>
                      </p:cBhvr>
                    </p:animEffect>
                    <p:anim calcmode="lin" valueType="num">
                      <p:cBhvr>
                        <p:cTn dur="1000" fill="hold"/>
                        <p:tgtEl>
                          <p:spTgt spid="61443"/>
                        </p:tgtEl>
                        <p:attrNameLst>
                          <p:attrName>ppt_x</p:attrName>
                        </p:attrNameLst>
                      </p:cBhvr>
                      <p:tavLst>
                        <p:tav tm="0">
                          <p:val>
                            <p:strVal val="#ppt_x"/>
                          </p:val>
                        </p:tav>
                        <p:tav tm="100000">
                          <p:val>
                            <p:strVal val="#ppt_x"/>
                          </p:val>
                        </p:tav>
                      </p:tavLst>
                    </p:anim>
                    <p:anim calcmode="lin" valueType="num">
                      <p:cBhvr>
                        <p:cTn dur="1000" fill="hold"/>
                        <p:tgtEl>
                          <p:spTgt spid="6144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childTnLst>
                    <p:set>
                      <p:cBhvr>
                        <p:cTn dur="1" fill="hold">
                          <p:stCondLst>
                            <p:cond delay="0"/>
                          </p:stCondLst>
                        </p:cTn>
                        <p:tgtEl>
                          <p:spTgt spid="61443"/>
                        </p:tgtEl>
                        <p:attrNameLst>
                          <p:attrName>style.visibility</p:attrName>
                        </p:attrNameLst>
                      </p:cBhvr>
                      <p:to>
                        <p:strVal val="visible"/>
                      </p:to>
                    </p:set>
                    <p:animEffect transition="in" filter="fade">
                      <p:cBhvr>
                        <p:cTn dur="1000"/>
                        <p:tgtEl>
                          <p:spTgt spid="61443"/>
                        </p:tgtEl>
                      </p:cBhvr>
                    </p:animEffect>
                    <p:anim calcmode="lin" valueType="num">
                      <p:cBhvr>
                        <p:cTn dur="1000" fill="hold"/>
                        <p:tgtEl>
                          <p:spTgt spid="61443"/>
                        </p:tgtEl>
                        <p:attrNameLst>
                          <p:attrName>ppt_x</p:attrName>
                        </p:attrNameLst>
                      </p:cBhvr>
                      <p:tavLst>
                        <p:tav tm="0">
                          <p:val>
                            <p:strVal val="#ppt_x"/>
                          </p:val>
                        </p:tav>
                        <p:tav tm="100000">
                          <p:val>
                            <p:strVal val="#ppt_x"/>
                          </p:val>
                        </p:tav>
                      </p:tavLst>
                    </p:anim>
                    <p:anim calcmode="lin" valueType="num">
                      <p:cBhvr>
                        <p:cTn dur="1000" fill="hold"/>
                        <p:tgtEl>
                          <p:spTgt spid="6144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childTnLst>
                    <p:set>
                      <p:cBhvr>
                        <p:cTn dur="1" fill="hold">
                          <p:stCondLst>
                            <p:cond delay="0"/>
                          </p:stCondLst>
                        </p:cTn>
                        <p:tgtEl>
                          <p:spTgt spid="61443"/>
                        </p:tgtEl>
                        <p:attrNameLst>
                          <p:attrName>style.visibility</p:attrName>
                        </p:attrNameLst>
                      </p:cBhvr>
                      <p:to>
                        <p:strVal val="visible"/>
                      </p:to>
                    </p:set>
                    <p:animEffect transition="in" filter="fade">
                      <p:cBhvr>
                        <p:cTn dur="1000"/>
                        <p:tgtEl>
                          <p:spTgt spid="61443"/>
                        </p:tgtEl>
                      </p:cBhvr>
                    </p:animEffect>
                    <p:anim calcmode="lin" valueType="num">
                      <p:cBhvr>
                        <p:cTn dur="1000" fill="hold"/>
                        <p:tgtEl>
                          <p:spTgt spid="61443"/>
                        </p:tgtEl>
                        <p:attrNameLst>
                          <p:attrName>ppt_x</p:attrName>
                        </p:attrNameLst>
                      </p:cBhvr>
                      <p:tavLst>
                        <p:tav tm="0">
                          <p:val>
                            <p:strVal val="#ppt_x"/>
                          </p:val>
                        </p:tav>
                        <p:tav tm="100000">
                          <p:val>
                            <p:strVal val="#ppt_x"/>
                          </p:val>
                        </p:tav>
                      </p:tavLst>
                    </p:anim>
                    <p:anim calcmode="lin" valueType="num">
                      <p:cBhvr>
                        <p:cTn dur="1000" fill="hold"/>
                        <p:tgtEl>
                          <p:spTgt spid="61443"/>
                        </p:tgtEl>
                        <p:attrNameLst>
                          <p:attrName>ppt_y</p:attrName>
                        </p:attrNameLst>
                      </p:cBhvr>
                      <p:tavLst>
                        <p:tav tm="0">
                          <p:val>
                            <p:strVal val="#ppt_y-.1"/>
                          </p:val>
                        </p:tav>
                        <p:tav tm="100000">
                          <p:val>
                            <p:strVal val="#ppt_y"/>
                          </p:val>
                        </p:tav>
                      </p:tavLst>
                    </p:anim>
                  </p:childTnLst>
                </p:cTn>
              </p:par>
            </p:tnLst>
          </p:tmpl>
        </p:tmplLst>
      </p:bldP>
    </p:bldLst>
  </p:timing>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476672"/>
            <a:ext cx="8229600" cy="1199728"/>
          </a:xfrm>
        </p:spPr>
        <p:txBody>
          <a:bodyPr/>
          <a:lstStyle/>
          <a:p>
            <a:pPr algn="ctr">
              <a:defRPr/>
            </a:pPr>
            <a:r>
              <a:rPr lang="tr-TR" sz="4000" dirty="0" smtClean="0"/>
              <a:t>FINDIK BAKTERİYEL YANIKLIĞI</a:t>
            </a:r>
            <a:br>
              <a:rPr lang="tr-TR" sz="4000" dirty="0" smtClean="0"/>
            </a:br>
            <a:r>
              <a:rPr lang="tr-TR" sz="4000" dirty="0" smtClean="0"/>
              <a:t>(</a:t>
            </a:r>
            <a:r>
              <a:rPr lang="tr-TR" sz="4000" i="1" dirty="0" smtClean="0">
                <a:effectLst/>
              </a:rPr>
              <a:t>Xanthomonas </a:t>
            </a:r>
            <a:r>
              <a:rPr lang="tr-TR" sz="4000" i="1" dirty="0" err="1" smtClean="0">
                <a:effectLst/>
              </a:rPr>
              <a:t>arboricola</a:t>
            </a:r>
            <a:r>
              <a:rPr lang="tr-TR" sz="4000" i="1" dirty="0" smtClean="0">
                <a:effectLst/>
              </a:rPr>
              <a:t> </a:t>
            </a:r>
            <a:r>
              <a:rPr lang="tr-TR" sz="4000" dirty="0" err="1" smtClean="0"/>
              <a:t>pv</a:t>
            </a:r>
            <a:r>
              <a:rPr lang="tr-TR" sz="4000" dirty="0" smtClean="0"/>
              <a:t>. </a:t>
            </a:r>
            <a:r>
              <a:rPr lang="tr-TR" sz="4000" i="1" dirty="0" err="1" smtClean="0">
                <a:effectLst/>
              </a:rPr>
              <a:t>corylina</a:t>
            </a:r>
            <a:r>
              <a:rPr lang="tr-TR" sz="4000" dirty="0" smtClean="0"/>
              <a:t>) </a:t>
            </a:r>
            <a:endParaRPr lang="tr-TR" sz="4000" dirty="0"/>
          </a:p>
        </p:txBody>
      </p:sp>
      <p:sp>
        <p:nvSpPr>
          <p:cNvPr id="3" name="İçerik Yer Tutucusu 2"/>
          <p:cNvSpPr>
            <a:spLocks noGrp="1"/>
          </p:cNvSpPr>
          <p:nvPr>
            <p:ph idx="1"/>
          </p:nvPr>
        </p:nvSpPr>
        <p:spPr>
          <a:xfrm>
            <a:off x="323528" y="1700808"/>
            <a:ext cx="8568952" cy="4896544"/>
          </a:xfrm>
        </p:spPr>
        <p:txBody>
          <a:bodyPr/>
          <a:lstStyle/>
          <a:p>
            <a:pPr marL="0" indent="0">
              <a:buFontTx/>
              <a:buNone/>
              <a:defRPr/>
            </a:pPr>
            <a:r>
              <a:rPr lang="tr-TR" sz="4400" dirty="0" smtClean="0"/>
              <a:t>Etmen </a:t>
            </a:r>
          </a:p>
          <a:p>
            <a:pPr marL="0" indent="0" algn="just">
              <a:buFontTx/>
              <a:buNone/>
              <a:defRPr/>
            </a:pPr>
            <a:r>
              <a:rPr lang="tr-TR" sz="4400" i="1" dirty="0" smtClean="0">
                <a:effectLst>
                  <a:outerShdw blurRad="38100" dist="38100" dir="2700000" algn="tl">
                    <a:srgbClr val="000000">
                      <a:alpha val="43137"/>
                    </a:srgbClr>
                  </a:outerShdw>
                </a:effectLst>
              </a:rPr>
              <a:t>Xanthomonas </a:t>
            </a:r>
            <a:r>
              <a:rPr lang="tr-TR" sz="4400" i="1" dirty="0" err="1" smtClean="0">
                <a:effectLst>
                  <a:outerShdw blurRad="38100" dist="38100" dir="2700000" algn="tl">
                    <a:srgbClr val="000000">
                      <a:alpha val="43137"/>
                    </a:srgbClr>
                  </a:outerShdw>
                </a:effectLst>
              </a:rPr>
              <a:t>arboricola</a:t>
            </a:r>
            <a:r>
              <a:rPr lang="tr-TR" sz="4400" i="1" dirty="0" smtClean="0">
                <a:effectLst>
                  <a:outerShdw blurRad="38100" dist="38100" dir="2700000" algn="tl">
                    <a:srgbClr val="000000">
                      <a:alpha val="43137"/>
                    </a:srgbClr>
                  </a:outerShdw>
                </a:effectLst>
              </a:rPr>
              <a:t> </a:t>
            </a:r>
            <a:r>
              <a:rPr lang="tr-TR" sz="4400" dirty="0" err="1" smtClean="0"/>
              <a:t>pv</a:t>
            </a:r>
            <a:r>
              <a:rPr lang="tr-TR" sz="4400" dirty="0" smtClean="0"/>
              <a:t>. </a:t>
            </a:r>
            <a:r>
              <a:rPr lang="tr-TR" sz="4400" i="1" dirty="0" err="1" smtClean="0"/>
              <a:t>corylina</a:t>
            </a:r>
            <a:r>
              <a:rPr lang="tr-TR" sz="4400" dirty="0" smtClean="0"/>
              <a:t> 0.5-0.7x1.1-3.8 µm boyutlarında gram negatif bir bakteridir. </a:t>
            </a:r>
            <a:endParaRPr lang="tr-TR" sz="4400" dirty="0"/>
          </a:p>
        </p:txBody>
      </p:sp>
    </p:spTree>
  </p:cSld>
  <p:clrMapOvr>
    <a:masterClrMapping/>
  </p:clrMapOvr>
  <p:transition>
    <p:comb/>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188913"/>
            <a:ext cx="8642350" cy="6480175"/>
          </a:xfrm>
        </p:spPr>
        <p:txBody>
          <a:bodyPr/>
          <a:lstStyle/>
          <a:p>
            <a:pPr algn="just">
              <a:buFontTx/>
              <a:buNone/>
              <a:defRPr/>
            </a:pPr>
            <a:r>
              <a:rPr lang="tr-TR" dirty="0" smtClean="0"/>
              <a:t>	</a:t>
            </a:r>
            <a:r>
              <a:rPr lang="tr-TR" sz="4400" dirty="0" smtClean="0"/>
              <a:t>Erik, badem ve şeftalilerde yapraklarda bant şeklinde lekeler görülür. Etmen gül, böğürtlen, ahududu, kestane ve fındıklarda da benzer belirtilere yol açar.  </a:t>
            </a:r>
            <a:r>
              <a:rPr lang="tr-TR" sz="4400" dirty="0" err="1" smtClean="0"/>
              <a:t>Virus</a:t>
            </a:r>
            <a:r>
              <a:rPr lang="tr-TR" sz="4400" dirty="0" smtClean="0"/>
              <a:t> doğada tohumla yayılmamakta, muhtemelen polenle taşınmaktadır.</a:t>
            </a:r>
            <a:endParaRPr lang="tr-TR" sz="4400" dirty="0"/>
          </a:p>
        </p:txBody>
      </p:sp>
    </p:spTree>
  </p:cSld>
  <p:clrMapOvr>
    <a:masterClrMapping/>
  </p:clrMapOvr>
  <p:transition>
    <p:comb/>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785225" cy="6480175"/>
          </a:xfrm>
        </p:spPr>
        <p:txBody>
          <a:bodyPr/>
          <a:lstStyle/>
          <a:p>
            <a:pPr algn="just">
              <a:buFontTx/>
              <a:buNone/>
              <a:defRPr/>
            </a:pPr>
            <a:r>
              <a:rPr lang="tr-TR" dirty="0" smtClean="0"/>
              <a:t>	Hastalık etmeni virüs ülkemiz fındık üretim alanlarında </a:t>
            </a:r>
            <a:r>
              <a:rPr lang="tr-TR" dirty="0" err="1" smtClean="0"/>
              <a:t>vejetatif</a:t>
            </a:r>
            <a:r>
              <a:rPr lang="tr-TR" dirty="0" smtClean="0"/>
              <a:t> üretim materyali ile dağılmaktadır. Fındık yapraklarında </a:t>
            </a:r>
            <a:r>
              <a:rPr lang="tr-TR" dirty="0" err="1" smtClean="0"/>
              <a:t>klorotik</a:t>
            </a:r>
            <a:r>
              <a:rPr lang="tr-TR" dirty="0" smtClean="0"/>
              <a:t> halkalı leke, çizgi, bant ve meşe yaprağı formu hastalığın en tipik belirtisidir. Bazen bu belirtilere ek olarak yapraklarda genel bir sararma da görülebilir. Hastalıklı genç fındık bitkilerinde gelişmede hafif bir zayıflık gözlenir ve oluşan meyve sayısında ve dolayısıyla verimde sağlıklılara göre büyük bir azalma söz konusudur ancak meyve büyüklüğü ve kalitesinde bir değişme olmamaktadır. </a:t>
            </a:r>
          </a:p>
          <a:p>
            <a:pPr algn="just">
              <a:buFontTx/>
              <a:buNone/>
              <a:defRPr/>
            </a:pPr>
            <a:endParaRPr lang="tr-TR" dirty="0"/>
          </a:p>
        </p:txBody>
      </p:sp>
    </p:spTree>
  </p:cSld>
  <p:clrMapOvr>
    <a:masterClrMapping/>
  </p:clrMapOvr>
  <p:transition>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80720"/>
          </a:xfrm>
        </p:spPr>
        <p:txBody>
          <a:bodyPr/>
          <a:lstStyle/>
          <a:p>
            <a:pPr algn="just" eaLnBrk="1" hangingPunct="1">
              <a:defRPr/>
            </a:pPr>
            <a:r>
              <a:rPr lang="tr-TR" b="1" dirty="0" smtClean="0"/>
              <a:t>Mücadelesi</a:t>
            </a:r>
            <a:endParaRPr lang="tr-TR" dirty="0" smtClean="0"/>
          </a:p>
          <a:p>
            <a:pPr algn="just" eaLnBrk="1" hangingPunct="1">
              <a:buFontTx/>
              <a:buNone/>
              <a:defRPr/>
            </a:pPr>
            <a:r>
              <a:rPr lang="tr-TR" dirty="0" smtClean="0"/>
              <a:t>		Yeni kurulacak bahçeler sağlıklı üretim materyalleri ile kurulmalıdır.</a:t>
            </a:r>
          </a:p>
          <a:p>
            <a:pPr algn="just" eaLnBrk="1" hangingPunct="1">
              <a:buFontTx/>
              <a:buNone/>
              <a:defRPr/>
            </a:pPr>
            <a:r>
              <a:rPr lang="tr-TR" dirty="0" smtClean="0"/>
              <a:t>		Fidanlıklar ve bahçe her yıl kontrol edilmelidir.</a:t>
            </a:r>
          </a:p>
          <a:p>
            <a:pPr algn="just" eaLnBrk="1" hangingPunct="1">
              <a:buFontTx/>
              <a:buNone/>
              <a:defRPr/>
            </a:pPr>
            <a:r>
              <a:rPr lang="tr-TR" dirty="0" smtClean="0"/>
              <a:t>		Hastalıklı ağaçlardan üretim materyali alınmamalıdır.</a:t>
            </a:r>
          </a:p>
          <a:p>
            <a:pPr algn="just" eaLnBrk="1" hangingPunct="1">
              <a:buFontTx/>
              <a:buNone/>
              <a:defRPr/>
            </a:pPr>
            <a:r>
              <a:rPr lang="tr-TR" dirty="0" smtClean="0"/>
              <a:t>		Bulaşmaların önlenmesi için kültürel işlemler sırasında kullanılan her türlü alet ve ekipman %3'lük sodyum </a:t>
            </a:r>
            <a:r>
              <a:rPr lang="tr-TR" dirty="0" err="1" smtClean="0"/>
              <a:t>hipoklorid</a:t>
            </a:r>
            <a:r>
              <a:rPr lang="tr-TR" dirty="0" smtClean="0"/>
              <a:t> veya %2'lik sodyum hidroksit + %2'lik </a:t>
            </a:r>
            <a:r>
              <a:rPr lang="tr-TR" dirty="0" err="1" smtClean="0"/>
              <a:t>formalin</a:t>
            </a:r>
            <a:r>
              <a:rPr lang="tr-TR" dirty="0" smtClean="0"/>
              <a:t> solüsyonları ile dezenfekte edilmelidir. </a:t>
            </a:r>
          </a:p>
          <a:p>
            <a:pPr>
              <a:buNone/>
            </a:pPr>
            <a:endParaRPr lang="tr-TR" dirty="0"/>
          </a:p>
        </p:txBody>
      </p:sp>
    </p:spTree>
  </p:cSld>
  <p:clrMapOvr>
    <a:masterClrMapping/>
  </p:clrMapOvr>
  <p:transition>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80720"/>
          </a:xfrm>
        </p:spPr>
        <p:txBody>
          <a:bodyPr/>
          <a:lstStyle/>
          <a:p>
            <a:pPr algn="ctr" eaLnBrk="1" hangingPunct="1">
              <a:buFontTx/>
              <a:buNone/>
              <a:defRPr/>
            </a:pPr>
            <a:r>
              <a:rPr lang="tr-TR" b="1" dirty="0" smtClean="0">
                <a:solidFill>
                  <a:srgbClr val="92D050"/>
                </a:solidFill>
              </a:rPr>
              <a:t>ELMA KLOROTİK YAPRAK LEKE VİRUS HASTALIĞI</a:t>
            </a:r>
          </a:p>
          <a:p>
            <a:pPr eaLnBrk="1" hangingPunct="1">
              <a:buFontTx/>
              <a:buNone/>
              <a:defRPr/>
            </a:pPr>
            <a:r>
              <a:rPr lang="tr-TR" b="1" dirty="0" smtClean="0"/>
              <a:t>	Etmen </a:t>
            </a:r>
            <a:endParaRPr lang="tr-TR" dirty="0" smtClean="0"/>
          </a:p>
          <a:p>
            <a:pPr eaLnBrk="1" hangingPunct="1">
              <a:defRPr/>
            </a:pPr>
            <a:endParaRPr lang="tr-TR" dirty="0" smtClean="0"/>
          </a:p>
          <a:p>
            <a:pPr algn="just" eaLnBrk="1" hangingPunct="1">
              <a:buFontTx/>
              <a:buNone/>
              <a:defRPr/>
            </a:pPr>
            <a:r>
              <a:rPr lang="tr-TR" dirty="0" smtClean="0"/>
              <a:t>		Hastalık etmeni </a:t>
            </a:r>
            <a:r>
              <a:rPr lang="tr-TR" b="1" dirty="0" err="1" smtClean="0"/>
              <a:t>Apple</a:t>
            </a:r>
            <a:r>
              <a:rPr lang="tr-TR" b="1" dirty="0" smtClean="0"/>
              <a:t> </a:t>
            </a:r>
            <a:r>
              <a:rPr lang="tr-TR" b="1" dirty="0" err="1" smtClean="0"/>
              <a:t>chlorotic</a:t>
            </a:r>
            <a:r>
              <a:rPr lang="tr-TR" b="1" dirty="0" smtClean="0"/>
              <a:t> </a:t>
            </a:r>
            <a:r>
              <a:rPr lang="tr-TR" b="1" dirty="0" err="1" smtClean="0"/>
              <a:t>leaf</a:t>
            </a:r>
            <a:r>
              <a:rPr lang="tr-TR" b="1" dirty="0" smtClean="0"/>
              <a:t> spot </a:t>
            </a:r>
            <a:r>
              <a:rPr lang="tr-TR" b="1" dirty="0" err="1" smtClean="0"/>
              <a:t>virus</a:t>
            </a:r>
            <a:r>
              <a:rPr lang="tr-TR" b="1" dirty="0" smtClean="0"/>
              <a:t> (ACLSV)</a:t>
            </a:r>
            <a:r>
              <a:rPr lang="tr-TR" dirty="0" smtClean="0"/>
              <a:t> (Elma </a:t>
            </a:r>
            <a:r>
              <a:rPr lang="tr-TR" dirty="0" err="1" smtClean="0"/>
              <a:t>klorotik</a:t>
            </a:r>
            <a:r>
              <a:rPr lang="tr-TR" dirty="0" smtClean="0"/>
              <a:t> yaprak leke </a:t>
            </a:r>
            <a:r>
              <a:rPr lang="tr-TR" dirty="0" err="1" smtClean="0"/>
              <a:t>virusu</a:t>
            </a:r>
            <a:r>
              <a:rPr lang="tr-TR" dirty="0" smtClean="0"/>
              <a:t>) </a:t>
            </a:r>
            <a:r>
              <a:rPr lang="tr-TR" i="1" dirty="0" err="1" smtClean="0"/>
              <a:t>Betaflexiviridae</a:t>
            </a:r>
            <a:r>
              <a:rPr lang="tr-TR" i="1" dirty="0" smtClean="0"/>
              <a:t> </a:t>
            </a:r>
            <a:r>
              <a:rPr lang="tr-TR" dirty="0" smtClean="0"/>
              <a:t>familyasından </a:t>
            </a:r>
            <a:r>
              <a:rPr lang="tr-TR" i="1" dirty="0" err="1" smtClean="0"/>
              <a:t>Trichovirus</a:t>
            </a:r>
            <a:r>
              <a:rPr lang="tr-TR" dirty="0" smtClean="0"/>
              <a:t> cinsine ait bir </a:t>
            </a:r>
            <a:r>
              <a:rPr lang="tr-TR" dirty="0" err="1" smtClean="0"/>
              <a:t>virus</a:t>
            </a:r>
            <a:r>
              <a:rPr lang="tr-TR" dirty="0" smtClean="0"/>
              <a:t> olup tek sarmal RNA’dan (</a:t>
            </a:r>
            <a:r>
              <a:rPr lang="tr-TR" dirty="0" err="1" smtClean="0"/>
              <a:t>ssRNA</a:t>
            </a:r>
            <a:r>
              <a:rPr lang="tr-TR" dirty="0" smtClean="0"/>
              <a:t>) ibaret, tek parçalı genomlu, 720-740 uzunluğunda, 12 </a:t>
            </a:r>
            <a:r>
              <a:rPr lang="tr-TR" dirty="0" err="1" smtClean="0"/>
              <a:t>nm</a:t>
            </a:r>
            <a:r>
              <a:rPr lang="tr-TR" dirty="0" smtClean="0"/>
              <a:t> çapında ipliğimsi partiküllü bir virüstür. </a:t>
            </a:r>
          </a:p>
          <a:p>
            <a:pPr>
              <a:buNone/>
            </a:pPr>
            <a:endParaRPr lang="tr-TR" dirty="0"/>
          </a:p>
        </p:txBody>
      </p:sp>
    </p:spTree>
  </p:cSld>
  <p:clrMapOvr>
    <a:masterClrMapping/>
  </p:clrMapOvr>
  <p:transition>
    <p:comb/>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480720"/>
          </a:xfrm>
        </p:spPr>
        <p:txBody>
          <a:bodyPr/>
          <a:lstStyle/>
          <a:p>
            <a:pPr algn="just" eaLnBrk="1" hangingPunct="1">
              <a:lnSpc>
                <a:spcPct val="80000"/>
              </a:lnSpc>
              <a:buFontTx/>
              <a:buNone/>
              <a:defRPr/>
            </a:pPr>
            <a:r>
              <a:rPr lang="tr-TR" sz="3800" b="1" dirty="0" smtClean="0"/>
              <a:t>Belirtiler</a:t>
            </a:r>
          </a:p>
          <a:p>
            <a:pPr algn="just" eaLnBrk="1" hangingPunct="1">
              <a:lnSpc>
                <a:spcPct val="80000"/>
              </a:lnSpc>
              <a:buFontTx/>
              <a:buNone/>
              <a:defRPr/>
            </a:pPr>
            <a:r>
              <a:rPr lang="tr-TR" sz="3800" dirty="0" smtClean="0"/>
              <a:t>		Tüm </a:t>
            </a:r>
            <a:r>
              <a:rPr lang="tr-TR" sz="3800" dirty="0" err="1" smtClean="0"/>
              <a:t>Rosaceae</a:t>
            </a:r>
            <a:r>
              <a:rPr lang="tr-TR" sz="3800" dirty="0" smtClean="0"/>
              <a:t> familyası bitkileri (sert ve yumuşak çekirdekliler) </a:t>
            </a:r>
            <a:r>
              <a:rPr lang="tr-TR" sz="3800" dirty="0" err="1" smtClean="0"/>
              <a:t>virusun</a:t>
            </a:r>
            <a:r>
              <a:rPr lang="tr-TR" sz="3800" dirty="0" smtClean="0"/>
              <a:t> konukçusudur. Etmen özellikle elma, armut, ayva, kiraz, vişne, kayısı, erik, şeftali, leylak ve meşelerde bulunmaktadır.</a:t>
            </a:r>
          </a:p>
          <a:p>
            <a:pPr algn="just" eaLnBrk="1" hangingPunct="1">
              <a:lnSpc>
                <a:spcPct val="80000"/>
              </a:lnSpc>
              <a:buFontTx/>
              <a:buNone/>
              <a:defRPr/>
            </a:pPr>
            <a:r>
              <a:rPr lang="tr-TR" sz="3800" dirty="0" smtClean="0"/>
              <a:t>		</a:t>
            </a:r>
            <a:r>
              <a:rPr lang="tr-TR" sz="3800" dirty="0" err="1" smtClean="0"/>
              <a:t>Virus</a:t>
            </a:r>
            <a:r>
              <a:rPr lang="tr-TR" sz="3800" dirty="0" smtClean="0"/>
              <a:t>, bir çok ticari elma çeşidinde çoğunlukla </a:t>
            </a:r>
            <a:r>
              <a:rPr lang="tr-TR" sz="3800" dirty="0" err="1" smtClean="0"/>
              <a:t>latent</a:t>
            </a:r>
            <a:r>
              <a:rPr lang="tr-TR" sz="3800" dirty="0" smtClean="0"/>
              <a:t> olarak taşınır; dolayısıyla bitkide </a:t>
            </a:r>
            <a:r>
              <a:rPr lang="tr-TR" sz="3800" dirty="0" err="1" smtClean="0"/>
              <a:t>virus</a:t>
            </a:r>
            <a:r>
              <a:rPr lang="tr-TR" sz="3800" dirty="0" smtClean="0"/>
              <a:t> olmasına rağmen herhangi bir belirti görülmez. </a:t>
            </a:r>
          </a:p>
          <a:p>
            <a:pPr>
              <a:buNone/>
            </a:pPr>
            <a:endParaRPr lang="tr-TR" dirty="0"/>
          </a:p>
        </p:txBody>
      </p:sp>
    </p:spTree>
  </p:cSld>
  <p:clrMapOvr>
    <a:masterClrMapping/>
  </p:clrMapOvr>
  <p:transition>
    <p:comb/>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785225" cy="6480175"/>
          </a:xfrm>
        </p:spPr>
        <p:txBody>
          <a:bodyPr/>
          <a:lstStyle/>
          <a:p>
            <a:pPr algn="just" eaLnBrk="1" hangingPunct="1">
              <a:lnSpc>
                <a:spcPct val="80000"/>
              </a:lnSpc>
              <a:buFontTx/>
              <a:buNone/>
              <a:defRPr/>
            </a:pPr>
            <a:r>
              <a:rPr lang="tr-TR" dirty="0" smtClean="0">
                <a:effectLst/>
              </a:rPr>
              <a:t>	</a:t>
            </a:r>
            <a:r>
              <a:rPr lang="tr-TR" sz="4000" dirty="0" err="1" smtClean="0">
                <a:effectLst>
                  <a:outerShdw blurRad="38100" dist="38100" dir="2700000" algn="tl">
                    <a:srgbClr val="000000">
                      <a:alpha val="43137"/>
                    </a:srgbClr>
                  </a:outerShdw>
                </a:effectLst>
              </a:rPr>
              <a:t>ACLSV’ye</a:t>
            </a:r>
            <a:r>
              <a:rPr lang="tr-TR" sz="4000" dirty="0" smtClean="0">
                <a:effectLst>
                  <a:outerShdw blurRad="38100" dist="38100" dir="2700000" algn="tl">
                    <a:srgbClr val="000000">
                      <a:alpha val="43137"/>
                    </a:srgbClr>
                  </a:outerShdw>
                </a:effectLst>
              </a:rPr>
              <a:t> karşı duyarlı olan </a:t>
            </a:r>
            <a:r>
              <a:rPr lang="tr-TR" sz="4000" i="1" dirty="0" err="1" smtClean="0">
                <a:effectLst>
                  <a:outerShdw blurRad="38100" dist="38100" dir="2700000" algn="tl">
                    <a:srgbClr val="000000">
                      <a:alpha val="43137"/>
                    </a:srgbClr>
                  </a:outerShdw>
                </a:effectLst>
              </a:rPr>
              <a:t>Malus</a:t>
            </a:r>
            <a:r>
              <a:rPr lang="tr-TR" sz="4000" i="1" dirty="0" smtClean="0">
                <a:effectLst>
                  <a:outerShdw blurRad="38100" dist="38100" dir="2700000" algn="tl">
                    <a:srgbClr val="000000">
                      <a:alpha val="43137"/>
                    </a:srgbClr>
                  </a:outerShdw>
                </a:effectLst>
              </a:rPr>
              <a:t> </a:t>
            </a:r>
            <a:r>
              <a:rPr lang="tr-TR" sz="4000" i="1" dirty="0" err="1" smtClean="0">
                <a:effectLst>
                  <a:outerShdw blurRad="38100" dist="38100" dir="2700000" algn="tl">
                    <a:srgbClr val="000000">
                      <a:alpha val="43137"/>
                    </a:srgbClr>
                  </a:outerShdw>
                </a:effectLst>
              </a:rPr>
              <a:t>sylvestris</a:t>
            </a:r>
            <a:r>
              <a:rPr lang="tr-TR" sz="4000" i="1" dirty="0" smtClean="0">
                <a:effectLst>
                  <a:outerShdw blurRad="38100" dist="38100" dir="2700000" algn="tl">
                    <a:srgbClr val="000000">
                      <a:alpha val="43137"/>
                    </a:srgbClr>
                  </a:outerShdw>
                </a:effectLst>
              </a:rPr>
              <a:t> </a:t>
            </a:r>
            <a:r>
              <a:rPr lang="tr-TR" sz="4000" dirty="0" err="1" smtClean="0">
                <a:effectLst>
                  <a:outerShdw blurRad="38100" dist="38100" dir="2700000" algn="tl">
                    <a:srgbClr val="000000">
                      <a:alpha val="43137"/>
                    </a:srgbClr>
                  </a:outerShdw>
                </a:effectLst>
              </a:rPr>
              <a:t>cv</a:t>
            </a:r>
            <a:r>
              <a:rPr lang="tr-TR" sz="4000" dirty="0" smtClean="0">
                <a:effectLst>
                  <a:outerShdw blurRad="38100" dist="38100" dir="2700000" algn="tl">
                    <a:srgbClr val="000000">
                      <a:alpha val="43137"/>
                    </a:srgbClr>
                  </a:outerShdw>
                </a:effectLst>
              </a:rPr>
              <a:t>. R12740-7A (Rus elması) </a:t>
            </a:r>
            <a:r>
              <a:rPr lang="tr-TR" sz="4000" i="1" dirty="0" smtClean="0">
                <a:effectLst>
                  <a:outerShdw blurRad="38100" dist="38100" dir="2700000" algn="tl">
                    <a:srgbClr val="000000">
                      <a:alpha val="43137"/>
                    </a:srgbClr>
                  </a:outerShdw>
                </a:effectLst>
              </a:rPr>
              <a:t>M. </a:t>
            </a:r>
            <a:r>
              <a:rPr lang="tr-TR" sz="4000" i="1" dirty="0" err="1" smtClean="0">
                <a:effectLst>
                  <a:outerShdw blurRad="38100" dist="38100" dir="2700000" algn="tl">
                    <a:srgbClr val="000000">
                      <a:alpha val="43137"/>
                    </a:srgbClr>
                  </a:outerShdw>
                </a:effectLst>
              </a:rPr>
              <a:t>pumila</a:t>
            </a:r>
            <a:r>
              <a:rPr lang="tr-TR" sz="4000" i="1" dirty="0" smtClean="0">
                <a:effectLst>
                  <a:outerShdw blurRad="38100" dist="38100" dir="2700000" algn="tl">
                    <a:srgbClr val="000000">
                      <a:alpha val="43137"/>
                    </a:srgbClr>
                  </a:outerShdw>
                </a:effectLst>
              </a:rPr>
              <a:t> </a:t>
            </a:r>
            <a:r>
              <a:rPr lang="tr-TR" sz="4000" dirty="0" smtClean="0">
                <a:effectLst>
                  <a:outerShdw blurRad="38100" dist="38100" dir="2700000" algn="tl">
                    <a:srgbClr val="000000">
                      <a:alpha val="43137"/>
                    </a:srgbClr>
                  </a:outerShdw>
                </a:effectLst>
              </a:rPr>
              <a:t>üzerine aşılandığında, </a:t>
            </a:r>
            <a:r>
              <a:rPr lang="tr-TR" sz="4000" dirty="0" err="1" smtClean="0">
                <a:effectLst>
                  <a:outerShdw blurRad="38100" dist="38100" dir="2700000" algn="tl">
                    <a:srgbClr val="000000">
                      <a:alpha val="43137"/>
                    </a:srgbClr>
                  </a:outerShdw>
                </a:effectLst>
              </a:rPr>
              <a:t>klorotik</a:t>
            </a:r>
            <a:r>
              <a:rPr lang="tr-TR" sz="4000" dirty="0" smtClean="0">
                <a:effectLst>
                  <a:outerShdw blurRad="38100" dist="38100" dir="2700000" algn="tl">
                    <a:srgbClr val="000000">
                      <a:alpha val="43137"/>
                    </a:srgbClr>
                  </a:outerShdw>
                </a:effectLst>
              </a:rPr>
              <a:t> yaprak lekesi, yapraklarda kaplaşma ve küçük kalmış bitkiler gözlenir. Bu belirtiler hastalık etmenin en tipik belirtileridir ve teşhis amaçlı da kullanılmaktadır.</a:t>
            </a:r>
          </a:p>
          <a:p>
            <a:pPr algn="just" eaLnBrk="1" hangingPunct="1">
              <a:lnSpc>
                <a:spcPct val="80000"/>
              </a:lnSpc>
              <a:buFontTx/>
              <a:buNone/>
              <a:defRPr/>
            </a:pPr>
            <a:r>
              <a:rPr lang="tr-TR" sz="4000" dirty="0" smtClean="0"/>
              <a:t>	Armutlarda da etmen </a:t>
            </a:r>
            <a:r>
              <a:rPr lang="tr-TR" sz="4000" dirty="0" err="1" smtClean="0"/>
              <a:t>latent</a:t>
            </a:r>
            <a:r>
              <a:rPr lang="tr-TR" sz="4000" dirty="0" smtClean="0"/>
              <a:t> olarak taşınmakla birlikte bazı çeşitlerde yapraklarda beneklenme ve halka şeklinde lekeler görülür. </a:t>
            </a:r>
          </a:p>
          <a:p>
            <a:pPr>
              <a:buFontTx/>
              <a:buNone/>
              <a:defRPr/>
            </a:pPr>
            <a:endParaRPr lang="tr-TR" sz="4000" dirty="0"/>
          </a:p>
        </p:txBody>
      </p:sp>
    </p:spTree>
  </p:cSld>
  <p:clrMapOvr>
    <a:masterClrMapping/>
  </p:clrMapOvr>
  <p:transition>
    <p:comb/>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lstStyle/>
          <a:p>
            <a:pPr algn="just">
              <a:buNone/>
            </a:pPr>
            <a:r>
              <a:rPr lang="tr-TR" dirty="0" smtClean="0"/>
              <a:t>		</a:t>
            </a:r>
            <a:r>
              <a:rPr lang="tr-TR" sz="4000" dirty="0" smtClean="0"/>
              <a:t>Ayvalarda </a:t>
            </a:r>
            <a:r>
              <a:rPr lang="tr-TR" sz="4000" dirty="0" smtClean="0"/>
              <a:t>ACLSV tipik cüceleşmeye sebep olmaktadır. Bazı hassas çeşitler bulunmasına rağmen genellikle şeftalilerde de etmen </a:t>
            </a:r>
            <a:r>
              <a:rPr lang="tr-TR" sz="4000" dirty="0" err="1" smtClean="0"/>
              <a:t>latent</a:t>
            </a:r>
            <a:r>
              <a:rPr lang="tr-TR" sz="4000" dirty="0" smtClean="0"/>
              <a:t> olarak bulunmaktadır. Hassas şeftali çeşitlerinde yapraklarda koyu yeşil çökük benekler ve anaç olarak bazı çeşitlerin kullanılma durumunda da aşı uyuşmazlıkları görülebilmektedir. </a:t>
            </a:r>
          </a:p>
          <a:p>
            <a:pPr algn="just">
              <a:buNone/>
            </a:pPr>
            <a:endParaRPr lang="tr-TR" sz="4000" dirty="0"/>
          </a:p>
        </p:txBody>
      </p:sp>
    </p:spTree>
  </p:cSld>
  <p:clrMapOvr>
    <a:masterClrMapping/>
  </p:clrMapOvr>
  <p:transition>
    <p:comb/>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785225" cy="6408737"/>
          </a:xfrm>
        </p:spPr>
        <p:txBody>
          <a:bodyPr/>
          <a:lstStyle/>
          <a:p>
            <a:pPr algn="just">
              <a:buFontTx/>
              <a:buNone/>
              <a:defRPr/>
            </a:pPr>
            <a:r>
              <a:rPr lang="tr-TR" dirty="0" smtClean="0"/>
              <a:t>	</a:t>
            </a:r>
            <a:r>
              <a:rPr lang="tr-TR" sz="3400" dirty="0" smtClean="0"/>
              <a:t>ACLSV eriklerde özellikle de mavi çeşitlerde meyvelerde derin çizgiler ve deformasyonlar şeklinde </a:t>
            </a:r>
            <a:r>
              <a:rPr lang="tr-TR" sz="3400" dirty="0" err="1" smtClean="0"/>
              <a:t>sharka</a:t>
            </a:r>
            <a:r>
              <a:rPr lang="tr-TR" sz="3400" dirty="0" smtClean="0"/>
              <a:t> benzeri belirtilere, kayısılarda ise yine eriklerdeki gibi </a:t>
            </a:r>
            <a:r>
              <a:rPr lang="tr-TR" sz="3400" dirty="0" err="1" smtClean="0"/>
              <a:t>sharka</a:t>
            </a:r>
            <a:r>
              <a:rPr lang="tr-TR" sz="3400" dirty="0" smtClean="0"/>
              <a:t> benzeri belirtilere, meyve etinde kahverengileşme, çekirdeklerde çatlama ve aşı uyuşmazlığı şeklinde belirtilere sebep olmaktadır. </a:t>
            </a:r>
            <a:r>
              <a:rPr lang="tr-TR" sz="3400" dirty="0" err="1" smtClean="0"/>
              <a:t>Virus</a:t>
            </a:r>
            <a:r>
              <a:rPr lang="tr-TR" sz="3400" dirty="0" smtClean="0"/>
              <a:t> kiraz ve vişnelerde de meyveler üzerinde nekrozlar yapmaktadır. Hastalığın erik ve kayısılardaki belirtilerine </a:t>
            </a:r>
            <a:r>
              <a:rPr lang="tr-TR" sz="3400" dirty="0" err="1" smtClean="0"/>
              <a:t>pseudopox</a:t>
            </a:r>
            <a:r>
              <a:rPr lang="tr-TR" sz="3400" dirty="0" smtClean="0"/>
              <a:t>, </a:t>
            </a:r>
            <a:r>
              <a:rPr lang="tr-TR" sz="3400" dirty="0" err="1" smtClean="0"/>
              <a:t>viruela</a:t>
            </a:r>
            <a:r>
              <a:rPr lang="tr-TR" sz="3400" dirty="0" smtClean="0"/>
              <a:t> ve </a:t>
            </a:r>
            <a:r>
              <a:rPr lang="tr-TR" sz="3400" dirty="0" err="1" smtClean="0"/>
              <a:t>butteratura</a:t>
            </a:r>
            <a:r>
              <a:rPr lang="tr-TR" sz="3400" dirty="0" smtClean="0"/>
              <a:t> adı verilmektedir.</a:t>
            </a:r>
            <a:endParaRPr lang="tr-TR" sz="3400" dirty="0"/>
          </a:p>
        </p:txBody>
      </p:sp>
    </p:spTree>
  </p:cSld>
  <p:clrMapOvr>
    <a:masterClrMapping/>
  </p:clrMapOvr>
  <p:transition>
    <p:comb/>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336704"/>
          </a:xfrm>
        </p:spPr>
        <p:txBody>
          <a:bodyPr/>
          <a:lstStyle/>
          <a:p>
            <a:pPr algn="just" eaLnBrk="1" hangingPunct="1">
              <a:defRPr/>
            </a:pPr>
            <a:r>
              <a:rPr lang="tr-TR" b="1" dirty="0" smtClean="0"/>
              <a:t>Mücadele</a:t>
            </a:r>
            <a:endParaRPr lang="tr-TR" dirty="0" smtClean="0"/>
          </a:p>
          <a:p>
            <a:pPr algn="just" eaLnBrk="1" hangingPunct="1">
              <a:buFontTx/>
              <a:buNone/>
              <a:defRPr/>
            </a:pPr>
            <a:r>
              <a:rPr lang="tr-TR" dirty="0" smtClean="0"/>
              <a:t>• Virüsten ari üretim materyali kullanılmalıdır.</a:t>
            </a:r>
          </a:p>
          <a:p>
            <a:pPr algn="just" eaLnBrk="1" hangingPunct="1">
              <a:buFontTx/>
              <a:buNone/>
              <a:defRPr/>
            </a:pPr>
            <a:r>
              <a:rPr lang="tr-TR" dirty="0" smtClean="0"/>
              <a:t>• Dayanıklı çeşitlerin kullanımı tercih edilmelidir.</a:t>
            </a:r>
          </a:p>
          <a:p>
            <a:pPr algn="just" eaLnBrk="1" hangingPunct="1">
              <a:buFontTx/>
              <a:buNone/>
              <a:defRPr/>
            </a:pPr>
            <a:r>
              <a:rPr lang="tr-TR" dirty="0" smtClean="0"/>
              <a:t>• Fidanlıklar her vejetasyon döneminde kontrol edilerek, hastalık belirtileri gösteren fidanlar hemen sökülüp yok edilmelidir.</a:t>
            </a:r>
          </a:p>
          <a:p>
            <a:pPr algn="just" eaLnBrk="1" hangingPunct="1">
              <a:buFontTx/>
              <a:buNone/>
              <a:defRPr/>
            </a:pPr>
            <a:r>
              <a:rPr lang="tr-TR" dirty="0" smtClean="0"/>
              <a:t>• Kültürel işlemler sırasında kullanılacak her türlü alet ve ekipman dezenfekte</a:t>
            </a:r>
          </a:p>
          <a:p>
            <a:pPr algn="just" eaLnBrk="1" hangingPunct="1">
              <a:buFontTx/>
              <a:buNone/>
              <a:defRPr/>
            </a:pPr>
            <a:r>
              <a:rPr lang="tr-TR" dirty="0" smtClean="0"/>
              <a:t>edilmelidir.</a:t>
            </a:r>
          </a:p>
          <a:p>
            <a:pPr algn="just" eaLnBrk="1" hangingPunct="1">
              <a:buFontTx/>
              <a:buNone/>
              <a:defRPr/>
            </a:pPr>
            <a:r>
              <a:rPr lang="tr-TR" dirty="0" smtClean="0"/>
              <a:t>• Hastalıklı ağaçlardan aşı gözü alınmamalıdır.</a:t>
            </a:r>
          </a:p>
          <a:p>
            <a:pPr>
              <a:buNone/>
            </a:pPr>
            <a:endParaRPr lang="tr-TR" dirty="0"/>
          </a:p>
        </p:txBody>
      </p:sp>
    </p:spTree>
  </p:cSld>
  <p:clrMapOvr>
    <a:masterClrMapping/>
  </p:clrMapOvr>
  <p:transition>
    <p:comb/>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23528" y="620713"/>
            <a:ext cx="8640960" cy="1431925"/>
          </a:xfrm>
        </p:spPr>
        <p:txBody>
          <a:bodyPr>
            <a:normAutofit fontScale="90000"/>
          </a:bodyPr>
          <a:lstStyle/>
          <a:p>
            <a:pPr>
              <a:defRPr/>
            </a:pP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3600" b="1" dirty="0" smtClean="0"/>
              <a:t>ZEYTİN </a:t>
            </a:r>
            <a:r>
              <a:rPr lang="tr-TR" sz="3600" b="1" dirty="0"/>
              <a:t>DAL KANSERİ</a:t>
            </a:r>
            <a:br>
              <a:rPr lang="tr-TR" sz="3600" b="1" dirty="0"/>
            </a:br>
            <a:r>
              <a:rPr lang="tr-TR" sz="3600" b="1" i="1" dirty="0" err="1"/>
              <a:t>Psudomonas</a:t>
            </a:r>
            <a:r>
              <a:rPr lang="tr-TR" sz="3600" b="1" i="1" dirty="0"/>
              <a:t> </a:t>
            </a:r>
            <a:r>
              <a:rPr lang="tr-TR" sz="3600" b="1" i="1" dirty="0" err="1"/>
              <a:t>savastanoi</a:t>
            </a:r>
            <a:r>
              <a:rPr lang="tr-TR" sz="3600" b="1" i="1" dirty="0"/>
              <a:t> </a:t>
            </a:r>
            <a:r>
              <a:rPr lang="tr-TR" sz="3600" b="1" i="1" dirty="0" smtClean="0"/>
              <a:t> </a:t>
            </a:r>
            <a:r>
              <a:rPr lang="tr-TR" sz="3600" b="1" dirty="0" err="1" smtClean="0"/>
              <a:t>pv</a:t>
            </a:r>
            <a:r>
              <a:rPr lang="tr-TR" sz="3600" b="1" dirty="0"/>
              <a:t>.</a:t>
            </a:r>
            <a:r>
              <a:rPr lang="tr-TR" sz="3600" b="1" i="1" dirty="0"/>
              <a:t> </a:t>
            </a:r>
            <a:r>
              <a:rPr lang="tr-TR" sz="3600" b="1" i="1" dirty="0" err="1"/>
              <a:t>s</a:t>
            </a:r>
            <a:r>
              <a:rPr lang="tr-TR" sz="3600" b="1" i="1" dirty="0" err="1" smtClean="0"/>
              <a:t>avastanoi</a:t>
            </a:r>
            <a:r>
              <a:rPr lang="tr-TR" sz="3600" dirty="0"/>
              <a:t/>
            </a:r>
            <a:br>
              <a:rPr lang="tr-TR" sz="3600" dirty="0"/>
            </a:br>
            <a:endParaRPr lang="tr-TR" sz="3600" dirty="0"/>
          </a:p>
        </p:txBody>
      </p:sp>
      <p:sp>
        <p:nvSpPr>
          <p:cNvPr id="59395" name="3 Dikdörtgen"/>
          <p:cNvSpPr>
            <a:spLocks noChangeArrowheads="1"/>
          </p:cNvSpPr>
          <p:nvPr/>
        </p:nvSpPr>
        <p:spPr bwMode="auto">
          <a:xfrm>
            <a:off x="323850" y="2060575"/>
            <a:ext cx="8569325" cy="3048000"/>
          </a:xfrm>
          <a:prstGeom prst="rect">
            <a:avLst/>
          </a:prstGeom>
          <a:noFill/>
          <a:ln w="9525">
            <a:noFill/>
            <a:miter lim="800000"/>
            <a:headEnd/>
            <a:tailEnd/>
          </a:ln>
        </p:spPr>
        <p:txBody>
          <a:bodyPr>
            <a:spAutoFit/>
          </a:bodyPr>
          <a:lstStyle/>
          <a:p>
            <a:r>
              <a:rPr lang="tr-TR" sz="3200"/>
              <a:t>ETMEN</a:t>
            </a:r>
          </a:p>
          <a:p>
            <a:pPr algn="just"/>
            <a:r>
              <a:rPr lang="tr-TR" sz="3200" i="1"/>
              <a:t>		Psudomonas savastanoi </a:t>
            </a:r>
            <a:r>
              <a:rPr lang="tr-TR" sz="3200"/>
              <a:t>pv.</a:t>
            </a:r>
            <a:r>
              <a:rPr lang="tr-TR" sz="3200" i="1"/>
              <a:t> savastanoi </a:t>
            </a:r>
            <a:r>
              <a:rPr lang="tr-TR" sz="3200"/>
              <a:t>gram negatif, 0,4-0,8 x 1-3 µm boyutlarında, aerobik, tek kutuptan birden dörde kadar olan sayıda kamçılı (monotrik veya löfotrik) bir bakteridir.  </a:t>
            </a:r>
          </a:p>
        </p:txBody>
      </p:sp>
    </p:spTree>
  </p:cSld>
  <p:clrMapOvr>
    <a:masterClrMapping/>
  </p:clrMapOvr>
  <p:transition>
    <p:comb/>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950" y="188913"/>
            <a:ext cx="8856663" cy="6480175"/>
          </a:xfrm>
        </p:spPr>
        <p:txBody>
          <a:bodyPr/>
          <a:lstStyle/>
          <a:p>
            <a:pPr marL="0" indent="0">
              <a:buFontTx/>
              <a:buNone/>
              <a:defRPr/>
            </a:pPr>
            <a:r>
              <a:rPr lang="tr-TR" b="1" dirty="0" smtClean="0"/>
              <a:t>Belirtiler</a:t>
            </a:r>
          </a:p>
          <a:p>
            <a:pPr marL="0" indent="0" algn="just">
              <a:buFontTx/>
              <a:buNone/>
              <a:defRPr/>
            </a:pPr>
            <a:r>
              <a:rPr lang="tr-TR" sz="3000" dirty="0" smtClean="0"/>
              <a:t>Hastalık belirtileri tomurcuk, yaprak, dal, gövde ve </a:t>
            </a:r>
            <a:r>
              <a:rPr lang="tr-TR" sz="3000" dirty="0" err="1" smtClean="0"/>
              <a:t>bazan</a:t>
            </a:r>
            <a:r>
              <a:rPr lang="tr-TR" sz="3000" dirty="0" smtClean="0"/>
              <a:t> da </a:t>
            </a:r>
            <a:r>
              <a:rPr lang="tr-TR" sz="3000" dirty="0" err="1" smtClean="0"/>
              <a:t>zuruf</a:t>
            </a:r>
            <a:r>
              <a:rPr lang="tr-TR" sz="3000" dirty="0" smtClean="0"/>
              <a:t> ve meyvede görülmektedir. Yaprak ve çiçek tomurcukları çok hassastır. Önce en dıştaki tomurcuk pulları </a:t>
            </a:r>
            <a:r>
              <a:rPr lang="tr-TR" sz="3000" dirty="0" err="1" smtClean="0"/>
              <a:t>enfekte</a:t>
            </a:r>
            <a:r>
              <a:rPr lang="tr-TR" sz="3000" dirty="0" smtClean="0"/>
              <a:t> olur, sonra bakteri tomurcuğun içine geçer. </a:t>
            </a:r>
            <a:r>
              <a:rPr lang="tr-TR" sz="3000" dirty="0" err="1" smtClean="0"/>
              <a:t>Enfekteli</a:t>
            </a:r>
            <a:r>
              <a:rPr lang="tr-TR" sz="3000" dirty="0" smtClean="0"/>
              <a:t> tomurcuklar ya ölür ya da kısmen zarar görür. </a:t>
            </a:r>
            <a:r>
              <a:rPr lang="tr-TR" sz="3000" dirty="0" err="1" smtClean="0"/>
              <a:t>Enfekteli</a:t>
            </a:r>
            <a:r>
              <a:rPr lang="tr-TR" sz="3000" dirty="0" smtClean="0"/>
              <a:t> tomurcuklar yazın kısmen veya tamamen açılabilir, ancak gelişen sürgünler </a:t>
            </a:r>
            <a:r>
              <a:rPr lang="tr-TR" sz="3000" dirty="0" err="1" smtClean="0"/>
              <a:t>enfektelidirler</a:t>
            </a:r>
            <a:r>
              <a:rPr lang="tr-TR" sz="3000" dirty="0" smtClean="0"/>
              <a:t>. </a:t>
            </a:r>
          </a:p>
          <a:p>
            <a:pPr marL="0" indent="0" algn="just">
              <a:buFontTx/>
              <a:buNone/>
              <a:defRPr/>
            </a:pPr>
            <a:r>
              <a:rPr lang="tr-TR" sz="3000" b="1" dirty="0" smtClean="0"/>
              <a:t>Yapraklar</a:t>
            </a:r>
            <a:r>
              <a:rPr lang="tr-TR" sz="3000" dirty="0" smtClean="0"/>
              <a:t> üzerinde yuvarlak veya düzensiz şekilli 1-2 mm çapında önceleri mat, sarımsı yeşil renkte sonra kırmızımsı kahverengine dönüşebilen lekeler oluşur.</a:t>
            </a:r>
            <a:endParaRPr lang="tr-TR" dirty="0"/>
          </a:p>
        </p:txBody>
      </p:sp>
    </p:spTree>
  </p:cSld>
  <p:clrMapOvr>
    <a:masterClrMapping/>
  </p:clrMapOvr>
  <p:transition>
    <p:comb/>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641"/>
            <a:ext cx="8785225" cy="6480448"/>
          </a:xfrm>
        </p:spPr>
        <p:txBody>
          <a:bodyPr>
            <a:normAutofit lnSpcReduction="10000"/>
          </a:bodyPr>
          <a:lstStyle/>
          <a:p>
            <a:pPr algn="ctr">
              <a:buFontTx/>
              <a:buNone/>
              <a:defRPr/>
            </a:pPr>
            <a:r>
              <a:rPr lang="tr-TR" b="1" dirty="0" smtClean="0"/>
              <a:t>BELİRTİLERİ VE EPİDEMİYOLOJİSİ</a:t>
            </a:r>
          </a:p>
          <a:p>
            <a:pPr algn="just">
              <a:buFontTx/>
              <a:buNone/>
              <a:defRPr/>
            </a:pPr>
            <a:r>
              <a:rPr lang="tr-TR" dirty="0" smtClean="0"/>
              <a:t>		Etmen </a:t>
            </a:r>
            <a:r>
              <a:rPr lang="tr-TR" dirty="0"/>
              <a:t>ağaçtan ağaca kısa mesafelerde yağmur sıçratmasıyla yayılır. Hastalığın en tipik belirtisi olan </a:t>
            </a:r>
            <a:r>
              <a:rPr lang="tr-TR" dirty="0" err="1"/>
              <a:t>gallere</a:t>
            </a:r>
            <a:r>
              <a:rPr lang="tr-TR" dirty="0"/>
              <a:t> yaprak yara izlerinden kaynaklanan enfeksiyondan dolayı en çok yaprak tomurcuklarının olduğu noktada rastlanır. Bununla birlikte etmen budama yaraları, don yaraları, sopa ile hasat yaraları gibi yara yerlerinden de enfeksiyon yapar. Galler etmenin salgıladığı hormonlardan (</a:t>
            </a:r>
            <a:r>
              <a:rPr lang="tr-TR" dirty="0" err="1"/>
              <a:t>indolasetikasit</a:t>
            </a:r>
            <a:r>
              <a:rPr lang="tr-TR" dirty="0"/>
              <a:t>, IAA) kaynaklanan aşırı hücre çoğalması ve gelişmesi yüzünden olur.</a:t>
            </a:r>
          </a:p>
        </p:txBody>
      </p:sp>
    </p:spTree>
  </p:cSld>
  <p:clrMapOvr>
    <a:masterClrMapping/>
  </p:clrMapOvr>
  <p:transition>
    <p:comb/>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333375"/>
            <a:ext cx="8642350" cy="6264275"/>
          </a:xfrm>
        </p:spPr>
        <p:txBody>
          <a:bodyPr>
            <a:normAutofit/>
          </a:bodyPr>
          <a:lstStyle/>
          <a:p>
            <a:pPr algn="just">
              <a:buFontTx/>
              <a:buNone/>
              <a:defRPr/>
            </a:pPr>
            <a:r>
              <a:rPr lang="tr-TR" dirty="0" smtClean="0"/>
              <a:t>		</a:t>
            </a:r>
            <a:r>
              <a:rPr lang="tr-TR" sz="3600" dirty="0" smtClean="0"/>
              <a:t>Galler </a:t>
            </a:r>
            <a:r>
              <a:rPr lang="tr-TR" sz="3600" dirty="0"/>
              <a:t>tipik olarak en çok dal ve sürgünlerde görülmekle birlikte yapraklar ve meyvelerde de görülebilir. Galler başlangıçta küçük, birkaç milimetre çapında ve soluk yeşil renktedir. Zaman geçtikçe </a:t>
            </a:r>
            <a:r>
              <a:rPr lang="tr-TR" sz="3600" smtClean="0"/>
              <a:t>galler</a:t>
            </a:r>
            <a:r>
              <a:rPr lang="tr-TR" sz="3600" dirty="0" smtClean="0"/>
              <a:t> </a:t>
            </a:r>
            <a:r>
              <a:rPr lang="tr-TR" sz="3600" dirty="0"/>
              <a:t>birkaç santimetreye kadar büyür ve renkleri de yeşilimsi kahverengi veya kahverengi olur. Yaşlandıkça Galler çatlar, kısmen nekrotikleşir, çürür ve oluştuktan 6-8 ay sonra da ölürler.</a:t>
            </a:r>
          </a:p>
        </p:txBody>
      </p:sp>
    </p:spTree>
  </p:cSld>
  <p:clrMapOvr>
    <a:masterClrMapping/>
  </p:clrMapOvr>
  <p:transition>
    <p:comb/>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404813"/>
            <a:ext cx="8785225" cy="6264275"/>
          </a:xfrm>
        </p:spPr>
        <p:txBody>
          <a:bodyPr/>
          <a:lstStyle/>
          <a:p>
            <a:pPr algn="just">
              <a:buFontTx/>
              <a:buNone/>
              <a:defRPr/>
            </a:pPr>
            <a:r>
              <a:rPr lang="tr-TR" dirty="0" smtClean="0"/>
              <a:t>		</a:t>
            </a:r>
            <a:r>
              <a:rPr lang="tr-TR" sz="4000" dirty="0" smtClean="0"/>
              <a:t>Nemli </a:t>
            </a:r>
            <a:r>
              <a:rPr lang="tr-TR" sz="4000" dirty="0"/>
              <a:t>ve yağışlı koşullarda </a:t>
            </a:r>
            <a:r>
              <a:rPr lang="tr-TR" sz="4000" dirty="0" err="1"/>
              <a:t>gal</a:t>
            </a:r>
            <a:r>
              <a:rPr lang="tr-TR" sz="4000" dirty="0"/>
              <a:t> yüzeyinden bakteriyel akıntı görülür. </a:t>
            </a:r>
            <a:r>
              <a:rPr lang="tr-TR" sz="4000" dirty="0" err="1"/>
              <a:t>Galli</a:t>
            </a:r>
            <a:r>
              <a:rPr lang="tr-TR" sz="4000" dirty="0"/>
              <a:t> dal ve sürgünler ölürler, dolayısıyla verim düşer. Verim azalmasıyla birlikte zeytin meyveleri küçülür ve kaliteleri düşer.  Etmen hem </a:t>
            </a:r>
            <a:r>
              <a:rPr lang="tr-TR" sz="4000" dirty="0" err="1"/>
              <a:t>gal</a:t>
            </a:r>
            <a:r>
              <a:rPr lang="tr-TR" sz="4000" dirty="0"/>
              <a:t> dokusunda ve hem de sürgün, yaprak ve meyvelerin </a:t>
            </a:r>
            <a:r>
              <a:rPr lang="tr-TR" sz="4000" dirty="0" smtClean="0"/>
              <a:t>üzerinde  </a:t>
            </a:r>
            <a:r>
              <a:rPr lang="tr-TR" sz="4000" dirty="0" err="1" smtClean="0"/>
              <a:t>epifitik</a:t>
            </a:r>
            <a:r>
              <a:rPr lang="tr-TR" sz="4000" dirty="0" smtClean="0"/>
              <a:t> </a:t>
            </a:r>
            <a:r>
              <a:rPr lang="tr-TR" sz="4000" dirty="0"/>
              <a:t>olarak yaşar.       </a:t>
            </a:r>
          </a:p>
          <a:p>
            <a:pPr>
              <a:buFontTx/>
              <a:buNone/>
              <a:defRPr/>
            </a:pPr>
            <a:endParaRPr lang="tr-TR" dirty="0"/>
          </a:p>
        </p:txBody>
      </p:sp>
    </p:spTree>
  </p:cSld>
  <p:clrMapOvr>
    <a:masterClrMapping/>
  </p:clrMapOvr>
  <p:transition>
    <p:comb/>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785225" cy="6408737"/>
          </a:xfrm>
        </p:spPr>
        <p:txBody>
          <a:bodyPr/>
          <a:lstStyle/>
          <a:p>
            <a:pPr>
              <a:buFontTx/>
              <a:buNone/>
              <a:defRPr/>
            </a:pPr>
            <a:r>
              <a:rPr lang="tr-TR" sz="2800" b="1" dirty="0" smtClean="0"/>
              <a:t>Mücadele Yöntemleri</a:t>
            </a:r>
          </a:p>
          <a:p>
            <a:pPr>
              <a:buFontTx/>
              <a:buNone/>
              <a:defRPr/>
            </a:pPr>
            <a:r>
              <a:rPr lang="tr-TR" sz="2800" b="1" dirty="0" smtClean="0"/>
              <a:t> Kültürel Önlemler</a:t>
            </a:r>
          </a:p>
          <a:p>
            <a:pPr algn="just">
              <a:buFontTx/>
              <a:buNone/>
              <a:defRPr/>
            </a:pPr>
            <a:r>
              <a:rPr lang="tr-TR" sz="2800" dirty="0" smtClean="0"/>
              <a:t> • Zeytin dikimine elverişli olmayan, özellikle sık sık don olaylarının meydana geldiği yerlerde zeytin dikiminden vazgeçilmelidir. </a:t>
            </a:r>
          </a:p>
          <a:p>
            <a:pPr algn="just">
              <a:buFontTx/>
              <a:buNone/>
              <a:defRPr/>
            </a:pPr>
            <a:r>
              <a:rPr lang="tr-TR" sz="2800" dirty="0" smtClean="0"/>
              <a:t>• Fazla su tutan, tabanı killi topraklara zeytin dikiminden kaçınılmalı, eğer dikim yapılmışsa drenaj kanalları açılmalıdır. </a:t>
            </a:r>
          </a:p>
          <a:p>
            <a:pPr algn="just">
              <a:buFontTx/>
              <a:buNone/>
              <a:defRPr/>
            </a:pPr>
            <a:r>
              <a:rPr lang="tr-TR" sz="2800" dirty="0" smtClean="0"/>
              <a:t>	Bahçe tesisinde sağlıklı fidanlar ve aşı kalemleri kullanılmalıdır </a:t>
            </a:r>
          </a:p>
          <a:p>
            <a:pPr algn="just">
              <a:buFontTx/>
              <a:buNone/>
              <a:defRPr/>
            </a:pPr>
            <a:r>
              <a:rPr lang="tr-TR" sz="2800" dirty="0" smtClean="0"/>
              <a:t>• Kanserli ağaçların budama işlemleri nemli ve yağışlı günlerde yapılmamalı, aletler sık sık %3’lük lizol eriyiği veya %10’luk sodyum </a:t>
            </a:r>
            <a:r>
              <a:rPr lang="tr-TR" sz="2800" dirty="0" err="1" smtClean="0"/>
              <a:t>hipoklorite</a:t>
            </a:r>
            <a:r>
              <a:rPr lang="tr-TR" sz="2800" dirty="0" smtClean="0"/>
              <a:t> batırılmalıdır. </a:t>
            </a:r>
            <a:endParaRPr lang="tr-TR" sz="2800" dirty="0"/>
          </a:p>
        </p:txBody>
      </p:sp>
    </p:spTree>
  </p:cSld>
  <p:clrMapOvr>
    <a:masterClrMapping/>
  </p:clrMapOvr>
  <p:transition>
    <p:comb/>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333375"/>
            <a:ext cx="8642350" cy="6264275"/>
          </a:xfrm>
        </p:spPr>
        <p:txBody>
          <a:bodyPr/>
          <a:lstStyle/>
          <a:p>
            <a:pPr algn="just">
              <a:buFontTx/>
              <a:buNone/>
              <a:defRPr/>
            </a:pPr>
            <a:r>
              <a:rPr lang="tr-TR" dirty="0" smtClean="0"/>
              <a:t>	Ağaçlara gereğinden fazla azotlu gübre verilmemeli, bunun yerine kompoze gübre verilmelidir. </a:t>
            </a:r>
          </a:p>
          <a:p>
            <a:pPr algn="just">
              <a:buFontTx/>
              <a:buNone/>
              <a:defRPr/>
            </a:pPr>
            <a:r>
              <a:rPr lang="tr-TR" dirty="0" smtClean="0"/>
              <a:t>• Zeytin ağaçlarında sırıkla hasat yapmaktan vazgeçilmeli veya dalları zedelemeyecek şekilde önlemler alınmalıdır. </a:t>
            </a:r>
          </a:p>
          <a:p>
            <a:pPr algn="just">
              <a:buFontTx/>
              <a:buNone/>
              <a:defRPr/>
            </a:pPr>
            <a:r>
              <a:rPr lang="tr-TR" dirty="0" smtClean="0"/>
              <a:t>• Budama artıkları hemen yakılmalıdır. • Budama yerlerine önce %5’lik göztaşı eriyiği, kuruduktan sonra da aşı macunu sürülmelidir. </a:t>
            </a:r>
            <a:endParaRPr lang="tr-TR" dirty="0"/>
          </a:p>
        </p:txBody>
      </p:sp>
    </p:spTree>
  </p:cSld>
  <p:clrMapOvr>
    <a:masterClrMapping/>
  </p:clrMapOvr>
  <p:transition>
    <p:comb/>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260350"/>
            <a:ext cx="8785225" cy="6337300"/>
          </a:xfrm>
        </p:spPr>
        <p:txBody>
          <a:bodyPr/>
          <a:lstStyle/>
          <a:p>
            <a:pPr algn="just">
              <a:buFontTx/>
              <a:buNone/>
              <a:defRPr/>
            </a:pPr>
            <a:r>
              <a:rPr lang="tr-TR" b="1" dirty="0" smtClean="0"/>
              <a:t>Kimyasal Mücadele</a:t>
            </a:r>
          </a:p>
          <a:p>
            <a:pPr algn="just">
              <a:buFontTx/>
              <a:buNone/>
              <a:defRPr/>
            </a:pPr>
            <a:r>
              <a:rPr lang="tr-TR" dirty="0" smtClean="0"/>
              <a:t>	 Ege ve Akdeniz Bölgelerinde kanserle bulaşık zeytinlikler iki yıl budama yapmaksızın yılda 4 defa ilaçlanır. İlkbahar ilaçlamasında %1’lik, diğer ilaçlamalarda %2’lik Bordo bulamacı kullanılır. İki yılın sonunda temmuz-ağustos aylarında budama yapılır. </a:t>
            </a:r>
          </a:p>
          <a:p>
            <a:pPr algn="just">
              <a:buFontTx/>
              <a:buNone/>
              <a:defRPr/>
            </a:pPr>
            <a:r>
              <a:rPr lang="tr-TR" dirty="0" smtClean="0"/>
              <a:t>		Karadeniz Bölgesinde ise 2. ilaçlama (şubatta) yapılmaz, ancak dolu ve don zararı olursa şubat ilaçlaması yapılır. Diğer üç devredeki ilaçlamalar aynı dönemlerde uygulanır.</a:t>
            </a:r>
            <a:endParaRPr lang="tr-TR" dirty="0"/>
          </a:p>
        </p:txBody>
      </p:sp>
    </p:spTree>
  </p:cSld>
  <p:clrMapOvr>
    <a:masterClrMapping/>
  </p:clrMapOvr>
  <p:transition>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188913"/>
            <a:ext cx="8785225" cy="6480175"/>
          </a:xfrm>
        </p:spPr>
        <p:txBody>
          <a:bodyPr/>
          <a:lstStyle/>
          <a:p>
            <a:pPr marL="0" indent="0" algn="just">
              <a:buFontTx/>
              <a:buNone/>
              <a:defRPr/>
            </a:pPr>
            <a:r>
              <a:rPr lang="tr-TR" sz="3500" b="1" dirty="0" smtClean="0"/>
              <a:t>Sürgünler ve dallarda </a:t>
            </a:r>
            <a:r>
              <a:rPr lang="tr-TR" sz="3500" dirty="0" smtClean="0"/>
              <a:t>boyuna çatlaklarla beraber kanserler oluşabilir. Bu belirtileri görmek zordur. Ancak, yakından incelenirse, kabuğun hafifçe çökük ve kırmızımsı mor bir renkte olduğu ve bu bölgelerdeki kabuk kaldırıldığında, altındaki dokunun kırmızımsı kahverengi bir renk aldığı görülebilir. Yapraklar bu dallar üzerinde kıvrılarak kurur ve asılı kalır. Eğer kanserler genç ağaçlarda gövdeyi kuşatırsa, ağaçların ölümüne sebep olabilir.</a:t>
            </a:r>
            <a:endParaRPr lang="tr-TR" sz="3500" dirty="0"/>
          </a:p>
        </p:txBody>
      </p:sp>
    </p:spTree>
  </p:cSld>
  <p:clrMapOvr>
    <a:masterClrMapping/>
  </p:clrMapOvr>
  <p:transition>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188913"/>
            <a:ext cx="8785225" cy="6480175"/>
          </a:xfrm>
        </p:spPr>
        <p:txBody>
          <a:bodyPr/>
          <a:lstStyle/>
          <a:p>
            <a:pPr marL="0" indent="0" algn="just">
              <a:buFontTx/>
              <a:buNone/>
              <a:defRPr/>
            </a:pPr>
            <a:r>
              <a:rPr lang="tr-TR" sz="3400" dirty="0" err="1" smtClean="0"/>
              <a:t>Zuruflar</a:t>
            </a:r>
            <a:r>
              <a:rPr lang="tr-TR" sz="3400" dirty="0" smtClean="0"/>
              <a:t> üzerinde 1-2 mm çapında koyu kahverengi veya siyah renkte küçük lekeler görülür. Bu lekeler yuvarlak veya farklı şekillerde olabilir. Lekeler ilk başlarda yüzeyseldir, daha sonra çökük bir hal alır.</a:t>
            </a:r>
          </a:p>
          <a:p>
            <a:pPr marL="0" indent="0" algn="just">
              <a:buFontTx/>
              <a:buNone/>
              <a:defRPr/>
            </a:pPr>
            <a:r>
              <a:rPr lang="tr-TR" sz="3400" dirty="0" smtClean="0"/>
              <a:t>Meyve kabuğu üzerinde oluşan lekeler 1.2 mm çapında yüzeysel, yuvarlak ve kahverengidir.</a:t>
            </a:r>
          </a:p>
          <a:p>
            <a:pPr marL="0" indent="0" algn="just">
              <a:buFontTx/>
              <a:buNone/>
              <a:defRPr/>
            </a:pPr>
            <a:r>
              <a:rPr lang="tr-TR" sz="3400" dirty="0" smtClean="0"/>
              <a:t>Bu hastalık yüzünden tomurcuklar, sürgünler, dallar ve hatta ocakları kuruyabilmekte ve ekonomik kayıplar ortaya çıkmaktadır. </a:t>
            </a:r>
            <a:endParaRPr lang="tr-TR" sz="3400" dirty="0"/>
          </a:p>
        </p:txBody>
      </p:sp>
    </p:spTree>
  </p:cSld>
  <p:clrMapOvr>
    <a:masterClrMapping/>
  </p:clrMapOvr>
  <p:transition>
    <p:comb/>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0825" y="260350"/>
            <a:ext cx="8642350" cy="6337300"/>
          </a:xfrm>
        </p:spPr>
        <p:txBody>
          <a:bodyPr/>
          <a:lstStyle/>
          <a:p>
            <a:pPr marL="0" indent="0" algn="just">
              <a:buFontTx/>
              <a:buNone/>
              <a:defRPr/>
            </a:pPr>
            <a:r>
              <a:rPr lang="tr-TR" sz="4000" b="1" dirty="0" smtClean="0"/>
              <a:t>Hastalık Döngüsü</a:t>
            </a:r>
          </a:p>
          <a:p>
            <a:pPr marL="0" indent="0" algn="just">
              <a:buFontTx/>
              <a:buNone/>
              <a:defRPr/>
            </a:pPr>
            <a:r>
              <a:rPr lang="tr-TR" sz="4000" dirty="0" smtClean="0"/>
              <a:t>Etmen bakteri bitkiye yaralar ve yapraklardaki </a:t>
            </a:r>
            <a:r>
              <a:rPr lang="tr-TR" sz="4000" dirty="0" err="1" smtClean="0"/>
              <a:t>stomalardan</a:t>
            </a:r>
            <a:r>
              <a:rPr lang="tr-TR" sz="4000" dirty="0" smtClean="0"/>
              <a:t> enfeksiyon yapar, kanserlerde ve </a:t>
            </a:r>
            <a:r>
              <a:rPr lang="tr-TR" sz="4000" dirty="0" err="1" smtClean="0"/>
              <a:t>enfekteli</a:t>
            </a:r>
            <a:r>
              <a:rPr lang="tr-TR" sz="4000" dirty="0" smtClean="0"/>
              <a:t> tomurcuklarda kışlar. Bakteri </a:t>
            </a:r>
            <a:r>
              <a:rPr lang="tr-TR" sz="4000" dirty="0" err="1" smtClean="0"/>
              <a:t>enfekteli</a:t>
            </a:r>
            <a:r>
              <a:rPr lang="tr-TR" sz="4000" dirty="0" smtClean="0"/>
              <a:t> üretim materyali, yağmur, rüzgar ve budama aletleri ile yayılmaktadır.  </a:t>
            </a:r>
            <a:endParaRPr lang="tr-TR" sz="4000" dirty="0"/>
          </a:p>
        </p:txBody>
      </p:sp>
    </p:spTree>
  </p:cSld>
  <p:clrMapOvr>
    <a:masterClrMapping/>
  </p:clrMapOvr>
  <p:transition>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115888"/>
            <a:ext cx="8785225" cy="6553200"/>
          </a:xfrm>
        </p:spPr>
        <p:txBody>
          <a:bodyPr/>
          <a:lstStyle/>
          <a:p>
            <a:pPr marL="0" indent="0">
              <a:buFontTx/>
              <a:buNone/>
              <a:defRPr/>
            </a:pPr>
            <a:r>
              <a:rPr lang="tr-TR" b="1" dirty="0" smtClean="0"/>
              <a:t>Mücadele</a:t>
            </a:r>
          </a:p>
          <a:p>
            <a:pPr>
              <a:defRPr/>
            </a:pPr>
            <a:r>
              <a:rPr lang="tr-TR" sz="2400" b="1" dirty="0">
                <a:effectLst/>
              </a:rPr>
              <a:t>Kültürel önlemler</a:t>
            </a:r>
            <a:r>
              <a:rPr lang="tr-TR" b="1" dirty="0">
                <a:effectLst/>
              </a:rPr>
              <a:t> </a:t>
            </a:r>
            <a:endParaRPr lang="tr-TR" dirty="0">
              <a:effectLst/>
            </a:endParaRPr>
          </a:p>
          <a:p>
            <a:pPr algn="just">
              <a:defRPr/>
            </a:pPr>
            <a:r>
              <a:rPr lang="tr-TR" sz="2100" dirty="0">
                <a:effectLst/>
              </a:rPr>
              <a:t>Fındık bahçeleri tesis edilecek yerlerde toprak normal derinlikte ve bitki besin maddelerince zengin olmalıdır.</a:t>
            </a:r>
          </a:p>
          <a:p>
            <a:pPr algn="just">
              <a:defRPr/>
            </a:pPr>
            <a:r>
              <a:rPr lang="tr-TR" sz="2100" dirty="0">
                <a:effectLst/>
              </a:rPr>
              <a:t>Taban suyu yüksek ve su tutan toprakların bulunduğu yerlerde bahçe tesis edilmemelidir.</a:t>
            </a:r>
          </a:p>
          <a:p>
            <a:pPr algn="just">
              <a:defRPr/>
            </a:pPr>
            <a:r>
              <a:rPr lang="tr-TR" sz="2100" dirty="0">
                <a:effectLst/>
              </a:rPr>
              <a:t>Gübreleme ve toprak işlemesi zamanında ve tekniğine uygun yapılmalıdır.</a:t>
            </a:r>
          </a:p>
          <a:p>
            <a:pPr algn="just">
              <a:defRPr/>
            </a:pPr>
            <a:r>
              <a:rPr lang="tr-TR" sz="2100" dirty="0">
                <a:effectLst/>
              </a:rPr>
              <a:t>Bahçe tesis edilirken sağlıklı fidanlar seçilmeli ve sonbaharda dikimi yapılmalıdır.</a:t>
            </a:r>
          </a:p>
          <a:p>
            <a:pPr algn="just">
              <a:defRPr/>
            </a:pPr>
            <a:r>
              <a:rPr lang="tr-TR" sz="2100" dirty="0" err="1">
                <a:effectLst/>
              </a:rPr>
              <a:t>Enfekteli</a:t>
            </a:r>
            <a:r>
              <a:rPr lang="tr-TR" sz="2100" dirty="0">
                <a:effectLst/>
              </a:rPr>
              <a:t> dallar kesilip imha edilmelidir.</a:t>
            </a:r>
          </a:p>
          <a:p>
            <a:pPr algn="just">
              <a:defRPr/>
            </a:pPr>
            <a:r>
              <a:rPr lang="tr-TR" sz="2100" dirty="0">
                <a:effectLst/>
              </a:rPr>
              <a:t>Budama sırasında bir ocaktan diğerine geçerken budama aletleri sık sık %3’lük lizol eriyiği veya %10’luk sodyum </a:t>
            </a:r>
            <a:r>
              <a:rPr lang="tr-TR" sz="2100" dirty="0" err="1">
                <a:effectLst/>
              </a:rPr>
              <a:t>hipoklorite</a:t>
            </a:r>
            <a:r>
              <a:rPr lang="tr-TR" sz="2100" dirty="0">
                <a:effectLst/>
              </a:rPr>
              <a:t> (çamaşır suyu) batırılarak dezenfekte edilmelidir.</a:t>
            </a:r>
          </a:p>
          <a:p>
            <a:pPr algn="just">
              <a:defRPr/>
            </a:pPr>
            <a:r>
              <a:rPr lang="tr-TR" sz="2100" dirty="0">
                <a:effectLst/>
              </a:rPr>
              <a:t>Hastalıklı bahçelerde budama, bakterinin aktif olmadığı yaz ve kış aylarında yapılmalıdır.</a:t>
            </a:r>
          </a:p>
          <a:p>
            <a:pPr algn="just">
              <a:defRPr/>
            </a:pPr>
            <a:r>
              <a:rPr lang="tr-TR" sz="2100" dirty="0">
                <a:effectLst/>
              </a:rPr>
              <a:t>Budama artıkları bahçeden uzaklaştırılıp imha edilmelidir.</a:t>
            </a:r>
          </a:p>
          <a:p>
            <a:pPr marL="0" indent="0">
              <a:buFontTx/>
              <a:buNone/>
              <a:defRPr/>
            </a:pPr>
            <a:endParaRPr lang="tr-TR" dirty="0" smtClean="0"/>
          </a:p>
          <a:p>
            <a:pPr marL="0" indent="0">
              <a:buFontTx/>
              <a:buNone/>
              <a:defRPr/>
            </a:pPr>
            <a:endParaRPr lang="tr-TR" dirty="0"/>
          </a:p>
        </p:txBody>
      </p:sp>
    </p:spTree>
  </p:cSld>
  <p:clrMapOvr>
    <a:masterClrMapping/>
  </p:clrMapOvr>
  <p:transition>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115888"/>
            <a:ext cx="8713787" cy="6553200"/>
          </a:xfrm>
        </p:spPr>
        <p:txBody>
          <a:bodyPr/>
          <a:lstStyle/>
          <a:p>
            <a:pPr algn="just">
              <a:defRPr/>
            </a:pPr>
            <a:r>
              <a:rPr lang="tr-TR" b="1" dirty="0">
                <a:effectLst/>
              </a:rPr>
              <a:t>Kimyasal Mücadele</a:t>
            </a:r>
          </a:p>
          <a:p>
            <a:pPr algn="just">
              <a:defRPr/>
            </a:pPr>
            <a:r>
              <a:rPr lang="tr-TR" dirty="0">
                <a:effectLst/>
              </a:rPr>
              <a:t>1.  ilaçlama:  Hasattan sonra sonbahar yağışları başlamadan önce ağustos sonu veya eylül başında,</a:t>
            </a:r>
          </a:p>
          <a:p>
            <a:pPr algn="just">
              <a:defRPr/>
            </a:pPr>
            <a:r>
              <a:rPr lang="tr-TR" dirty="0">
                <a:effectLst/>
              </a:rPr>
              <a:t>2.  ilaçlama: Sonbahar sonlarında yaprakların %75’inin döküldüğü bir devrede,</a:t>
            </a:r>
          </a:p>
          <a:p>
            <a:pPr algn="just">
              <a:defRPr/>
            </a:pPr>
            <a:r>
              <a:rPr lang="tr-TR" dirty="0">
                <a:effectLst/>
              </a:rPr>
              <a:t>3.  ilaçlama: İlkbaharda yaprak tomurcukları patlamaya başladığı bir devrede yapılır.</a:t>
            </a:r>
          </a:p>
          <a:p>
            <a:pPr marL="0" indent="0" algn="just">
              <a:buFontTx/>
              <a:buNone/>
              <a:defRPr/>
            </a:pPr>
            <a:r>
              <a:rPr lang="tr-TR" dirty="0">
                <a:effectLst/>
              </a:rPr>
              <a:t> </a:t>
            </a:r>
            <a:r>
              <a:rPr lang="tr-TR" dirty="0" smtClean="0">
                <a:effectLst/>
              </a:rPr>
              <a:t>İlaçlamalarda %1’lik bordo bulamacı kullanılmaktadır. </a:t>
            </a:r>
            <a:endParaRPr lang="tr-TR" dirty="0">
              <a:effectLst/>
            </a:endParaRPr>
          </a:p>
          <a:p>
            <a:pPr marL="0" indent="0">
              <a:buFontTx/>
              <a:buNone/>
              <a:defRPr/>
            </a:pPr>
            <a:endParaRPr lang="tr-TR" dirty="0"/>
          </a:p>
        </p:txBody>
      </p:sp>
    </p:spTree>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408712"/>
          </a:xfrm>
        </p:spPr>
        <p:txBody>
          <a:bodyPr/>
          <a:lstStyle/>
          <a:p>
            <a:pPr algn="ctr" eaLnBrk="1" hangingPunct="1">
              <a:buFontTx/>
              <a:buNone/>
              <a:defRPr/>
            </a:pPr>
            <a:r>
              <a:rPr lang="tr-TR" sz="4000" b="1" dirty="0" smtClean="0">
                <a:solidFill>
                  <a:srgbClr val="92D050"/>
                </a:solidFill>
              </a:rPr>
              <a:t>ELMA MOZAİK VİRUS HASTALIĞI</a:t>
            </a:r>
          </a:p>
          <a:p>
            <a:pPr eaLnBrk="1" hangingPunct="1">
              <a:buFontTx/>
              <a:buNone/>
              <a:defRPr/>
            </a:pPr>
            <a:r>
              <a:rPr lang="tr-TR" sz="4000" b="1" dirty="0" smtClean="0"/>
              <a:t>		Etmen</a:t>
            </a:r>
            <a:endParaRPr lang="tr-TR" sz="4000" dirty="0" smtClean="0"/>
          </a:p>
          <a:p>
            <a:pPr algn="just" eaLnBrk="1" hangingPunct="1">
              <a:buFontTx/>
              <a:buNone/>
              <a:defRPr/>
            </a:pPr>
            <a:r>
              <a:rPr lang="tr-TR" sz="4000" dirty="0" smtClean="0"/>
              <a:t>		Hastalık etmeni olan </a:t>
            </a:r>
            <a:r>
              <a:rPr lang="tr-TR" sz="4000" b="1" dirty="0" err="1" smtClean="0"/>
              <a:t>Apple</a:t>
            </a:r>
            <a:r>
              <a:rPr lang="tr-TR" sz="4000" b="1" dirty="0" smtClean="0"/>
              <a:t> </a:t>
            </a:r>
            <a:r>
              <a:rPr lang="tr-TR" sz="4000" b="1" dirty="0" err="1" smtClean="0"/>
              <a:t>mosaic</a:t>
            </a:r>
            <a:r>
              <a:rPr lang="tr-TR" sz="4000" b="1" dirty="0" smtClean="0"/>
              <a:t> </a:t>
            </a:r>
            <a:r>
              <a:rPr lang="tr-TR" sz="4000" b="1" dirty="0" err="1" smtClean="0"/>
              <a:t>virus</a:t>
            </a:r>
            <a:r>
              <a:rPr lang="tr-TR" sz="4000" b="1" dirty="0" smtClean="0"/>
              <a:t> (</a:t>
            </a:r>
            <a:r>
              <a:rPr lang="tr-TR" sz="4000" b="1" dirty="0" err="1" smtClean="0"/>
              <a:t>ApMV</a:t>
            </a:r>
            <a:r>
              <a:rPr lang="tr-TR" sz="4000" b="1" dirty="0" smtClean="0"/>
              <a:t>)</a:t>
            </a:r>
            <a:r>
              <a:rPr lang="tr-TR" sz="4000" dirty="0" smtClean="0"/>
              <a:t>  (Elma mozaik </a:t>
            </a:r>
            <a:r>
              <a:rPr lang="tr-TR" sz="4000" dirty="0" err="1" smtClean="0"/>
              <a:t>virusu</a:t>
            </a:r>
            <a:r>
              <a:rPr lang="tr-TR" sz="4000" dirty="0" smtClean="0"/>
              <a:t>) </a:t>
            </a:r>
            <a:r>
              <a:rPr lang="tr-TR" sz="4000" i="1" dirty="0" err="1" smtClean="0"/>
              <a:t>Bromoviridae</a:t>
            </a:r>
            <a:r>
              <a:rPr lang="tr-TR" sz="4000" dirty="0" smtClean="0"/>
              <a:t> familyasından </a:t>
            </a:r>
            <a:r>
              <a:rPr lang="tr-TR" sz="4000" i="1" dirty="0" err="1" smtClean="0"/>
              <a:t>Ilarvirus</a:t>
            </a:r>
            <a:r>
              <a:rPr lang="tr-TR" sz="4000" dirty="0" smtClean="0"/>
              <a:t> cinsine ait bir </a:t>
            </a:r>
            <a:r>
              <a:rPr lang="tr-TR" sz="4000" dirty="0" err="1" smtClean="0"/>
              <a:t>virus</a:t>
            </a:r>
            <a:r>
              <a:rPr lang="tr-TR" sz="4000" dirty="0" smtClean="0"/>
              <a:t> olup tek sarmal RNA’dan (</a:t>
            </a:r>
            <a:r>
              <a:rPr lang="tr-TR" sz="4000" dirty="0" err="1" smtClean="0"/>
              <a:t>ssRNA</a:t>
            </a:r>
            <a:r>
              <a:rPr lang="tr-TR" sz="4000" dirty="0" smtClean="0"/>
              <a:t>) ibaret 3 parçalı genomlu 25-29 </a:t>
            </a:r>
            <a:r>
              <a:rPr lang="tr-TR" sz="4000" dirty="0" err="1" smtClean="0"/>
              <a:t>nm</a:t>
            </a:r>
            <a:r>
              <a:rPr lang="tr-TR" sz="4000" dirty="0" smtClean="0"/>
              <a:t> çapında yuvarlak şekilli bir </a:t>
            </a:r>
            <a:r>
              <a:rPr lang="tr-TR" sz="4000" dirty="0" err="1" smtClean="0"/>
              <a:t>virustur</a:t>
            </a:r>
            <a:r>
              <a:rPr lang="tr-TR" sz="4000" dirty="0" smtClean="0"/>
              <a:t>.</a:t>
            </a:r>
          </a:p>
          <a:p>
            <a:pPr>
              <a:buNone/>
            </a:pPr>
            <a:endParaRPr lang="tr-TR" sz="4000" dirty="0"/>
          </a:p>
        </p:txBody>
      </p:sp>
    </p:spTree>
  </p:cSld>
  <p:clrMapOvr>
    <a:masterClrMapping/>
  </p:clrMapOvr>
  <p:transition>
    <p:comb/>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408712"/>
          </a:xfrm>
        </p:spPr>
        <p:txBody>
          <a:bodyPr/>
          <a:lstStyle/>
          <a:p>
            <a:pPr eaLnBrk="1" hangingPunct="1">
              <a:lnSpc>
                <a:spcPct val="90000"/>
              </a:lnSpc>
              <a:defRPr/>
            </a:pPr>
            <a:r>
              <a:rPr lang="tr-TR" sz="3400" b="1" dirty="0" smtClean="0"/>
              <a:t>Belirtiler</a:t>
            </a:r>
            <a:endParaRPr lang="tr-TR" sz="3400" dirty="0" smtClean="0"/>
          </a:p>
          <a:p>
            <a:pPr algn="just" eaLnBrk="1" hangingPunct="1">
              <a:lnSpc>
                <a:spcPct val="90000"/>
              </a:lnSpc>
              <a:buFontTx/>
              <a:buNone/>
              <a:defRPr/>
            </a:pPr>
            <a:r>
              <a:rPr lang="tr-TR" sz="3400" dirty="0" smtClean="0"/>
              <a:t>		</a:t>
            </a:r>
            <a:r>
              <a:rPr lang="tr-TR" sz="3400" dirty="0" err="1" smtClean="0"/>
              <a:t>ApMV</a:t>
            </a:r>
            <a:r>
              <a:rPr lang="tr-TR" sz="3400" dirty="0" smtClean="0"/>
              <a:t> en yaygın elma </a:t>
            </a:r>
            <a:r>
              <a:rPr lang="tr-TR" sz="3400" dirty="0" err="1" smtClean="0"/>
              <a:t>virusudur</a:t>
            </a:r>
            <a:r>
              <a:rPr lang="tr-TR" sz="3400" dirty="0" smtClean="0"/>
              <a:t>. Elma yapraklarında soluk sarı renkli damar bantlaşması veya krem renginde beneklenmeler (mozaik) veya halkalı lekeler görülür. Belirtiler en belirgin olarak ilkbaharda ve yaz başlarında görülmektedir. Yazın yüksek sıcaklıklarda gelişen yapraklarda genellikle belirti yoktur. Elma çeşitlerinden Golden </a:t>
            </a:r>
            <a:r>
              <a:rPr lang="tr-TR" sz="3400" dirty="0" err="1" smtClean="0"/>
              <a:t>Delicious</a:t>
            </a:r>
            <a:r>
              <a:rPr lang="tr-TR" sz="3400" dirty="0" smtClean="0"/>
              <a:t> ve </a:t>
            </a:r>
            <a:r>
              <a:rPr lang="tr-TR" sz="3400" dirty="0" err="1" smtClean="0"/>
              <a:t>Jonathan</a:t>
            </a:r>
            <a:r>
              <a:rPr lang="tr-TR" sz="3400" dirty="0" smtClean="0"/>
              <a:t> </a:t>
            </a:r>
            <a:r>
              <a:rPr lang="tr-TR" sz="3400" dirty="0" err="1" smtClean="0"/>
              <a:t>virusa</a:t>
            </a:r>
            <a:r>
              <a:rPr lang="tr-TR" sz="3400" dirty="0" smtClean="0"/>
              <a:t> çok hassastırlar. </a:t>
            </a:r>
            <a:r>
              <a:rPr lang="tr-TR" sz="3400" dirty="0" err="1" smtClean="0"/>
              <a:t>Virustan</a:t>
            </a:r>
            <a:r>
              <a:rPr lang="tr-TR" sz="3400" dirty="0" smtClean="0"/>
              <a:t> kaynaklanan verim kaybı %0-50 arasında olmaktadır.</a:t>
            </a:r>
            <a:endParaRPr lang="tr-TR" sz="3400" dirty="0"/>
          </a:p>
        </p:txBody>
      </p:sp>
    </p:spTree>
  </p:cSld>
  <p:clrMapOvr>
    <a:masterClrMapping/>
  </p:clrMapOvr>
  <p:transition>
    <p:comb/>
  </p:transition>
</p:sld>
</file>

<file path=ppt/theme/theme1.xml><?xml version="1.0" encoding="utf-8"?>
<a:theme xmlns:a="http://schemas.openxmlformats.org/drawingml/2006/main" name="Okyanus">
  <a:themeElements>
    <a:clrScheme name="Okyanus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kyanus">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kyanus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kyanus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kyanus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kyanus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kyanus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kyanus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kyanus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kyanus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944</TotalTime>
  <Words>385</Words>
  <Application>Microsoft Office PowerPoint</Application>
  <PresentationFormat>Ekran Gösterisi (4:3)</PresentationFormat>
  <Paragraphs>76</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Okyanus</vt:lpstr>
      <vt:lpstr>FINDIK BAKTERİYEL YANIKLIĞI (Xanthomonas arboricola pv. corylina) </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       ZEYTİN DAL KANSERİ Psudomonas savastanoi  pv. savastanoi </vt:lpstr>
      <vt:lpstr>Slayt 20</vt:lpstr>
      <vt:lpstr>Slayt 21</vt:lpstr>
      <vt:lpstr>Slayt 22</vt:lpstr>
      <vt:lpstr>Slayt 23</vt:lpstr>
      <vt:lpstr>Slayt 24</vt:lpstr>
      <vt:lpstr>Slayt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YUMUŞAK ÇEKİRDEKLİ MEYVE AĞAÇLARINDA GÖRÜLEN BAKTERİYEL VE VİRAL HASTALIKLAR</dc:title>
  <dc:creator>OZARFLO</dc:creator>
  <cp:lastModifiedBy>OZARFLOADA</cp:lastModifiedBy>
  <cp:revision>174</cp:revision>
  <dcterms:created xsi:type="dcterms:W3CDTF">2009-03-25T13:36:32Z</dcterms:created>
  <dcterms:modified xsi:type="dcterms:W3CDTF">2018-03-09T16:39:25Z</dcterms:modified>
</cp:coreProperties>
</file>