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4" autoAdjust="0"/>
    <p:restoredTop sz="94660"/>
  </p:normalViewPr>
  <p:slideViewPr>
    <p:cSldViewPr snapToGrid="0">
      <p:cViewPr varScale="1">
        <p:scale>
          <a:sx n="91" d="100"/>
          <a:sy n="91" d="100"/>
        </p:scale>
        <p:origin x="534" y="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79583925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3177604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0388949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329064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24806396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488209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0882615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842589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05607785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949611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714606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BB2AE3-3943-4D5B-89D6-1DD0E1C33099}" type="datetimeFigureOut">
              <a:rPr lang="tr-TR" smtClean="0"/>
              <a:t>20.11.2019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F36F92A-7892-436F-835F-D8DD0BC7C35D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653905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353146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Makro iktisat nedir?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45673"/>
            <a:ext cx="9144000" cy="3512127"/>
          </a:xfrm>
        </p:spPr>
        <p:txBody>
          <a:bodyPr>
            <a:normAutofit fontScale="92500"/>
          </a:bodyPr>
          <a:lstStyle/>
          <a:p>
            <a:r>
              <a:rPr lang="tr-TR" dirty="0" smtClean="0"/>
              <a:t>Makro iktisat, ekonominin bütününün işleyişi, yapısı, davranışları ve mekanizmalarını inceleyen bir iktisat dalı olarak ortaya çıkmaktadır.</a:t>
            </a:r>
          </a:p>
          <a:p>
            <a:r>
              <a:rPr lang="tr-TR" dirty="0" smtClean="0"/>
              <a:t>Yunanca olarak mikro küçük olarak değerlendirilirken makro büyük anlamına karşılık gelir.</a:t>
            </a:r>
          </a:p>
          <a:p>
            <a:r>
              <a:rPr lang="tr-TR" dirty="0" smtClean="0"/>
              <a:t>Mikro iktisat, üretim, bölüşüm ve kaynak tahsisini incelemektedir. Tüketici anlamında tek bir bireyi esas alırken üretici anlamında tek bir firmayı esas almaktadır.</a:t>
            </a:r>
          </a:p>
          <a:p>
            <a:r>
              <a:rPr lang="tr-TR" dirty="0" smtClean="0"/>
              <a:t>Makro iktisadın mikro iktisattan ayrılan bu yönü dikkate alındığında, makro iktisat ekonomideki tüm bireyleri ve tüm firmaları dikkate alır ve ekonominin bütününün işleyişi, yapısı, davranışları ve mekanizmalarını inceler. 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9806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25882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>Makro iktisat okulları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66455"/>
            <a:ext cx="9144000" cy="4384963"/>
          </a:xfrm>
        </p:spPr>
        <p:txBody>
          <a:bodyPr/>
          <a:lstStyle/>
          <a:p>
            <a:pPr marL="457200" indent="-457200">
              <a:buAutoNum type="arabicPeriod"/>
            </a:pPr>
            <a:r>
              <a:rPr lang="tr-TR" dirty="0" smtClean="0"/>
              <a:t>Klasik makro iktisat okulu</a:t>
            </a:r>
          </a:p>
          <a:p>
            <a:pPr marL="457200" indent="-457200">
              <a:buAutoNum type="arabicPeriod"/>
            </a:pPr>
            <a:r>
              <a:rPr lang="tr-TR" dirty="0" err="1" smtClean="0"/>
              <a:t>Keynezyen</a:t>
            </a:r>
            <a:r>
              <a:rPr lang="tr-TR" dirty="0" smtClean="0"/>
              <a:t> makro iktisat okulu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Monetarist makro iktisat okulu (Paracı)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Yeni klasik makro iktisat okulu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Yeni klasik reel konjonktür teorisi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Yeni </a:t>
            </a:r>
            <a:r>
              <a:rPr lang="tr-TR" dirty="0" err="1" smtClean="0"/>
              <a:t>keynesyenmakro</a:t>
            </a:r>
            <a:r>
              <a:rPr lang="tr-TR" dirty="0" smtClean="0"/>
              <a:t> iktisat okulu</a:t>
            </a:r>
          </a:p>
          <a:p>
            <a:pPr marL="457200" indent="-457200">
              <a:buFont typeface="Arial" panose="020B0604020202020204" pitchFamily="34" charset="0"/>
              <a:buAutoNum type="arabicPeriod"/>
            </a:pPr>
            <a:r>
              <a:rPr lang="tr-TR" dirty="0" smtClean="0"/>
              <a:t>Diğer makro iktisat okulları</a:t>
            </a:r>
          </a:p>
          <a:p>
            <a:pPr marL="457200" indent="-457200">
              <a:buAutoNum type="arabicPeriod"/>
            </a:pP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1577032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16973"/>
            <a:ext cx="9144000" cy="883227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1. Klasik makro iktisat okulu</a:t>
            </a:r>
            <a:endParaRPr lang="tr-TR" sz="44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04109"/>
            <a:ext cx="9144000" cy="3553691"/>
          </a:xfrm>
        </p:spPr>
        <p:txBody>
          <a:bodyPr/>
          <a:lstStyle/>
          <a:p>
            <a:r>
              <a:rPr lang="tr-TR" dirty="0" smtClean="0"/>
              <a:t>Bu okulun kurucusu olan A. Smith 1776 yılında </a:t>
            </a:r>
            <a:r>
              <a:rPr lang="tr-TR" i="1" dirty="0" smtClean="0"/>
              <a:t>milletlerin servetinin doğası v sebepleri üzerine bir araştırma</a:t>
            </a:r>
            <a:r>
              <a:rPr lang="tr-TR" dirty="0" smtClean="0"/>
              <a:t> isimli kitabını yayımladı.</a:t>
            </a:r>
          </a:p>
          <a:p>
            <a:r>
              <a:rPr lang="tr-TR" dirty="0" smtClean="0"/>
              <a:t>Görünmeyen el teorisini ortaya koymuştur. </a:t>
            </a:r>
          </a:p>
          <a:p>
            <a:r>
              <a:rPr lang="tr-TR" dirty="0" smtClean="0"/>
              <a:t>Klasik makro iktisat Say yasasını benimsemiştir.</a:t>
            </a:r>
          </a:p>
          <a:p>
            <a:r>
              <a:rPr lang="tr-TR" dirty="0" smtClean="0"/>
              <a:t>Devletin ekonomiye müdahale etmemesi Klasik makro </a:t>
            </a:r>
            <a:r>
              <a:rPr lang="tr-TR" dirty="0" err="1" smtClean="0"/>
              <a:t>iktisatın</a:t>
            </a:r>
            <a:r>
              <a:rPr lang="tr-TR" dirty="0" smtClean="0"/>
              <a:t> </a:t>
            </a:r>
            <a:r>
              <a:rPr lang="tr-TR" i="1" dirty="0" smtClean="0"/>
              <a:t>bırakınız yapsınlar, bırakınız geçsinler</a:t>
            </a:r>
            <a:r>
              <a:rPr lang="tr-TR" dirty="0" smtClean="0"/>
              <a:t> ilkesi çerçevesinde ifade edilmektedir.</a:t>
            </a:r>
          </a:p>
          <a:p>
            <a:r>
              <a:rPr lang="tr-TR" dirty="0" smtClean="0"/>
              <a:t>Bu okulun öne çıkan isimleri, A. Smith, D. </a:t>
            </a:r>
            <a:r>
              <a:rPr lang="tr-TR" dirty="0" err="1" smtClean="0"/>
              <a:t>Ricardo</a:t>
            </a:r>
            <a:r>
              <a:rPr lang="tr-TR" dirty="0" smtClean="0"/>
              <a:t>, J.B. Say </a:t>
            </a:r>
            <a:r>
              <a:rPr lang="tr-TR" dirty="0" err="1" smtClean="0"/>
              <a:t>vd</a:t>
            </a:r>
            <a:r>
              <a:rPr lang="tr-TR" dirty="0" smtClean="0"/>
              <a:t>.’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2025021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602528"/>
          </a:xfrm>
        </p:spPr>
        <p:txBody>
          <a:bodyPr>
            <a:normAutofit fontScale="90000"/>
          </a:bodyPr>
          <a:lstStyle/>
          <a:p>
            <a:r>
              <a:rPr lang="tr-TR" sz="4400" dirty="0" smtClean="0"/>
              <a:t>2. </a:t>
            </a:r>
            <a:r>
              <a:rPr lang="tr-TR" sz="4400" dirty="0" err="1" smtClean="0"/>
              <a:t>Keynezyen</a:t>
            </a:r>
            <a:r>
              <a:rPr lang="tr-TR" sz="4400" dirty="0" smtClean="0"/>
              <a:t> makro iktisat okulu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724891"/>
            <a:ext cx="9144000" cy="4572000"/>
          </a:xfrm>
        </p:spPr>
        <p:txBody>
          <a:bodyPr>
            <a:normAutofit fontScale="92500" lnSpcReduction="10000"/>
          </a:bodyPr>
          <a:lstStyle/>
          <a:p>
            <a:r>
              <a:rPr lang="tr-TR" dirty="0" smtClean="0"/>
              <a:t>Bu okulun kurucusu, J.M. Keynes 1936 tarihinde </a:t>
            </a:r>
            <a:r>
              <a:rPr lang="tr-TR" i="1" dirty="0" smtClean="0"/>
              <a:t>İstihdam, faiz ve paranın genel teorisi isimli </a:t>
            </a:r>
            <a:r>
              <a:rPr lang="tr-TR" dirty="0" smtClean="0"/>
              <a:t>kitabını yayımlamıştır.</a:t>
            </a:r>
          </a:p>
          <a:p>
            <a:r>
              <a:rPr lang="tr-TR" dirty="0" smtClean="0"/>
              <a:t>Keynes, görünmeyen el ve Say yasasına itiraz etmiştir.</a:t>
            </a:r>
          </a:p>
          <a:p>
            <a:r>
              <a:rPr lang="tr-TR" dirty="0" smtClean="0"/>
              <a:t>Keynes’e göre, Klasikçilerin aksine, ekonominin lokomotifi olarak talep dikkate alınır.</a:t>
            </a:r>
          </a:p>
          <a:p>
            <a:r>
              <a:rPr lang="tr-TR" i="1" dirty="0" smtClean="0"/>
              <a:t>1929 Dünya ekonomik buhranı</a:t>
            </a:r>
          </a:p>
          <a:p>
            <a:r>
              <a:rPr lang="tr-TR" dirty="0" smtClean="0"/>
              <a:t>Keynes, 1929 Dünya ekonomik buhranının arkasında yatan gerçeğin ABD’deki </a:t>
            </a:r>
            <a:r>
              <a:rPr lang="tr-TR" i="1" dirty="0" smtClean="0"/>
              <a:t>toplam talep yetersizliğini </a:t>
            </a:r>
            <a:r>
              <a:rPr lang="tr-TR" dirty="0" smtClean="0"/>
              <a:t>ifade etmiştir.</a:t>
            </a:r>
          </a:p>
          <a:p>
            <a:r>
              <a:rPr lang="tr-TR" dirty="0" err="1" smtClean="0"/>
              <a:t>Keynezyen</a:t>
            </a:r>
            <a:r>
              <a:rPr lang="tr-TR" dirty="0" smtClean="0"/>
              <a:t> makro iktisat okulu, kısa dönem, eksik rekabet ve devlet müdahalesi taraftarıdır.</a:t>
            </a:r>
          </a:p>
          <a:p>
            <a:r>
              <a:rPr lang="tr-TR" i="1" dirty="0" err="1" smtClean="0"/>
              <a:t>Neoklasik</a:t>
            </a:r>
            <a:r>
              <a:rPr lang="tr-TR" i="1" dirty="0" smtClean="0"/>
              <a:t> sentez</a:t>
            </a:r>
          </a:p>
          <a:p>
            <a:r>
              <a:rPr lang="tr-TR" dirty="0" smtClean="0"/>
              <a:t>1955 yılında P.A. </a:t>
            </a:r>
            <a:r>
              <a:rPr lang="tr-TR" dirty="0" err="1" smtClean="0"/>
              <a:t>Samuelson</a:t>
            </a:r>
            <a:r>
              <a:rPr lang="tr-TR" dirty="0" smtClean="0"/>
              <a:t> iki farklı yaklaşımı </a:t>
            </a:r>
            <a:r>
              <a:rPr lang="tr-TR" i="1" dirty="0" err="1" smtClean="0"/>
              <a:t>Neoklasik</a:t>
            </a:r>
            <a:r>
              <a:rPr lang="tr-TR" i="1" dirty="0" smtClean="0"/>
              <a:t> sentez</a:t>
            </a:r>
            <a:r>
              <a:rPr lang="tr-TR" dirty="0" smtClean="0"/>
              <a:t> altında birleştirdi.</a:t>
            </a:r>
            <a:endParaRPr lang="tr-TR" i="1" dirty="0" smtClean="0"/>
          </a:p>
          <a:p>
            <a:pPr algn="l"/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04400363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446664"/>
          </a:xfrm>
        </p:spPr>
        <p:txBody>
          <a:bodyPr>
            <a:normAutofit fontScale="90000"/>
          </a:bodyPr>
          <a:lstStyle/>
          <a:p>
            <a:r>
              <a:rPr lang="tr-TR" dirty="0" smtClean="0"/>
              <a:t/>
            </a:r>
            <a:br>
              <a:rPr lang="tr-TR" dirty="0" smtClean="0"/>
            </a:br>
            <a:r>
              <a:rPr lang="tr-TR" sz="4400" dirty="0" smtClean="0"/>
              <a:t>3. </a:t>
            </a:r>
            <a:r>
              <a:rPr lang="tr-TR" sz="3600" dirty="0" smtClean="0"/>
              <a:t>Monetarist makro iktisat okulu (Paracı)</a:t>
            </a:r>
            <a:endParaRPr lang="tr-TR" sz="36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69027"/>
            <a:ext cx="9144000" cy="4561609"/>
          </a:xfrm>
        </p:spPr>
        <p:txBody>
          <a:bodyPr>
            <a:normAutofit lnSpcReduction="10000"/>
          </a:bodyPr>
          <a:lstStyle/>
          <a:p>
            <a:r>
              <a:rPr lang="tr-TR" dirty="0" err="1" smtClean="0"/>
              <a:t>Neoklasik</a:t>
            </a:r>
            <a:r>
              <a:rPr lang="tr-TR" dirty="0" smtClean="0"/>
              <a:t> sentez olarak bilinen </a:t>
            </a:r>
            <a:r>
              <a:rPr lang="tr-TR" dirty="0" err="1" smtClean="0"/>
              <a:t>Keynesyen</a:t>
            </a:r>
            <a:r>
              <a:rPr lang="tr-TR" dirty="0" smtClean="0"/>
              <a:t> makro iktisat okulu 1970 yıllarının başında itibarını yitirmeye başlamıştır. Daha sonra yerini Monetarist makro iktisat okulu (Paracı) devralmıştır.</a:t>
            </a:r>
          </a:p>
          <a:p>
            <a:r>
              <a:rPr lang="tr-TR" dirty="0" smtClean="0"/>
              <a:t>Bu okula aynı zamanda Chicago okulu adı da verilir.</a:t>
            </a:r>
          </a:p>
          <a:p>
            <a:r>
              <a:rPr lang="tr-TR" dirty="0" smtClean="0"/>
              <a:t>Bu okul, klasik makro iktisat okulunun düşüncelerine tekrar dönmüştür. </a:t>
            </a:r>
          </a:p>
          <a:p>
            <a:r>
              <a:rPr lang="tr-TR" dirty="0" smtClean="0"/>
              <a:t>Doğal işsizlik</a:t>
            </a:r>
          </a:p>
          <a:p>
            <a:r>
              <a:rPr lang="tr-TR" dirty="0" smtClean="0"/>
              <a:t>Bu okul, sabit parasal genişleme oranını geliştirmiştir. </a:t>
            </a:r>
          </a:p>
          <a:p>
            <a:r>
              <a:rPr lang="tr-TR" dirty="0" smtClean="0"/>
              <a:t>Ekonomi birimleri </a:t>
            </a:r>
            <a:r>
              <a:rPr lang="tr-TR" i="1" dirty="0" smtClean="0"/>
              <a:t>uyumcu beklentiler hipotezini </a:t>
            </a:r>
            <a:r>
              <a:rPr lang="tr-TR" dirty="0" smtClean="0"/>
              <a:t>esas alarak karar verir yani geçmişteki değerlerin önem </a:t>
            </a:r>
            <a:r>
              <a:rPr lang="tr-TR" dirty="0" err="1" smtClean="0"/>
              <a:t>arzettiği</a:t>
            </a:r>
            <a:r>
              <a:rPr lang="tr-TR" dirty="0" smtClean="0"/>
              <a:t> dikkate alınır.</a:t>
            </a:r>
          </a:p>
          <a:p>
            <a:r>
              <a:rPr lang="tr-TR" dirty="0" smtClean="0"/>
              <a:t>Bu okul, beklentiler konusu yüzünden ikiye ayrılmıştır. Monetarist makro iktisat okulu, </a:t>
            </a:r>
            <a:r>
              <a:rPr lang="tr-TR" i="1" dirty="0" smtClean="0"/>
              <a:t>uyumcu beklentiler hipotezini </a:t>
            </a:r>
            <a:r>
              <a:rPr lang="tr-TR" dirty="0" smtClean="0"/>
              <a:t>esas alırken, Yeni klasik makro iktisat okulu </a:t>
            </a:r>
            <a:r>
              <a:rPr lang="tr-TR" i="1" dirty="0" smtClean="0"/>
              <a:t>rasyonel beklentiler hipotezini esas almıştır.</a:t>
            </a:r>
            <a:endParaRPr lang="tr-TR" dirty="0" smtClean="0"/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9244171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789709"/>
            <a:ext cx="9144000" cy="727364"/>
          </a:xfrm>
        </p:spPr>
        <p:txBody>
          <a:bodyPr>
            <a:normAutofit/>
          </a:bodyPr>
          <a:lstStyle/>
          <a:p>
            <a:r>
              <a:rPr lang="tr-TR" sz="4000" dirty="0" smtClean="0"/>
              <a:t>4. Yeni klasik makro iktisat okulu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10591"/>
            <a:ext cx="9144000" cy="4769427"/>
          </a:xfrm>
        </p:spPr>
        <p:txBody>
          <a:bodyPr/>
          <a:lstStyle/>
          <a:p>
            <a:r>
              <a:rPr lang="tr-TR" dirty="0" smtClean="0"/>
              <a:t>Bu okul aynı zamanda, </a:t>
            </a:r>
            <a:r>
              <a:rPr lang="tr-TR" i="1" dirty="0" smtClean="0"/>
              <a:t>Rasyonel beklentiler teorisi</a:t>
            </a:r>
            <a:r>
              <a:rPr lang="tr-TR" dirty="0" smtClean="0"/>
              <a:t> olarak da isimlendirilir. 1970’li yılların ortasında ortaya çıkmıştır.</a:t>
            </a:r>
          </a:p>
          <a:p>
            <a:r>
              <a:rPr lang="tr-TR" dirty="0" smtClean="0"/>
              <a:t>Bu okul, Klasik makro iktisat okulunun görüşlerine bağlı bir okuldur. </a:t>
            </a:r>
          </a:p>
          <a:p>
            <a:r>
              <a:rPr lang="tr-TR" dirty="0" smtClean="0"/>
              <a:t>Yeni klasik makro iktisat okulu, bireye aktif bir rol yüklemiş ve rasyonel beklentiler hipotezine göre davranan bireyin, daha evvelden duyurulan para ve maliye politikalarını etkisizleştireceğini göstermiştir.</a:t>
            </a:r>
          </a:p>
          <a:p>
            <a:r>
              <a:rPr lang="tr-TR" dirty="0" smtClean="0"/>
              <a:t>Bu okula göre, önceden duyurulmayan para ve maliye politikalarının sonucunda iktisadi dalgalanmaların ortaya çıkabileceğini ifade etmiştir.</a:t>
            </a:r>
            <a:endParaRPr lang="tr-TR" dirty="0"/>
          </a:p>
          <a:p>
            <a:r>
              <a:rPr lang="tr-TR" dirty="0" smtClean="0"/>
              <a:t>Bu okulun önde gelenleri arasında R. </a:t>
            </a:r>
            <a:r>
              <a:rPr lang="tr-TR" dirty="0" err="1" smtClean="0"/>
              <a:t>Lucas</a:t>
            </a:r>
            <a:r>
              <a:rPr lang="tr-TR" dirty="0" smtClean="0"/>
              <a:t>, E. </a:t>
            </a:r>
            <a:r>
              <a:rPr lang="tr-TR" dirty="0" err="1" smtClean="0"/>
              <a:t>Prescott</a:t>
            </a:r>
            <a:r>
              <a:rPr lang="tr-TR" dirty="0" smtClean="0"/>
              <a:t>, T. </a:t>
            </a:r>
            <a:r>
              <a:rPr lang="tr-TR" dirty="0" err="1" smtClean="0"/>
              <a:t>Sargent</a:t>
            </a:r>
            <a:r>
              <a:rPr lang="tr-TR" dirty="0" smtClean="0"/>
              <a:t> </a:t>
            </a:r>
            <a:r>
              <a:rPr lang="tr-TR" dirty="0" err="1" smtClean="0"/>
              <a:t>vd</a:t>
            </a:r>
            <a:r>
              <a:rPr lang="tr-TR" dirty="0" smtClean="0"/>
              <a:t>.’</a:t>
            </a:r>
            <a:r>
              <a:rPr lang="tr-TR" dirty="0" err="1" smtClean="0"/>
              <a:t>ni</a:t>
            </a:r>
            <a:r>
              <a:rPr lang="tr-TR" dirty="0" smtClean="0"/>
              <a:t> sayabiliriz.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76204271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83227"/>
            <a:ext cx="9144000" cy="633846"/>
          </a:xfrm>
        </p:spPr>
        <p:txBody>
          <a:bodyPr>
            <a:noAutofit/>
          </a:bodyPr>
          <a:lstStyle/>
          <a:p>
            <a:r>
              <a:rPr lang="tr-TR" sz="4000" dirty="0" smtClean="0"/>
              <a:t>5. Yeni klasik reel konjonktür teorisi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517073"/>
            <a:ext cx="9144000" cy="4592781"/>
          </a:xfrm>
        </p:spPr>
        <p:txBody>
          <a:bodyPr/>
          <a:lstStyle/>
          <a:p>
            <a:r>
              <a:rPr lang="tr-TR" dirty="0" smtClean="0"/>
              <a:t>1982 yılında ortaya çıkmıştır. Bu okul, Yeni klasik makro iktisat okulundan ayrılan bir grup iktisatçı tarafından geliştirilmiştir.</a:t>
            </a:r>
          </a:p>
          <a:p>
            <a:r>
              <a:rPr lang="tr-TR" dirty="0" smtClean="0"/>
              <a:t>Bu okulda yer alan iktisatçılar, Yeni klasik makro iktisat okulunun görüşleri ile aynı fikirdedirler.</a:t>
            </a:r>
          </a:p>
          <a:p>
            <a:r>
              <a:rPr lang="tr-TR" dirty="0" smtClean="0"/>
              <a:t>Yeni klasik makro iktisat okulundan ayrılan yönü ise, önceden duyurulmayan para ve maliye politikalarının sonucunda iktisadi dalgalanmaların ortaya çıkabileceğini ifade eden görüştür. </a:t>
            </a:r>
          </a:p>
          <a:p>
            <a:r>
              <a:rPr lang="tr-TR" dirty="0" smtClean="0"/>
              <a:t>Yeni klasik reel konjonktür teorisi, iktisadi dalgalanmaların sebebinin teknoloji seviyesi değişmeleri ve öngörülemeyen reel şoklar olarak ifade etmiştir.</a:t>
            </a:r>
          </a:p>
          <a:p>
            <a:r>
              <a:rPr lang="tr-TR" dirty="0" smtClean="0"/>
              <a:t>Bu okulun önde gelenleri arasında; R. </a:t>
            </a:r>
            <a:r>
              <a:rPr lang="tr-TR" dirty="0" err="1" smtClean="0"/>
              <a:t>King</a:t>
            </a:r>
            <a:r>
              <a:rPr lang="tr-TR" dirty="0" smtClean="0"/>
              <a:t>, E. </a:t>
            </a:r>
            <a:r>
              <a:rPr lang="tr-TR" dirty="0" err="1" smtClean="0"/>
              <a:t>Prescott</a:t>
            </a:r>
            <a:r>
              <a:rPr lang="tr-TR" dirty="0" smtClean="0"/>
              <a:t>, C. </a:t>
            </a:r>
            <a:r>
              <a:rPr lang="tr-TR" dirty="0" err="1" smtClean="0"/>
              <a:t>Plosser</a:t>
            </a:r>
            <a:r>
              <a:rPr lang="tr-TR" dirty="0" smtClean="0"/>
              <a:t> vd. sayılabilir.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7915286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862445"/>
            <a:ext cx="9144000" cy="529937"/>
          </a:xfrm>
        </p:spPr>
        <p:txBody>
          <a:bodyPr>
            <a:noAutofit/>
          </a:bodyPr>
          <a:lstStyle/>
          <a:p>
            <a:r>
              <a:rPr lang="tr-TR" sz="4000" dirty="0" smtClean="0"/>
              <a:t>6. Yeni </a:t>
            </a:r>
            <a:r>
              <a:rPr lang="tr-TR" sz="4000" dirty="0" err="1" smtClean="0"/>
              <a:t>keynezyen</a:t>
            </a:r>
            <a:r>
              <a:rPr lang="tr-TR" sz="4000" dirty="0" smtClean="0"/>
              <a:t> makro iktisat okulu</a:t>
            </a:r>
            <a:endParaRPr lang="tr-TR" sz="4000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1693717"/>
            <a:ext cx="9144000" cy="4416137"/>
          </a:xfrm>
        </p:spPr>
        <p:txBody>
          <a:bodyPr/>
          <a:lstStyle/>
          <a:p>
            <a:r>
              <a:rPr lang="tr-TR" dirty="0" smtClean="0"/>
              <a:t>1980 yılının başında yeniden ortaya çıkmıştır. </a:t>
            </a:r>
          </a:p>
          <a:p>
            <a:r>
              <a:rPr lang="tr-TR" dirty="0" smtClean="0"/>
              <a:t>Bu okula göre, ekonomide eksik rekabet piyasası geçerlidir. Fiyatlar ve ücretlerin katı olması hasebiyle, devletin ekonomiye müdahale etmesini uygun görür.</a:t>
            </a:r>
          </a:p>
          <a:p>
            <a:r>
              <a:rPr lang="tr-TR" dirty="0" smtClean="0"/>
              <a:t>Maliye politikasına ağırlık veren </a:t>
            </a:r>
            <a:r>
              <a:rPr lang="tr-TR" dirty="0" err="1" smtClean="0"/>
              <a:t>keynezyen</a:t>
            </a:r>
            <a:r>
              <a:rPr lang="tr-TR" dirty="0" smtClean="0"/>
              <a:t> yaklaşım, özellikle </a:t>
            </a:r>
            <a:r>
              <a:rPr lang="tr-TR" dirty="0" err="1" smtClean="0"/>
              <a:t>parasalcıların</a:t>
            </a:r>
            <a:r>
              <a:rPr lang="tr-TR" dirty="0" smtClean="0"/>
              <a:t> yaklaşımı olan para politikasına da ağırlık vermeye başlamıştır.</a:t>
            </a:r>
          </a:p>
          <a:p>
            <a:r>
              <a:rPr lang="tr-TR" dirty="0" smtClean="0"/>
              <a:t>Bu okul, uyumcu beklentiler hipotezini terk ederek yerine rasyonel beklentiler hipotezini benimsemiştir.</a:t>
            </a:r>
          </a:p>
          <a:p>
            <a:r>
              <a:rPr lang="tr-TR" dirty="0" smtClean="0"/>
              <a:t>Bu okulun başlıca düşünürleri arasında; J. Yellen, J. </a:t>
            </a:r>
            <a:r>
              <a:rPr lang="tr-TR" dirty="0" err="1" smtClean="0"/>
              <a:t>Stiglitz</a:t>
            </a:r>
            <a:r>
              <a:rPr lang="tr-TR" dirty="0" smtClean="0"/>
              <a:t>, B. </a:t>
            </a:r>
            <a:r>
              <a:rPr lang="tr-TR" dirty="0" err="1" smtClean="0"/>
              <a:t>Bernanke</a:t>
            </a:r>
            <a:r>
              <a:rPr lang="tr-TR" dirty="0" smtClean="0"/>
              <a:t> </a:t>
            </a:r>
            <a:r>
              <a:rPr lang="tr-TR" dirty="0" err="1" smtClean="0"/>
              <a:t>vd</a:t>
            </a:r>
            <a:r>
              <a:rPr lang="tr-TR" dirty="0" smtClean="0"/>
              <a:t>.’</a:t>
            </a:r>
            <a:r>
              <a:rPr lang="tr-TR" dirty="0" err="1" smtClean="0"/>
              <a:t>dir</a:t>
            </a:r>
            <a:r>
              <a:rPr lang="tr-TR" dirty="0" smtClean="0"/>
              <a:t>.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60916351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52</TotalTime>
  <Words>712</Words>
  <Application>Microsoft Office PowerPoint</Application>
  <PresentationFormat>Geniş ekran</PresentationFormat>
  <Paragraphs>54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Makro iktisat nedir?</vt:lpstr>
      <vt:lpstr>Makro iktisat okulları</vt:lpstr>
      <vt:lpstr> 1. Klasik makro iktisat okulu</vt:lpstr>
      <vt:lpstr>2. Keynezyen makro iktisat okulu</vt:lpstr>
      <vt:lpstr> 3. Monetarist makro iktisat okulu (Paracı)</vt:lpstr>
      <vt:lpstr>4. Yeni klasik makro iktisat okulu</vt:lpstr>
      <vt:lpstr>5. Yeni klasik reel konjonktür teorisi</vt:lpstr>
      <vt:lpstr>6. Yeni keynezyen makro iktisat okulu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mas</dc:creator>
  <cp:lastModifiedBy>arif şahin</cp:lastModifiedBy>
  <cp:revision>12</cp:revision>
  <dcterms:created xsi:type="dcterms:W3CDTF">2018-01-10T07:51:49Z</dcterms:created>
  <dcterms:modified xsi:type="dcterms:W3CDTF">2019-11-20T10:13:21Z</dcterms:modified>
</cp:coreProperties>
</file>