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31F34E-6B30-2729-A8E9-A11C1C43A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51F3C79-39A9-0E5A-3282-A2E0F338E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F13C61-E197-59B3-C05B-52D30D4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2D3FF0-13B5-7CA6-2FAE-9D0E773F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90087D-AEEF-CD77-CF34-43ECA8101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83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5A825F-77B5-23D4-ED14-56104DAFA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34413BF-FDFA-1227-D5BB-47BB6A139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887BC0-E88D-E8DC-630B-1FF43D098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9D0C05-3991-1194-7301-A1E82207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014C7C-0782-7E0E-80A4-DDEFFA38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3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C5EEE91-FFF0-8EAC-7967-B66FFD935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970E714-4C81-6B92-A126-6A6F66A53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39E4D7-F679-FC6B-3263-364C932A8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EE7A50-4632-AAA6-EFA9-3E4911BB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813EC3-61AF-2BC7-81BA-B549459D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603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407891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79999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583738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368928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81716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965313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14834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6589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7A5786-4B23-4EF2-ADCF-4B0198B7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EFE361-8BDF-B760-D6CA-80C03BE46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8A4DC0-A86C-3399-7A85-61F4B7E7C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D09460-D8D0-0BE5-972F-FE0F9F8B6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A29486-3277-47D6-B87B-155D1983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24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538920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750067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8244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69826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315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284C72-C208-CA89-E8E4-4F067A24F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3B04D1-20C7-C8FF-3CEA-226632134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4AAA0C-91C7-5432-F996-2BDC6F30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64E631-0F09-2D08-0C35-BEA72CF0E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AD72E3-EFA4-D992-C431-A445D7C3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51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4B6C0E-1571-CFEB-C6F2-BAE8E08B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DA608B-F890-8890-4FD1-A4E3BD1C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88239A-05BD-66ED-920A-D07178489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5A9949-A71F-27B6-4E17-CFFCCE85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98AFFF-55D4-6174-F824-F6588048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09AB72C-1E4F-A42B-151B-3DF105F2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6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57D36-1475-F4E3-C32F-18AE39EB9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47DD7E-4347-20AF-173E-25CF0CB9B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593DA3C-40D6-4AC8-C7DE-E8F7A4B20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ED8CE28-2E80-6CE0-1974-4DAAD419B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565D61D-59F8-EEB1-8452-3DFED54E9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377EF28-2294-029C-A32F-25BAD400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188D302-E1C3-9E4D-79D9-2EE8DF7E6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4FC12E5-712F-0E14-1EBA-41B4452E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66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210964-E022-A0F9-F34C-2F471344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0C846DB-7587-86D6-5979-BBA87B78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FF999D7-A054-7106-6208-1C9CE81C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70F902-88BE-AF1E-A8B9-0F51B2D4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65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CBA871E-065B-EC18-9D72-CB0A0FD7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52B2D58-1E71-6EFD-0B22-F8E6955B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16F9230-DEB0-6474-4243-BD5BC0F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90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1BA6BB-C4B8-81DA-FF3A-9D166E7FA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FEEE85-C053-34EF-0EE0-30BA5AC46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0609FA5-9621-3E46-E5FA-DFC4492BA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C571913-7196-47BF-6E68-79D50C9BE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12CC9F-DF08-25F3-7C31-E4A9A83E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7D624C-C87D-728D-075D-4E887684B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1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00F46-7A62-7872-7B2C-83A146AE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8823C82-D36E-FA6D-42C3-05A3B7E4B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4F414C-DFDE-F7F2-58DA-9E7A1ACC4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4B9DAD-1A51-EC39-6727-6DFDC4863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8077FF-BB12-6EFE-EB2F-B4077D8A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2D8662D-07B1-CFDC-33BB-6ACAA7F3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98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4A6A419-3474-773A-8533-1CF63E1ED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B4C8CC-DCDD-DE7B-02D9-6EA0CC146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A69F65-E08D-7A7E-CF82-3A779BFCA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8F0E-54A0-4167-BDCC-34F400C20981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B21422-4F58-0783-8B1D-878436DC8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505164-5128-9A82-8ADD-CB45C390A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6026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İçerik Yer Tutucusu 2">
            <a:extLst>
              <a:ext uri="{FF2B5EF4-FFF2-40B4-BE49-F238E27FC236}">
                <a16:creationId xmlns:a16="http://schemas.microsoft.com/office/drawing/2014/main" id="{D86F374C-A068-62D8-69E5-51F3521AD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"/>
            <a:ext cx="9144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7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700" b="1"/>
              <a:t>     İLİŞKİSEL ÖĞRENME</a:t>
            </a:r>
            <a:endParaRPr lang="tr-TR" altLang="tr-TR" sz="270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İlişkisel öğrenme, canlının iki olay arasında ilişki kurarak öğrendiği bir öğrenme çeşididir. </a:t>
            </a:r>
            <a:r>
              <a:rPr lang="tr-TR" altLang="tr-TR" sz="2700" b="1"/>
              <a:t>Klasik koşullanma</a:t>
            </a:r>
            <a:r>
              <a:rPr lang="tr-TR" altLang="tr-TR" sz="2700"/>
              <a:t> ve </a:t>
            </a:r>
            <a:r>
              <a:rPr lang="tr-TR" altLang="tr-TR" sz="2700" b="1"/>
              <a:t>edimsel koşullanma </a:t>
            </a:r>
            <a:r>
              <a:rPr lang="tr-TR" altLang="tr-TR" sz="2700"/>
              <a:t>olmak üzere iki çeşidi vardır: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700"/>
          </a:p>
          <a:p>
            <a:pPr algn="just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700" b="1"/>
              <a:t>Klasik koşullanma: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Hepimizin yakından tanıdığı klasik şartlanma teorisi Ivan Petrovich PAVLOV (1849-1936) tarafından ortaya konulmuştur.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endParaRPr lang="tr-TR" altLang="tr-TR" sz="2700" b="1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tr-TR" altLang="tr-TR" sz="27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208807-A254-C922-9C77-9A067FA3A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35475" y="4772025"/>
            <a:ext cx="2160588" cy="20145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http://t2.gstatic.com/images?q=tbn:ANd9GcSxwvdzRoRvIPLqScW-z2JfgX6ZuhxkJf44bnMg5lVQIFZSiVtZ">
            <a:extLst>
              <a:ext uri="{FF2B5EF4-FFF2-40B4-BE49-F238E27FC236}">
                <a16:creationId xmlns:a16="http://schemas.microsoft.com/office/drawing/2014/main" id="{AE9DB274-E47C-9150-0D23-DE3E1C135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9064" y="4772026"/>
            <a:ext cx="2928937" cy="20621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2ACF19-0ECF-22BF-20A8-E3C16626E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887" y="260351"/>
            <a:ext cx="9120188" cy="3357563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tr-TR" sz="2000" dirty="0" err="1"/>
              <a:t>PAVLOV’un</a:t>
            </a:r>
            <a:r>
              <a:rPr lang="tr-TR" sz="2000" dirty="0"/>
              <a:t> ünlü çalışmalarından bir tanesi, zil sesinin yemeğin köpeğin ağzına konulmasından hemen önce sunulmasıdır. Zil sesinin yemekle eşleştirildiği bir kaç deneme sonrası, köpek sadece zil sesine karşı da </a:t>
            </a:r>
            <a:r>
              <a:rPr lang="tr-TR" sz="2000" dirty="0" err="1"/>
              <a:t>salyalamaya</a:t>
            </a:r>
            <a:r>
              <a:rPr lang="tr-TR" sz="2000" dirty="0"/>
              <a:t> başlamıştır. </a:t>
            </a:r>
          </a:p>
          <a:p>
            <a:pPr algn="just" eaLnBrk="1" hangingPunct="1">
              <a:defRPr/>
            </a:pPr>
            <a:r>
              <a:rPr lang="tr-TR" sz="2000" dirty="0"/>
              <a:t>PAVLOV, bu </a:t>
            </a:r>
            <a:r>
              <a:rPr lang="tr-TR" sz="2000" dirty="0" err="1"/>
              <a:t>salivasyon</a:t>
            </a:r>
            <a:r>
              <a:rPr lang="tr-TR" sz="2000" dirty="0"/>
              <a:t> refleksine “koşullu refleks”,  zil sesine ise “koşullu uyaran” adını verdi. Bununla birlikte, yemekle ortaya çıkan refleks “koşulsuz refleks” ve yemek “koşulsuz uyaran” olarak adlandırıldı. </a:t>
            </a:r>
          </a:p>
          <a:p>
            <a:pPr algn="just" eaLnBrk="1" hangingPunct="1">
              <a:defRPr/>
            </a:pPr>
            <a:r>
              <a:rPr lang="tr-TR" sz="2000" dirty="0"/>
              <a:t>Sonuç olarak PAVLOV, daha önceden herhangi bir cevap oluşturmayan </a:t>
            </a:r>
            <a:r>
              <a:rPr lang="tr-TR" sz="2000" dirty="0" err="1"/>
              <a:t>nötral</a:t>
            </a:r>
            <a:r>
              <a:rPr lang="tr-TR" sz="2000" dirty="0"/>
              <a:t> bir uyaranın bir kaç kez şartsız bir uyaranla aynı anda sunulmasının bir cevap oluşturduğunu ortaya koymuş oldu.</a:t>
            </a:r>
          </a:p>
          <a:p>
            <a:pPr marL="0" indent="0" eaLnBrk="1" hangingPunct="1">
              <a:buNone/>
              <a:defRPr/>
            </a:pPr>
            <a:endParaRPr lang="tr-TR" dirty="0"/>
          </a:p>
        </p:txBody>
      </p:sp>
      <p:pic>
        <p:nvPicPr>
          <p:cNvPr id="65539" name="Resim 4">
            <a:extLst>
              <a:ext uri="{FF2B5EF4-FFF2-40B4-BE49-F238E27FC236}">
                <a16:creationId xmlns:a16="http://schemas.microsoft.com/office/drawing/2014/main" id="{73DA6D43-CC99-FB0D-9FC1-015905435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6" y="3783014"/>
            <a:ext cx="4043363" cy="307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C53E8-55C5-6459-BD98-59E9F6A21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88" y="0"/>
            <a:ext cx="8208962" cy="4343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sz="1350" b="1" dirty="0"/>
              <a:t>  </a:t>
            </a:r>
          </a:p>
          <a:p>
            <a:pPr marL="0" indent="0" eaLnBrk="1" hangingPunct="1">
              <a:buNone/>
              <a:defRPr/>
            </a:pPr>
            <a:endParaRPr lang="tr-TR" sz="1350" b="1" dirty="0"/>
          </a:p>
          <a:p>
            <a:pPr marL="0" indent="0" algn="just" eaLnBrk="1" hangingPunct="1">
              <a:buNone/>
              <a:defRPr/>
            </a:pPr>
            <a:r>
              <a:rPr lang="tr-TR" b="1" dirty="0"/>
              <a:t>PAVLOV’UN DENEYİ:</a:t>
            </a:r>
            <a:endParaRPr lang="tr-TR" altLang="tr-TR" u="sng" dirty="0"/>
          </a:p>
          <a:p>
            <a:pPr algn="just" eaLnBrk="1" hangingPunct="1">
              <a:defRPr/>
            </a:pPr>
            <a:endParaRPr lang="tr-TR" altLang="tr-TR" u="sng" dirty="0"/>
          </a:p>
          <a:p>
            <a:pPr algn="just" eaLnBrk="1" hangingPunct="1">
              <a:defRPr/>
            </a:pPr>
            <a:r>
              <a:rPr lang="tr-TR" altLang="tr-TR" u="sng" dirty="0"/>
              <a:t>Koşullanma öncesi</a:t>
            </a:r>
            <a:endParaRPr lang="en-US" altLang="tr-TR" dirty="0"/>
          </a:p>
          <a:p>
            <a:pPr algn="just" eaLnBrk="1" hangingPunct="1">
              <a:defRPr/>
            </a:pPr>
            <a:r>
              <a:rPr lang="tr-TR" altLang="tr-TR" dirty="0"/>
              <a:t>Yemek</a:t>
            </a:r>
            <a:r>
              <a:rPr lang="en-US" altLang="tr-TR" dirty="0"/>
              <a:t> (</a:t>
            </a:r>
            <a:r>
              <a:rPr lang="tr-TR" altLang="tr-TR" u="sng" dirty="0"/>
              <a:t>Koşulsuz uyaran</a:t>
            </a:r>
            <a:r>
              <a:rPr lang="en-US" altLang="tr-TR" dirty="0"/>
              <a:t>) </a:t>
            </a:r>
            <a:r>
              <a:rPr lang="en-US" altLang="tr-TR" dirty="0">
                <a:sym typeface="Wingdings" panose="05000000000000000000" pitchFamily="2" charset="2"/>
              </a:rPr>
              <a:t></a:t>
            </a:r>
            <a:r>
              <a:rPr lang="en-US" altLang="tr-TR" dirty="0"/>
              <a:t> </a:t>
            </a:r>
            <a:r>
              <a:rPr lang="tr-TR" altLang="tr-TR" dirty="0" err="1"/>
              <a:t>Salyalama</a:t>
            </a:r>
            <a:r>
              <a:rPr lang="en-US" altLang="tr-TR" dirty="0"/>
              <a:t> (</a:t>
            </a:r>
            <a:r>
              <a:rPr lang="tr-TR" altLang="tr-TR" u="sng" dirty="0"/>
              <a:t>Koşulsuz cevap</a:t>
            </a:r>
            <a:r>
              <a:rPr lang="en-US" altLang="tr-TR" dirty="0"/>
              <a:t>)</a:t>
            </a:r>
            <a:r>
              <a:rPr lang="tr-TR" altLang="tr-TR" dirty="0"/>
              <a:t>  </a:t>
            </a:r>
            <a:r>
              <a:rPr lang="en-US" altLang="tr-TR" dirty="0" err="1"/>
              <a:t>Refle</a:t>
            </a:r>
            <a:r>
              <a:rPr lang="tr-TR" altLang="tr-TR" dirty="0" err="1"/>
              <a:t>ks</a:t>
            </a:r>
            <a:r>
              <a:rPr lang="en-US" altLang="tr-TR" dirty="0"/>
              <a:t> </a:t>
            </a:r>
            <a:r>
              <a:rPr lang="tr-TR" altLang="tr-TR" dirty="0"/>
              <a:t>(veya doğal</a:t>
            </a:r>
            <a:r>
              <a:rPr lang="en-US" altLang="tr-TR" dirty="0"/>
              <a:t>) </a:t>
            </a:r>
            <a:r>
              <a:rPr lang="tr-TR" altLang="tr-TR" dirty="0"/>
              <a:t>cevap</a:t>
            </a:r>
            <a:endParaRPr lang="en-US" altLang="tr-TR" dirty="0"/>
          </a:p>
          <a:p>
            <a:pPr algn="just" eaLnBrk="1" hangingPunct="1">
              <a:defRPr/>
            </a:pPr>
            <a:r>
              <a:rPr lang="tr-TR" altLang="tr-TR" dirty="0"/>
              <a:t>Zil sesi </a:t>
            </a:r>
            <a:r>
              <a:rPr lang="en-US" altLang="tr-TR" dirty="0">
                <a:sym typeface="Wingdings" panose="05000000000000000000" pitchFamily="2" charset="2"/>
              </a:rPr>
              <a:t></a:t>
            </a:r>
            <a:r>
              <a:rPr lang="en-US" altLang="tr-TR" dirty="0"/>
              <a:t> </a:t>
            </a:r>
            <a:r>
              <a:rPr lang="tr-TR" altLang="tr-TR" dirty="0"/>
              <a:t>hiçbir anlamı yok</a:t>
            </a:r>
            <a:endParaRPr lang="en-US" altLang="tr-TR" dirty="0"/>
          </a:p>
          <a:p>
            <a:pPr marL="0" indent="0" eaLnBrk="1" hangingPunct="1">
              <a:buNone/>
              <a:defRPr/>
            </a:pPr>
            <a:endParaRPr lang="tr-TR" dirty="0"/>
          </a:p>
        </p:txBody>
      </p:sp>
      <p:pic>
        <p:nvPicPr>
          <p:cNvPr id="66563" name="Picture 4">
            <a:extLst>
              <a:ext uri="{FF2B5EF4-FFF2-40B4-BE49-F238E27FC236}">
                <a16:creationId xmlns:a16="http://schemas.microsoft.com/office/drawing/2014/main" id="{E17312BB-7CD8-12EA-D80E-4A784C2C236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38" y="4875213"/>
            <a:ext cx="4449762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8EDE3-C429-E163-B302-04AC14FCE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451" y="333375"/>
            <a:ext cx="7705725" cy="5272088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  <a:defRPr/>
            </a:pPr>
            <a:r>
              <a:rPr lang="tr-TR" sz="2000" b="1" dirty="0"/>
              <a:t>PAVLOV’UN DENEYİ</a:t>
            </a:r>
          </a:p>
          <a:p>
            <a:pPr marL="0" indent="0" algn="ctr" eaLnBrk="1" hangingPunct="1">
              <a:buNone/>
              <a:defRPr/>
            </a:pPr>
            <a:endParaRPr lang="tr-TR" altLang="tr-TR" sz="2000" u="sng" dirty="0"/>
          </a:p>
          <a:p>
            <a:pPr marL="0" indent="0" eaLnBrk="1" hangingPunct="1">
              <a:buNone/>
              <a:defRPr/>
            </a:pPr>
            <a:r>
              <a:rPr lang="tr-TR" altLang="tr-TR" sz="2000" u="sng" dirty="0"/>
              <a:t>2. aşama</a:t>
            </a:r>
            <a:endParaRPr lang="en-US" altLang="tr-TR" sz="2000" dirty="0"/>
          </a:p>
          <a:p>
            <a:pPr eaLnBrk="1" hangingPunct="1">
              <a:defRPr/>
            </a:pPr>
            <a:r>
              <a:rPr lang="tr-TR" altLang="tr-TR" sz="2000" dirty="0"/>
              <a:t>Koşulsuz uyaranın zil sesi ile eşleştirilmesi- zil sesinin yemekten hemen önce sunulması</a:t>
            </a:r>
          </a:p>
          <a:p>
            <a:pPr eaLnBrk="1" hangingPunct="1">
              <a:defRPr/>
            </a:pPr>
            <a:endParaRPr lang="tr-TR" altLang="tr-TR" sz="2000" dirty="0"/>
          </a:p>
          <a:p>
            <a:pPr marL="0" indent="0" eaLnBrk="1" hangingPunct="1">
              <a:buNone/>
              <a:defRPr/>
            </a:pPr>
            <a:endParaRPr lang="tr-TR" altLang="tr-TR" sz="2000" dirty="0"/>
          </a:p>
          <a:p>
            <a:pPr eaLnBrk="1" hangingPunct="1">
              <a:defRPr/>
            </a:pPr>
            <a:endParaRPr lang="tr-TR" altLang="tr-TR" sz="2000" u="sng" dirty="0"/>
          </a:p>
          <a:p>
            <a:pPr eaLnBrk="1" hangingPunct="1">
              <a:defRPr/>
            </a:pPr>
            <a:endParaRPr lang="tr-TR" altLang="tr-TR" sz="2000" u="sng" dirty="0"/>
          </a:p>
          <a:p>
            <a:pPr marL="0" indent="0" eaLnBrk="1" hangingPunct="1">
              <a:buNone/>
              <a:defRPr/>
            </a:pPr>
            <a:r>
              <a:rPr lang="tr-TR" altLang="tr-TR" sz="2000" u="sng" dirty="0"/>
              <a:t>3. aşama</a:t>
            </a:r>
          </a:p>
          <a:p>
            <a:pPr eaLnBrk="1" hangingPunct="1">
              <a:defRPr/>
            </a:pPr>
            <a:r>
              <a:rPr lang="tr-TR" altLang="tr-TR" sz="2000" dirty="0"/>
              <a:t>Zil sesine yeni bir cevabın oluşması (</a:t>
            </a:r>
            <a:r>
              <a:rPr lang="tr-TR" altLang="tr-TR" sz="2000" dirty="0" err="1"/>
              <a:t>Salyalama</a:t>
            </a:r>
            <a:r>
              <a:rPr lang="tr-TR" altLang="tr-TR" sz="2000" dirty="0"/>
              <a:t>-koşullu cevap)</a:t>
            </a:r>
          </a:p>
        </p:txBody>
      </p:sp>
      <p:pic>
        <p:nvPicPr>
          <p:cNvPr id="67587" name="Picture 4">
            <a:extLst>
              <a:ext uri="{FF2B5EF4-FFF2-40B4-BE49-F238E27FC236}">
                <a16:creationId xmlns:a16="http://schemas.microsoft.com/office/drawing/2014/main" id="{FFDA25B6-55BE-5808-2590-9CE290164176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2492376"/>
            <a:ext cx="1804988" cy="110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88" name="Picture 4">
            <a:extLst>
              <a:ext uri="{FF2B5EF4-FFF2-40B4-BE49-F238E27FC236}">
                <a16:creationId xmlns:a16="http://schemas.microsoft.com/office/drawing/2014/main" id="{B2E2B96B-F1F0-756A-3632-C0AA2389411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4997451"/>
            <a:ext cx="1804988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Geniş ekran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Wingdings</vt:lpstr>
      <vt:lpstr>Office Teması</vt:lpstr>
      <vt:lpstr>Diseño predeterminado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2025-09-08T16:30:29Z</dcterms:created>
  <dcterms:modified xsi:type="dcterms:W3CDTF">2025-09-08T16:31:27Z</dcterms:modified>
</cp:coreProperties>
</file>