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20" r:id="rId6"/>
    <p:sldMasterId id="2147483732" r:id="rId7"/>
    <p:sldMasterId id="2147483744" r:id="rId8"/>
    <p:sldMasterId id="2147483756" r:id="rId9"/>
    <p:sldMasterId id="2147483768" r:id="rId10"/>
    <p:sldMasterId id="2147483780" r:id="rId11"/>
  </p:sldMasterIdLst>
  <p:sldIdLst>
    <p:sldId id="257" r:id="rId12"/>
    <p:sldId id="258" r:id="rId13"/>
    <p:sldId id="259" r:id="rId14"/>
    <p:sldId id="260" r:id="rId15"/>
    <p:sldId id="261" r:id="rId16"/>
    <p:sldId id="262" r:id="rId17"/>
    <p:sldId id="263" r:id="rId18"/>
    <p:sldId id="264" r:id="rId19"/>
    <p:sldId id="265" r:id="rId20"/>
    <p:sldId id="266" r:id="rId21"/>
    <p:sldId id="267"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0.xml"/><Relationship Id="rId7" Type="http://schemas.openxmlformats.org/officeDocument/2006/relationships/slideMaster" Target="slideMasters/slideMaster7.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5.xml"/><Relationship Id="rId20" Type="http://schemas.openxmlformats.org/officeDocument/2006/relationships/slide" Target="slides/slide9.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4.xml"/><Relationship Id="rId23" Type="http://schemas.openxmlformats.org/officeDocument/2006/relationships/presProps" Target="presProps.xml"/><Relationship Id="rId10" Type="http://schemas.openxmlformats.org/officeDocument/2006/relationships/slideMaster" Target="slideMasters/slideMaster10.xml"/><Relationship Id="rId19" Type="http://schemas.openxmlformats.org/officeDocument/2006/relationships/slide" Target="slides/slide8.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 Id="rId2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02787946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750096155"/>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932051140"/>
      </p:ext>
    </p:extLst>
  </p:cSld>
  <p:clrMapOvr>
    <a:overrideClrMapping bg1="lt1" tx1="dk1" bg2="lt2" tx2="dk2" accent1="accent1" accent2="accent2" accent3="accent3" accent4="accent4" accent5="accent5" accent6="accent6" hlink="hlink" folHlink="folHlink"/>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469664575"/>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20915996"/>
      </p:ext>
    </p:extLst>
  </p:cSld>
  <p:clrMapOvr>
    <a:overrideClrMapping bg1="dk1" tx1="lt1" bg2="dk2" tx2="lt2" accent1="accent1" accent2="accent2" accent3="accent3" accent4="accent4" accent5="accent5" accent6="accent6" hlink="hlink" folHlink="folHlink"/>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930817340"/>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65989631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150913486"/>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350332703"/>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383777164"/>
      </p:ext>
    </p:extLst>
  </p:cSld>
  <p:clrMapOvr>
    <a:overrideClrMapping bg1="lt1" tx1="dk1" bg2="lt2" tx2="dk2" accent1="accent1" accent2="accent2" accent3="accent3" accent4="accent4" accent5="accent5" accent6="accent6" hlink="hlink" folHlink="folHlink"/>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459558703"/>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833798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477572264"/>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04723677"/>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357275550"/>
      </p:ext>
    </p:extLst>
  </p:cSld>
  <p:clrMapOvr>
    <a:overrideClrMapping bg1="lt1" tx1="dk1" bg2="lt2" tx2="dk2" accent1="accent1" accent2="accent2" accent3="accent3" accent4="accent4" accent5="accent5" accent6="accent6" hlink="hlink" folHlink="folHlink"/>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104734455"/>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26097683"/>
      </p:ext>
    </p:extLst>
  </p:cSld>
  <p:clrMapOvr>
    <a:overrideClrMapping bg1="dk1" tx1="lt1" bg2="dk2" tx2="lt2" accent1="accent1" accent2="accent2" accent3="accent3" accent4="accent4" accent5="accent5" accent6="accent6" hlink="hlink" folHlink="folHlink"/>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534456539"/>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630799530"/>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129326953"/>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128241144"/>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81173466"/>
      </p:ext>
    </p:extLst>
  </p:cSld>
  <p:clrMapOvr>
    <a:overrideClrMapping bg1="lt1" tx1="dk1" bg2="lt2" tx2="dk2" accent1="accent1" accent2="accent2" accent3="accent3" accent4="accent4" accent5="accent5" accent6="accent6" hlink="hlink" folHlink="folHlink"/>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1081267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967979638"/>
      </p:ext>
    </p:extLst>
  </p:cSld>
  <p:clrMapOvr>
    <a:overrideClrMapping bg1="lt1" tx1="dk1" bg2="lt2" tx2="dk2" accent1="accent1" accent2="accent2" accent3="accent3" accent4="accent4" accent5="accent5" accent6="accent6" hlink="hlink" folHlink="folHlink"/>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31306614"/>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4426422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4563980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343074317"/>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41901023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092839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497310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8620014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53086783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2350806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8473129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0589221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034746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204540368"/>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704139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042684353"/>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15433423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10559196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54642422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840249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618771285"/>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487770902"/>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2216513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84617794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50308965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961186861"/>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31122045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250231552"/>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22814691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21770756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691825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75961743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36872146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613775726"/>
      </p:ext>
    </p:extLst>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49412920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01727743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34380292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674023431"/>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75077831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791228711"/>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55225079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775413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55692024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43534213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23708658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4054902230"/>
      </p:ext>
    </p:extLst>
  </p:cSld>
  <p:clrMapOvr>
    <a:overrideClrMapping bg1="lt1" tx1="dk1" bg2="lt2" tx2="dk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45447221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63118116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5300243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30359386"/>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83211794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056991650"/>
      </p:ext>
    </p:extLst>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135437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25394951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72702771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70133540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55975458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299942802"/>
      </p:ext>
    </p:extLst>
  </p:cSld>
  <p:clrMapOvr>
    <a:overrideClrMapping bg1="lt1" tx1="dk1" bg2="lt2" tx2="dk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73229891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92608511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8329777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885097646"/>
      </p:ext>
    </p:extLst>
  </p:cSld>
  <p:clrMapOvr>
    <a:overrideClrMapping bg1="lt1" tx1="dk1" bg2="lt2" tx2="dk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820448125"/>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80570806"/>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125080258"/>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37502541"/>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96390440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132350400"/>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27098163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423265921"/>
      </p:ext>
    </p:extLst>
  </p:cSld>
  <p:clrMapOvr>
    <a:overrideClrMapping bg1="lt1" tx1="dk1" bg2="lt2" tx2="dk2" accent1="accent1" accent2="accent2" accent3="accent3" accent4="accent4" accent5="accent5" accent6="accent6" hlink="hlink" folHlink="folHlink"/>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1700855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24084256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448048814"/>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87301464"/>
      </p:ext>
    </p:extLst>
  </p:cSld>
  <p:clrMapOvr>
    <a:overrideClrMapping bg1="lt1" tx1="dk1" bg2="lt2" tx2="dk2" accent1="accent1" accent2="accent2" accent3="accent3" accent4="accent4" accent5="accent5" accent6="accent6" hlink="hlink" folHlink="folHlink"/>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233107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8328698"/>
      </p:ext>
    </p:extLst>
  </p:cSld>
  <p:clrMapOvr>
    <a:overrideClrMapping bg1="lt1" tx1="dk1" bg2="lt2" tx2="dk2" accent1="accent1" accent2="accent2" accent3="accent3" accent4="accent4" accent5="accent5" accent6="accent6" hlink="hlink" folHlink="folHlink"/>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044763933"/>
      </p:ext>
    </p:extLst>
  </p:cSld>
  <p:clrMapOvr>
    <a:overrideClrMapping bg1="dk1" tx1="lt1" bg2="dk2" tx2="lt2" accent1="accent1" accent2="accent2" accent3="accent3" accent4="accent4" accent5="accent5" accent6="accent6" hlink="hlink" folHlink="folHlink"/>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487764993"/>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426013131"/>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219717264"/>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99740699"/>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739991181"/>
      </p:ext>
    </p:extLst>
  </p:cSld>
  <p:clrMapOvr>
    <a:overrideClrMapping bg1="lt1" tx1="dk1" bg2="lt2" tx2="dk2" accent1="accent1" accent2="accent2" accent3="accent3" accent4="accent4" accent5="accent5" accent6="accent6" hlink="hlink" folHlink="folHlink"/>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369941002"/>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135002738"/>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290773779"/>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9059325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751655361"/>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718187092"/>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005919799"/>
      </p:ext>
    </p:extLst>
  </p:cSld>
  <p:clrMapOvr>
    <a:overrideClrMapping bg1="dk1" tx1="lt1" bg2="dk2" tx2="lt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770208696"/>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345597191"/>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675665496"/>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197296667"/>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735146607"/>
      </p:ext>
    </p:extLst>
  </p:cSld>
  <p:clrMapOvr>
    <a:overrideClrMapping bg1="lt1" tx1="dk1" bg2="lt2" tx2="dk2" accent1="accent1" accent2="accent2" accent3="accent3" accent4="accent4" accent5="accent5" accent6="accent6" hlink="hlink" folHlink="folHlink"/>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697296532"/>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174682902"/>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170498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21380310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4148991235"/>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0929442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0512177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262718292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90161145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79630914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22291952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8630278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74914961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902411863"/>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1"/>
          <p:cNvSpPr>
            <a:spLocks noChangeArrowheads="1"/>
          </p:cNvSpPr>
          <p:nvPr/>
        </p:nvSpPr>
        <p:spPr bwMode="auto">
          <a:xfrm>
            <a:off x="2024034" y="285729"/>
            <a:ext cx="8358246" cy="51398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10.HAFTA</a:t>
            </a:r>
          </a:p>
          <a:p>
            <a:pPr algn="just" fontAlgn="base">
              <a:spcBef>
                <a:spcPct val="0"/>
              </a:spcBef>
              <a:spcAft>
                <a:spcPct val="0"/>
              </a:spcAft>
            </a:pPr>
            <a:r>
              <a:rPr lang="tr-TR" sz="1600" b="1" dirty="0" smtClean="0">
                <a:solidFill>
                  <a:srgbClr val="000000"/>
                </a:solidFill>
                <a:latin typeface="Times New Roman" pitchFamily="18" charset="0"/>
                <a:ea typeface="Calibri" pitchFamily="34" charset="0"/>
                <a:cs typeface="Times New Roman" pitchFamily="18" charset="0"/>
              </a:rPr>
              <a:t>K</a:t>
            </a:r>
            <a:r>
              <a:rPr lang="tr-TR" sz="1600" b="1" dirty="0" smtClean="0">
                <a:solidFill>
                  <a:srgbClr val="000000"/>
                </a:solidFill>
                <a:latin typeface="Calibri"/>
                <a:ea typeface="Calibri" pitchFamily="34" charset="0"/>
                <a:cs typeface="Times New Roman" pitchFamily="18" charset="0"/>
              </a:rPr>
              <a:t>Ü</a:t>
            </a:r>
            <a:r>
              <a:rPr lang="tr-TR" sz="1600" b="1" dirty="0" smtClean="0">
                <a:solidFill>
                  <a:srgbClr val="000000"/>
                </a:solidFill>
                <a:latin typeface="Times New Roman" pitchFamily="18" charset="0"/>
                <a:ea typeface="Calibri" pitchFamily="34" charset="0"/>
                <a:cs typeface="Times New Roman" pitchFamily="18" charset="0"/>
              </a:rPr>
              <a:t>RESELLEŞME VE DİN</a:t>
            </a:r>
            <a:endParaRPr lang="tr-TR" sz="1600" dirty="0" smtClean="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smtClean="0">
                <a:solidFill>
                  <a:srgbClr val="000000"/>
                </a:solidFill>
                <a:latin typeface="Times New Roman" pitchFamily="18" charset="0"/>
                <a:ea typeface="Calibri" pitchFamily="34" charset="0"/>
                <a:cs typeface="Times New Roman" pitchFamily="18" charset="0"/>
              </a:rPr>
              <a:t>Tanım</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reselleşme kavramının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zerinde uzlaşılan bir tanımı bulunmamaktadır. Diğer bir</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ok kavram gibi 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reselleşme kavramı da farklı şekilde anlaşılmakta ve tanımlanmaktadır.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err="1">
                <a:solidFill>
                  <a:srgbClr val="000000"/>
                </a:solidFill>
                <a:latin typeface="Times New Roman" pitchFamily="18" charset="0"/>
                <a:ea typeface="Calibri" pitchFamily="34" charset="0"/>
                <a:cs typeface="Times New Roman" pitchFamily="18" charset="0"/>
              </a:rPr>
              <a:t>Roland</a:t>
            </a:r>
            <a:r>
              <a:rPr lang="tr-TR" sz="1400" dirty="0">
                <a:solidFill>
                  <a:srgbClr val="000000"/>
                </a:solidFill>
                <a:latin typeface="Times New Roman" pitchFamily="18" charset="0"/>
                <a:ea typeface="Calibri" pitchFamily="34" charset="0"/>
                <a:cs typeface="Times New Roman" pitchFamily="18" charset="0"/>
              </a:rPr>
              <a:t> </a:t>
            </a:r>
            <a:r>
              <a:rPr lang="tr-TR" sz="1400" dirty="0" err="1">
                <a:solidFill>
                  <a:srgbClr val="000000"/>
                </a:solidFill>
                <a:latin typeface="Times New Roman" pitchFamily="18" charset="0"/>
                <a:ea typeface="Calibri" pitchFamily="34" charset="0"/>
                <a:cs typeface="Times New Roman" pitchFamily="18" charset="0"/>
              </a:rPr>
              <a:t>Robertson</a:t>
            </a:r>
            <a:r>
              <a:rPr lang="tr-TR" sz="1400" dirty="0">
                <a:solidFill>
                  <a:srgbClr val="000000"/>
                </a:solidFill>
                <a:latin typeface="Times New Roman" pitchFamily="18" charset="0"/>
                <a:ea typeface="Calibri" pitchFamily="34" charset="0"/>
                <a:cs typeface="Times New Roman" pitchFamily="18" charset="0"/>
              </a:rPr>
              <a:t>, 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reselleşmeyi,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nyanın tek bir </a:t>
            </a:r>
            <a:r>
              <a:rPr lang="tr-TR" sz="1400" dirty="0" err="1">
                <a:solidFill>
                  <a:srgbClr val="000000"/>
                </a:solidFill>
                <a:latin typeface="Times New Roman" pitchFamily="18" charset="0"/>
                <a:ea typeface="Calibri" pitchFamily="34" charset="0"/>
                <a:cs typeface="Times New Roman" pitchFamily="18" charset="0"/>
              </a:rPr>
              <a:t>sosyo</a:t>
            </a:r>
            <a:r>
              <a:rPr lang="tr-TR" sz="1400" dirty="0">
                <a:solidFill>
                  <a:srgbClr val="000000"/>
                </a:solidFill>
                <a:latin typeface="Times New Roman" pitchFamily="18" charset="0"/>
                <a:ea typeface="Calibri" pitchFamily="34" charset="0"/>
                <a:cs typeface="Times New Roman" pitchFamily="18" charset="0"/>
              </a:rPr>
              <a:t>-k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rel sistem ya da kurumsallaşmış tek bir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zeni haline gelmesine yol a</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an 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lerle ilgili olarak tanımlamaktadır. 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reselleşme kavramı, hem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nyanın k</a:t>
            </a:r>
            <a:r>
              <a:rPr lang="tr-TR" sz="1400" dirty="0">
                <a:solidFill>
                  <a:srgbClr val="000000"/>
                </a:solidFill>
                <a:latin typeface="Calibri"/>
                <a:ea typeface="Calibri" pitchFamily="34" charset="0"/>
                <a:cs typeface="Times New Roman" pitchFamily="18" charset="0"/>
              </a:rPr>
              <a:t>üçü</a:t>
            </a:r>
            <a:r>
              <a:rPr lang="tr-TR" sz="1400" dirty="0">
                <a:solidFill>
                  <a:srgbClr val="000000"/>
                </a:solidFill>
                <a:latin typeface="Times New Roman" pitchFamily="18" charset="0"/>
                <a:ea typeface="Calibri" pitchFamily="34" charset="0"/>
                <a:cs typeface="Times New Roman" pitchFamily="18" charset="0"/>
              </a:rPr>
              <a:t>lmesine hem de bir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 olarak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 bilincinin g</a:t>
            </a:r>
            <a:r>
              <a:rPr lang="tr-TR" sz="1400" dirty="0">
                <a:solidFill>
                  <a:srgbClr val="000000"/>
                </a:solidFill>
                <a:latin typeface="Calibri"/>
                <a:ea typeface="Calibri" pitchFamily="34" charset="0"/>
                <a:cs typeface="Times New Roman" pitchFamily="18" charset="0"/>
              </a:rPr>
              <a:t>üç</a:t>
            </a:r>
            <a:r>
              <a:rPr lang="tr-TR" sz="1400" dirty="0">
                <a:solidFill>
                  <a:srgbClr val="000000"/>
                </a:solidFill>
                <a:latin typeface="Times New Roman" pitchFamily="18" charset="0"/>
                <a:ea typeface="Calibri" pitchFamily="34" charset="0"/>
                <a:cs typeface="Times New Roman" pitchFamily="18" charset="0"/>
              </a:rPr>
              <a:t>lenmesine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nderme yapmaktadır.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nyanın k</a:t>
            </a:r>
            <a:r>
              <a:rPr lang="tr-TR" sz="1400" dirty="0">
                <a:solidFill>
                  <a:srgbClr val="000000"/>
                </a:solidFill>
                <a:latin typeface="Calibri"/>
                <a:ea typeface="Calibri" pitchFamily="34" charset="0"/>
                <a:cs typeface="Times New Roman" pitchFamily="18" charset="0"/>
              </a:rPr>
              <a:t>üçü</a:t>
            </a:r>
            <a:r>
              <a:rPr lang="tr-TR" sz="1400" dirty="0">
                <a:solidFill>
                  <a:srgbClr val="000000"/>
                </a:solidFill>
                <a:latin typeface="Times New Roman" pitchFamily="18" charset="0"/>
                <a:ea typeface="Calibri" pitchFamily="34" charset="0"/>
                <a:cs typeface="Times New Roman" pitchFamily="18" charset="0"/>
              </a:rPr>
              <a:t>lmesi ise, artık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nyada olup bitenlerden kolaylıkla haberdar olmak ve karşılıklı etkileşimi anlatmaktadır. Bu durum, insanı kendi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lkesi dışında 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nyayla ilgili hale getirirken, bir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nyalılık bilinci de oluşturmaktadır. Ayrıca giderek artan elektronik karşılıklı bağımlılık (internet gibi),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nyayı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resel bir k</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y</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olarak yeniden oluşturmaktadır.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resel k</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y</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ifadesi, hem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nyayı yeni imajlarla inşa etmekte, hem de 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ne erişilebilir oranlarda k</a:t>
            </a:r>
            <a:r>
              <a:rPr lang="tr-TR" sz="1400" dirty="0">
                <a:solidFill>
                  <a:srgbClr val="000000"/>
                </a:solidFill>
                <a:latin typeface="Calibri"/>
                <a:ea typeface="Calibri" pitchFamily="34" charset="0"/>
                <a:cs typeface="Times New Roman" pitchFamily="18" charset="0"/>
              </a:rPr>
              <a:t>üçü</a:t>
            </a:r>
            <a:r>
              <a:rPr lang="tr-TR" sz="1400" dirty="0">
                <a:solidFill>
                  <a:srgbClr val="000000"/>
                </a:solidFill>
                <a:latin typeface="Times New Roman" pitchFamily="18" charset="0"/>
                <a:ea typeface="Calibri" pitchFamily="34" charset="0"/>
                <a:cs typeface="Times New Roman" pitchFamily="18" charset="0"/>
              </a:rPr>
              <a:t>ltmektedir. Bu bilin</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lilik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zeyi ile alakalı bir durumdur. Yani,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 hepimizin katıldığı bir arena olarak kavranmakta ve daha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nce uzakta sayılanlar yakın hale gelmekte, her şey birbiriyle ilintili olabilmektedir.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err="1">
                <a:solidFill>
                  <a:srgbClr val="000000"/>
                </a:solidFill>
                <a:latin typeface="Times New Roman" pitchFamily="18" charset="0"/>
                <a:ea typeface="Calibri" pitchFamily="34" charset="0"/>
                <a:cs typeface="Times New Roman" pitchFamily="18" charset="0"/>
              </a:rPr>
              <a:t>David</a:t>
            </a:r>
            <a:r>
              <a:rPr lang="tr-TR" sz="1400" dirty="0">
                <a:solidFill>
                  <a:srgbClr val="000000"/>
                </a:solidFill>
                <a:latin typeface="Times New Roman" pitchFamily="18" charset="0"/>
                <a:ea typeface="Calibri" pitchFamily="34" charset="0"/>
                <a:cs typeface="Times New Roman" pitchFamily="18" charset="0"/>
              </a:rPr>
              <a:t> </a:t>
            </a:r>
            <a:r>
              <a:rPr lang="tr-TR" sz="1400" dirty="0" err="1">
                <a:solidFill>
                  <a:srgbClr val="000000"/>
                </a:solidFill>
                <a:latin typeface="Times New Roman" pitchFamily="18" charset="0"/>
                <a:ea typeface="Calibri" pitchFamily="34" charset="0"/>
                <a:cs typeface="Times New Roman" pitchFamily="18" charset="0"/>
              </a:rPr>
              <a:t>Harvey</a:t>
            </a:r>
            <a:r>
              <a:rPr lang="tr-TR" sz="1400" dirty="0">
                <a:solidFill>
                  <a:srgbClr val="000000"/>
                </a:solidFill>
                <a:latin typeface="Times New Roman" pitchFamily="18" charset="0"/>
                <a:ea typeface="Calibri" pitchFamily="34" charset="0"/>
                <a:cs typeface="Times New Roman" pitchFamily="18" charset="0"/>
              </a:rPr>
              <a:t> ise 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reselleşmeyi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zaman ve mekân</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sıkışması olarak tanımlamaktadır.  Burada zaman ve mekânın niteliklerinde meydana gelen değişme ifade edilmektedir. B</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ylece insanların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nyayı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 tarzı da değişmektedir. Bir kere zaman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hız</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lanmıştır. Uzun mesafeler kısalmış ve mekânın sınırları da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nemini yitirmiştir. Sınırların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nemsiz hale gelmesi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zellikle sınır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tesi sermaye akışının hızlandığı finansal sekt</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rde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lmektedir. </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Şunu bilmek gerekir ki, sosyal olaylar belirli bir 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rekliliğe sahiptirler. 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reselleşme, aslında Batı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nyasında daha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nce başlayan Aydınlanma, modernlik gibi 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lerle son derece yakın bağlantılar taşımaktadır. 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reselleşme, bu 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lere dayanmakla birlikte, onlardan kimi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zellikleriyle de farklılaşmaktadır. Bu a</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ıdan Batı</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nın kendi tarihi ve bu tarihin akışı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erisinde yer alan kapitalizm, Aydınlanma, modernlik, </a:t>
            </a:r>
            <a:r>
              <a:rPr lang="tr-TR" sz="1400" dirty="0" err="1">
                <a:solidFill>
                  <a:srgbClr val="000000"/>
                </a:solidFill>
                <a:latin typeface="Times New Roman" pitchFamily="18" charset="0"/>
                <a:ea typeface="Calibri" pitchFamily="34" charset="0"/>
                <a:cs typeface="Times New Roman" pitchFamily="18" charset="0"/>
              </a:rPr>
              <a:t>postmodernlik</a:t>
            </a:r>
            <a:r>
              <a:rPr lang="tr-TR" sz="1400" dirty="0">
                <a:solidFill>
                  <a:srgbClr val="000000"/>
                </a:solidFill>
                <a:latin typeface="Times New Roman" pitchFamily="18" charset="0"/>
                <a:ea typeface="Calibri" pitchFamily="34" charset="0"/>
                <a:cs typeface="Times New Roman" pitchFamily="18" charset="0"/>
              </a:rPr>
              <a:t>, 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reselleşme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inde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nemli yer tutarlar.</a:t>
            </a:r>
            <a:endParaRPr lang="tr-TR" sz="1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167090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1"/>
          <p:cNvSpPr>
            <a:spLocks noChangeArrowheads="1"/>
          </p:cNvSpPr>
          <p:nvPr/>
        </p:nvSpPr>
        <p:spPr bwMode="auto">
          <a:xfrm>
            <a:off x="1952596" y="1071547"/>
            <a:ext cx="8429684"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2- K</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reselleşen D</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nyada Din</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Tanrı</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nın s</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 insanlara ulaştırmak isteyen ve insanlar arasında yer ve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bakımından ayırım yapmayan dinler, evrensel bir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nceyi yaymalarından dolayı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reselleştirici bir etkiye sahiptir. Doğal olarak bu, evrensel oldukları iddiasına sahip dinler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ge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erli olabilecek bir yargıdır.(Hıristiyanlık, İslam gibi)Hatta </a:t>
            </a:r>
            <a:r>
              <a:rPr lang="tr-TR" sz="1600" dirty="0" err="1">
                <a:solidFill>
                  <a:srgbClr val="000000"/>
                </a:solidFill>
                <a:latin typeface="Times New Roman" pitchFamily="18" charset="0"/>
                <a:ea typeface="Calibri" pitchFamily="34" charset="0"/>
                <a:cs typeface="Times New Roman" pitchFamily="18" charset="0"/>
              </a:rPr>
              <a:t>Robertson</a:t>
            </a:r>
            <a:r>
              <a:rPr lang="tr-TR" sz="1600" dirty="0">
                <a:solidFill>
                  <a:srgbClr val="000000"/>
                </a:solidFill>
                <a:latin typeface="Times New Roman" pitchFamily="18" charset="0"/>
                <a:ea typeface="Calibri" pitchFamily="34" charset="0"/>
                <a:cs typeface="Times New Roman" pitchFamily="18" charset="0"/>
              </a:rPr>
              <a:t> İslam</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ın tarihsel olarak genel bir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reselleştirici yapısı olduğunu s</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yler. Bir dinin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reselleşmeci potansiyeli taşıması demek, insanları 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eşitliliğiyle kuşatabilmesi anlamına gelmektedir.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zellikle son birka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on yıl boyunca, beşeri kuvvet olarak din,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zel meseleler kadar kamusal meselelerle de ilgili hale gelmiştir ve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apında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bir dirilişi bulunmaktadır.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Erken modernleşme teorilerinin aksine, din 1950</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lerden itibaren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nyada yeniden canlanmaya ge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ti.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 arayışı ve yoksullukla 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cadele gibi sosyal hareketlerin hem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nc</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hem destek</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isi oldu. Mesela; Cezayir Kurtuluş Hareketi, </a:t>
            </a:r>
            <a:r>
              <a:rPr lang="tr-TR" sz="1600" dirty="0" err="1">
                <a:solidFill>
                  <a:srgbClr val="000000"/>
                </a:solidFill>
                <a:latin typeface="Times New Roman" pitchFamily="18" charset="0"/>
                <a:ea typeface="Calibri" pitchFamily="34" charset="0"/>
                <a:cs typeface="Times New Roman" pitchFamily="18" charset="0"/>
              </a:rPr>
              <a:t>Malcolm</a:t>
            </a:r>
            <a:r>
              <a:rPr lang="tr-TR" sz="1600" dirty="0">
                <a:solidFill>
                  <a:srgbClr val="000000"/>
                </a:solidFill>
                <a:latin typeface="Times New Roman" pitchFamily="18" charset="0"/>
                <a:ea typeface="Calibri" pitchFamily="34" charset="0"/>
                <a:cs typeface="Times New Roman" pitchFamily="18" charset="0"/>
              </a:rPr>
              <a:t> X, Polonya</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da İş</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 Hareketleri,</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Latin Amerika</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daki bağımsızlık ve sosyal adalet hareketleri bu konuda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rneklerdir.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Bunların dışında din,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ekte meydana gelen bir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sorunun, kendisi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inde cevabının arandığı bir olgu olmaya başlamıştır. Bu, genel anlamda dinlerdeki adalet, hak, paylaşım gibi temel niteliklerle bağlantılı olduğu kadar, dinin telafi edici işlevinden de kaynaklanmaktadır.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Dinlerin bir şekilde kamuya dair siyaset, eğitim, kadın ve eşitlik gibi konularla ilgili hale gelmesi, onların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ekte de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 politikaları arasında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kılmaktadır.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345730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1"/>
          <p:cNvSpPr>
            <a:spLocks noChangeArrowheads="1"/>
          </p:cNvSpPr>
          <p:nvPr/>
        </p:nvSpPr>
        <p:spPr bwMode="auto">
          <a:xfrm>
            <a:off x="1881158" y="1357299"/>
            <a:ext cx="8072462" cy="32932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dirty="0" err="1">
                <a:solidFill>
                  <a:srgbClr val="000000"/>
                </a:solidFill>
                <a:latin typeface="Times New Roman" pitchFamily="18" charset="0"/>
                <a:ea typeface="Calibri" pitchFamily="34" charset="0"/>
                <a:cs typeface="Times New Roman" pitchFamily="18" charset="0"/>
              </a:rPr>
              <a:t>Falk</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a</a:t>
            </a:r>
            <a:r>
              <a:rPr lang="tr-TR" sz="1600" dirty="0">
                <a:solidFill>
                  <a:srgbClr val="000000"/>
                </a:solidFill>
                <a:latin typeface="Times New Roman" pitchFamily="18" charset="0"/>
                <a:ea typeface="Calibri" pitchFamily="34" charset="0"/>
                <a:cs typeface="Times New Roman" pitchFamily="18" charset="0"/>
              </a:rPr>
              <a:t>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reselleşen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 sorunları karşısında dinin katkıları</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1) Mahrumiyet Duyarlılığı: Din, </a:t>
            </a:r>
            <a:r>
              <a:rPr lang="tr-TR" sz="1600" dirty="0" err="1">
                <a:solidFill>
                  <a:srgbClr val="000000"/>
                </a:solidFill>
                <a:latin typeface="Times New Roman" pitchFamily="18" charset="0"/>
                <a:ea typeface="Calibri" pitchFamily="34" charset="0"/>
                <a:cs typeface="Times New Roman" pitchFamily="18" charset="0"/>
              </a:rPr>
              <a:t>sosyo</a:t>
            </a:r>
            <a:r>
              <a:rPr lang="tr-TR" sz="1600" dirty="0">
                <a:solidFill>
                  <a:srgbClr val="000000"/>
                </a:solidFill>
                <a:latin typeface="Times New Roman" pitchFamily="18" charset="0"/>
                <a:ea typeface="Calibri" pitchFamily="34" charset="0"/>
                <a:cs typeface="Times New Roman" pitchFamily="18" charset="0"/>
              </a:rPr>
              <a:t>-ekonomik olarak en alt katmanlarda buluna ezilmişlerin sorunlarına duyarlılık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sterilmesi noktasına dikkat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eker.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2) Medeniyet Yankısı: Dini devrimci dilin ve arzuların pop</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ler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rde derin k</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kleri bulunmaktadır. Bu, en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mitsiz zamanlarda bile dini bir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mit haline getirebilmektedir.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3) Dayanışma Ruhu: Din, daha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birleştiricidir. İnsanlar arasında dayanışma ve kardeşliğe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 verir.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4) Normatif Ufuklar: Istıraba duyarlı beşeri potansiyelleri olumlayıcı ve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mit var bir tarzda tanımlayan ilkesel ufuklara dair bir inanca işaret eder.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5) İnan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ve İtikat</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6) Sınırlar: Dinin kendisine ait sınırları varsa da, beşeri hata yapabilirliği de dikkate alır.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7) Kimlik: Kimliği varoluş</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u bir tarzda yeniden kurar. Ge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ici ve sınırlı bir kimlik kurmaz.</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8) Uzlaşma: Denge ve uzlaşmalara davet eder.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4291644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1"/>
          <p:cNvSpPr>
            <a:spLocks noChangeArrowheads="1"/>
          </p:cNvSpPr>
          <p:nvPr/>
        </p:nvSpPr>
        <p:spPr bwMode="auto">
          <a:xfrm>
            <a:off x="1809720" y="1000108"/>
            <a:ext cx="8429684"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K</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RESELLEŞME TEORİLERİ</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Teori, bir olguyu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ıklamaya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alışır.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 teorileri de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reselleşmeyi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ıklamaya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alışmaktadır. Şimdi bu teoriler ilgili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ıklamalara ge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elim</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1-</a:t>
            </a:r>
            <a:r>
              <a:rPr lang="tr-TR" sz="1600" b="1" dirty="0">
                <a:solidFill>
                  <a:srgbClr val="000000"/>
                </a:solidFill>
                <a:latin typeface="Times New Roman" pitchFamily="18" charset="0"/>
                <a:ea typeface="Calibri" pitchFamily="34" charset="0"/>
                <a:cs typeface="Times New Roman" pitchFamily="18" charset="0"/>
              </a:rPr>
              <a:t>I</a:t>
            </a:r>
            <a:r>
              <a:rPr lang="tr-TR" sz="1600" b="1" dirty="0">
                <a:solidFill>
                  <a:srgbClr val="000000"/>
                </a:solidFill>
                <a:latin typeface="Times New Roman" pitchFamily="18" charset="0"/>
                <a:ea typeface="Calibri" pitchFamily="34" charset="0"/>
                <a:cs typeface="Times New Roman" pitchFamily="18" charset="0"/>
              </a:rPr>
              <a:t>mmanuel </a:t>
            </a:r>
            <a:r>
              <a:rPr lang="tr-TR" sz="1600" b="1" dirty="0" err="1">
                <a:solidFill>
                  <a:srgbClr val="000000"/>
                </a:solidFill>
                <a:latin typeface="Times New Roman" pitchFamily="18" charset="0"/>
                <a:ea typeface="Calibri" pitchFamily="34" charset="0"/>
                <a:cs typeface="Times New Roman" pitchFamily="18" charset="0"/>
              </a:rPr>
              <a:t>Wallerstein</a:t>
            </a:r>
            <a:r>
              <a:rPr lang="tr-TR" sz="1600" b="1" dirty="0">
                <a:solidFill>
                  <a:srgbClr val="000000"/>
                </a:solidFill>
                <a:latin typeface="Times New Roman" pitchFamily="18" charset="0"/>
                <a:ea typeface="Calibri" pitchFamily="34" charset="0"/>
                <a:cs typeface="Times New Roman" pitchFamily="18" charset="0"/>
              </a:rPr>
              <a:t> </a:t>
            </a:r>
            <a:r>
              <a:rPr lang="tr-TR" sz="1600" b="1" dirty="0">
                <a:solidFill>
                  <a:srgbClr val="000000"/>
                </a:solidFill>
                <a:latin typeface="Calibri"/>
                <a:ea typeface="Calibri" pitchFamily="34" charset="0"/>
                <a:cs typeface="Times New Roman" pitchFamily="18" charset="0"/>
              </a:rPr>
              <a:t>–</a:t>
            </a:r>
            <a:r>
              <a:rPr lang="tr-TR" sz="1600" b="1" dirty="0">
                <a:solidFill>
                  <a:srgbClr val="000000"/>
                </a:solidFill>
                <a:latin typeface="Times New Roman" pitchFamily="18" charset="0"/>
                <a:ea typeface="Calibri" pitchFamily="34" charset="0"/>
                <a:cs typeface="Times New Roman" pitchFamily="18" charset="0"/>
              </a:rPr>
              <a:t>Modern D</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nya Sistemi</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 kavramını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modern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nya-sistemi</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ile tanımlayan </a:t>
            </a:r>
            <a:r>
              <a:rPr lang="tr-TR" sz="1600" dirty="0" err="1">
                <a:solidFill>
                  <a:srgbClr val="000000"/>
                </a:solidFill>
                <a:latin typeface="Times New Roman" pitchFamily="18" charset="0"/>
                <a:ea typeface="Calibri" pitchFamily="34" charset="0"/>
                <a:cs typeface="Times New Roman" pitchFamily="18" charset="0"/>
              </a:rPr>
              <a:t>Wallerstein</a:t>
            </a:r>
            <a:r>
              <a:rPr lang="tr-TR" sz="1600" dirty="0">
                <a:solidFill>
                  <a:srgbClr val="000000"/>
                </a:solidFill>
                <a:latin typeface="Times New Roman" pitchFamily="18" charset="0"/>
                <a:ea typeface="Calibri" pitchFamily="34" charset="0"/>
                <a:cs typeface="Times New Roman" pitchFamily="18" charset="0"/>
              </a:rPr>
              <a:t>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modern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nya-sistemi 16. 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zyılda,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ncelikle Avrupa</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da v</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cuda gelmiştir. </a:t>
            </a:r>
            <a:r>
              <a:rPr lang="tr-TR" sz="1600" dirty="0" err="1">
                <a:solidFill>
                  <a:srgbClr val="000000"/>
                </a:solidFill>
                <a:latin typeface="Times New Roman" pitchFamily="18" charset="0"/>
                <a:ea typeface="Calibri" pitchFamily="34" charset="0"/>
                <a:cs typeface="Times New Roman" pitchFamily="18" charset="0"/>
              </a:rPr>
              <a:t>Wallerstein</a:t>
            </a:r>
            <a:r>
              <a:rPr lang="tr-TR" sz="1600" dirty="0">
                <a:solidFill>
                  <a:srgbClr val="000000"/>
                </a:solidFill>
                <a:latin typeface="Times New Roman" pitchFamily="18" charset="0"/>
                <a:ea typeface="Calibri" pitchFamily="34" charset="0"/>
                <a:cs typeface="Times New Roman" pitchFamily="18" charset="0"/>
              </a:rPr>
              <a:t>,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nyayı ekonomik ve siyaset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ısından hâkim, sanayileşmiş, kapitalist ve daha zayıf </a:t>
            </a:r>
            <a:r>
              <a:rPr lang="tr-TR" sz="1600" dirty="0">
                <a:solidFill>
                  <a:srgbClr val="000000"/>
                </a:solidFill>
                <a:latin typeface="Calibri"/>
                <a:ea typeface="Calibri" pitchFamily="34" charset="0"/>
                <a:cs typeface="Times New Roman" pitchFamily="18" charset="0"/>
              </a:rPr>
              <a:t>Üçü</a:t>
            </a:r>
            <a:r>
              <a:rPr lang="tr-TR" sz="1600" dirty="0">
                <a:solidFill>
                  <a:srgbClr val="000000"/>
                </a:solidFill>
                <a:latin typeface="Times New Roman" pitchFamily="18" charset="0"/>
                <a:ea typeface="Calibri" pitchFamily="34" charset="0"/>
                <a:cs typeface="Times New Roman" pitchFamily="18" charset="0"/>
              </a:rPr>
              <a:t>nc</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lkeleri şeklinde 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mlere ayıran bu hiyerarşinin kapitalist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 ekonomisindeki uzun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reli değişimlerin bir sonucu olduğunu savunur. Bug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kapitalist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nya-ekonominin siyasal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st yapısı olan devletlerarası sistemin par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ası olmayan hi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bir devlet yoktur. Bu durum,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rel baskılar oluşturmakta;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rel baskılar yerk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renin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alanlarının toplumsal ger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ekliklerine </a:t>
            </a:r>
            <a:r>
              <a:rPr lang="tr-TR" sz="1600" dirty="0" err="1">
                <a:solidFill>
                  <a:srgbClr val="000000"/>
                </a:solidFill>
                <a:latin typeface="Times New Roman" pitchFamily="18" charset="0"/>
                <a:ea typeface="Calibri" pitchFamily="34" charset="0"/>
                <a:cs typeface="Times New Roman" pitchFamily="18" charset="0"/>
              </a:rPr>
              <a:t>n</a:t>
            </a:r>
            <a:r>
              <a:rPr lang="tr-TR" sz="1600" dirty="0" err="1">
                <a:solidFill>
                  <a:srgbClr val="000000"/>
                </a:solidFill>
                <a:latin typeface="Calibri"/>
                <a:ea typeface="Calibri" pitchFamily="34" charset="0"/>
                <a:cs typeface="Times New Roman" pitchFamily="18" charset="0"/>
              </a:rPr>
              <a:t>ü</a:t>
            </a:r>
            <a:r>
              <a:rPr lang="tr-TR" sz="1600" dirty="0" err="1">
                <a:solidFill>
                  <a:srgbClr val="000000"/>
                </a:solidFill>
                <a:latin typeface="Times New Roman" pitchFamily="18" charset="0"/>
                <a:ea typeface="Calibri" pitchFamily="34" charset="0"/>
                <a:cs typeface="Times New Roman" pitchFamily="18" charset="0"/>
              </a:rPr>
              <a:t>f</a:t>
            </a:r>
            <a:r>
              <a:rPr lang="tr-TR" sz="1600" dirty="0" err="1">
                <a:solidFill>
                  <a:srgbClr val="000000"/>
                </a:solidFill>
                <a:latin typeface="Calibri"/>
                <a:ea typeface="Calibri" pitchFamily="34" charset="0"/>
                <a:cs typeface="Times New Roman" pitchFamily="18" charset="0"/>
              </a:rPr>
              <a:t>û</a:t>
            </a:r>
            <a:r>
              <a:rPr lang="tr-TR" sz="1600" dirty="0" err="1">
                <a:solidFill>
                  <a:srgbClr val="000000"/>
                </a:solidFill>
                <a:latin typeface="Times New Roman" pitchFamily="18" charset="0"/>
                <a:ea typeface="Calibri" pitchFamily="34" charset="0"/>
                <a:cs typeface="Times New Roman" pitchFamily="18" charset="0"/>
              </a:rPr>
              <a:t>z</a:t>
            </a:r>
            <a:r>
              <a:rPr lang="tr-TR" sz="1600" dirty="0">
                <a:solidFill>
                  <a:srgbClr val="000000"/>
                </a:solidFill>
                <a:latin typeface="Times New Roman" pitchFamily="18" charset="0"/>
                <a:ea typeface="Calibri" pitchFamily="34" charset="0"/>
                <a:cs typeface="Times New Roman" pitchFamily="18" charset="0"/>
              </a:rPr>
              <a:t> etmektedirler. Bu durum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 bir iş 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ve egemen bir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ortaya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ıkarmaktadır.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err="1">
                <a:solidFill>
                  <a:srgbClr val="000000"/>
                </a:solidFill>
                <a:latin typeface="Times New Roman" pitchFamily="18" charset="0"/>
                <a:ea typeface="Calibri" pitchFamily="34" charset="0"/>
                <a:cs typeface="Times New Roman" pitchFamily="18" charset="0"/>
              </a:rPr>
              <a:t>Wallerstein</a:t>
            </a:r>
            <a:r>
              <a:rPr lang="tr-TR" sz="1600" dirty="0">
                <a:solidFill>
                  <a:srgbClr val="000000"/>
                </a:solidFill>
                <a:latin typeface="Times New Roman" pitchFamily="18" charset="0"/>
                <a:ea typeface="Calibri" pitchFamily="34" charset="0"/>
                <a:cs typeface="Times New Roman" pitchFamily="18" charset="0"/>
              </a:rPr>
              <a:t>, devletleri merkez ve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evre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lkeler olarak hiyerarşik sıralamaya tabi tutar ve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reselleşmeyi kapitalizm bağlamında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ıklar. </a:t>
            </a:r>
            <a:r>
              <a:rPr lang="tr-TR" sz="1600" dirty="0" err="1">
                <a:solidFill>
                  <a:srgbClr val="000000"/>
                </a:solidFill>
                <a:latin typeface="Times New Roman" pitchFamily="18" charset="0"/>
                <a:ea typeface="Calibri" pitchFamily="34" charset="0"/>
                <a:cs typeface="Times New Roman" pitchFamily="18" charset="0"/>
              </a:rPr>
              <a:t>Wallerstein</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e</a:t>
            </a:r>
            <a:r>
              <a:rPr lang="tr-TR" sz="1600" dirty="0">
                <a:solidFill>
                  <a:srgbClr val="000000"/>
                </a:solidFill>
                <a:latin typeface="Times New Roman" pitchFamily="18" charset="0"/>
                <a:ea typeface="Calibri" pitchFamily="34" charset="0"/>
                <a:cs typeface="Times New Roman" pitchFamily="18" charset="0"/>
              </a:rPr>
              <a:t>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bu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 sisteminde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 merkez,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evre ve </a:t>
            </a:r>
            <a:r>
              <a:rPr lang="tr-TR" sz="1600" dirty="0" err="1">
                <a:solidFill>
                  <a:srgbClr val="000000"/>
                </a:solidFill>
                <a:latin typeface="Times New Roman" pitchFamily="18" charset="0"/>
                <a:ea typeface="Calibri" pitchFamily="34" charset="0"/>
                <a:cs typeface="Times New Roman" pitchFamily="18" charset="0"/>
              </a:rPr>
              <a:t>yarı</a:t>
            </a:r>
            <a:r>
              <a:rPr lang="tr-TR" sz="1600" dirty="0" err="1">
                <a:solidFill>
                  <a:srgbClr val="000000"/>
                </a:solidFill>
                <a:latin typeface="Calibri"/>
                <a:ea typeface="Calibri" pitchFamily="34" charset="0"/>
                <a:cs typeface="Times New Roman" pitchFamily="18" charset="0"/>
              </a:rPr>
              <a:t>ç</a:t>
            </a:r>
            <a:r>
              <a:rPr lang="tr-TR" sz="1600" dirty="0" err="1">
                <a:solidFill>
                  <a:srgbClr val="000000"/>
                </a:solidFill>
                <a:latin typeface="Times New Roman" pitchFamily="18" charset="0"/>
                <a:ea typeface="Calibri" pitchFamily="34" charset="0"/>
                <a:cs typeface="Times New Roman" pitchFamily="18" charset="0"/>
              </a:rPr>
              <a:t>evre</a:t>
            </a:r>
            <a:r>
              <a:rPr lang="tr-TR" sz="1600" dirty="0">
                <a:solidFill>
                  <a:srgbClr val="000000"/>
                </a:solidFill>
                <a:latin typeface="Times New Roman" pitchFamily="18" charset="0"/>
                <a:ea typeface="Calibri" pitchFamily="34" charset="0"/>
                <a:cs typeface="Times New Roman" pitchFamily="18" charset="0"/>
              </a:rPr>
              <a:t> 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lgelerine ayrılmıştır ve sisteme egemen olan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lkeler sermayenin toplandığı merkez 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lgedeki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lkelerdir. </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zere </a:t>
            </a:r>
            <a:r>
              <a:rPr lang="tr-TR" sz="1600" dirty="0" err="1">
                <a:solidFill>
                  <a:srgbClr val="000000"/>
                </a:solidFill>
                <a:latin typeface="Times New Roman" pitchFamily="18" charset="0"/>
                <a:ea typeface="Calibri" pitchFamily="34" charset="0"/>
                <a:cs typeface="Times New Roman" pitchFamily="18" charset="0"/>
              </a:rPr>
              <a:t>Wallerstein</a:t>
            </a:r>
            <a:r>
              <a:rPr lang="tr-TR" sz="1600" dirty="0">
                <a:solidFill>
                  <a:srgbClr val="000000"/>
                </a:solidFill>
                <a:latin typeface="Times New Roman" pitchFamily="18" charset="0"/>
                <a:ea typeface="Calibri" pitchFamily="34" charset="0"/>
                <a:cs typeface="Times New Roman" pitchFamily="18" charset="0"/>
              </a:rPr>
              <a:t>, modern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nya-sistemi olarak adlandırdığı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reselleşmeyi kapitalizm bağlamında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ıklamakta; merkez ve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evre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lkeler olmak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zere devletleri hiyerarşik bir sıralamaya tâbi tutmakta; merkezdeki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 akt</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rlerden başlayarak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evre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lkelere doğru gelişen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bağımlılığı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ıklamaya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alışmaktadır.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846216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1"/>
          <p:cNvSpPr>
            <a:spLocks noChangeArrowheads="1"/>
          </p:cNvSpPr>
          <p:nvPr/>
        </p:nvSpPr>
        <p:spPr bwMode="auto">
          <a:xfrm>
            <a:off x="1738282" y="714357"/>
            <a:ext cx="8643966"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2- </a:t>
            </a:r>
            <a:r>
              <a:rPr lang="tr-TR" sz="1600" b="1" dirty="0" err="1">
                <a:solidFill>
                  <a:srgbClr val="000000"/>
                </a:solidFill>
                <a:latin typeface="Times New Roman" pitchFamily="18" charset="0"/>
                <a:ea typeface="Calibri" pitchFamily="34" charset="0"/>
                <a:cs typeface="Times New Roman" pitchFamily="18" charset="0"/>
              </a:rPr>
              <a:t>Zygmunt</a:t>
            </a:r>
            <a:r>
              <a:rPr lang="tr-TR" sz="1600" b="1" dirty="0">
                <a:solidFill>
                  <a:srgbClr val="000000"/>
                </a:solidFill>
                <a:latin typeface="Times New Roman" pitchFamily="18" charset="0"/>
                <a:ea typeface="Calibri" pitchFamily="34" charset="0"/>
                <a:cs typeface="Times New Roman" pitchFamily="18" charset="0"/>
              </a:rPr>
              <a:t> </a:t>
            </a:r>
            <a:r>
              <a:rPr lang="tr-TR" sz="1600" b="1" dirty="0" err="1">
                <a:solidFill>
                  <a:srgbClr val="000000"/>
                </a:solidFill>
                <a:latin typeface="Times New Roman" pitchFamily="18" charset="0"/>
                <a:ea typeface="Calibri" pitchFamily="34" charset="0"/>
                <a:cs typeface="Times New Roman" pitchFamily="18" charset="0"/>
              </a:rPr>
              <a:t>Bauman</a:t>
            </a:r>
            <a:r>
              <a:rPr lang="tr-TR" sz="1600" b="1" dirty="0">
                <a:solidFill>
                  <a:srgbClr val="000000"/>
                </a:solidFill>
                <a:latin typeface="Times New Roman" pitchFamily="18" charset="0"/>
                <a:ea typeface="Calibri" pitchFamily="34" charset="0"/>
                <a:cs typeface="Times New Roman" pitchFamily="18" charset="0"/>
              </a:rPr>
              <a:t> </a:t>
            </a:r>
            <a:r>
              <a:rPr lang="tr-TR" sz="1600" b="1" dirty="0">
                <a:solidFill>
                  <a:srgbClr val="000000"/>
                </a:solidFill>
                <a:latin typeface="Calibri"/>
                <a:ea typeface="Calibri" pitchFamily="34" charset="0"/>
                <a:cs typeface="Times New Roman" pitchFamily="18" charset="0"/>
              </a:rPr>
              <a:t>–</a:t>
            </a:r>
            <a:r>
              <a:rPr lang="tr-TR" sz="1600" b="1" dirty="0">
                <a:solidFill>
                  <a:srgbClr val="000000"/>
                </a:solidFill>
                <a:latin typeface="Times New Roman" pitchFamily="18" charset="0"/>
                <a:ea typeface="Calibri" pitchFamily="34" charset="0"/>
                <a:cs typeface="Times New Roman" pitchFamily="18" charset="0"/>
              </a:rPr>
              <a:t> K</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resel D</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nya D</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zensizliği</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reselleşmeyi daha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etki</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ve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etkileşim</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anahtar kavramları etrafında algılayan </a:t>
            </a:r>
            <a:r>
              <a:rPr lang="tr-TR" sz="1600" dirty="0" err="1">
                <a:solidFill>
                  <a:srgbClr val="000000"/>
                </a:solidFill>
                <a:latin typeface="Times New Roman" pitchFamily="18" charset="0"/>
                <a:ea typeface="Calibri" pitchFamily="34" charset="0"/>
                <a:cs typeface="Times New Roman" pitchFamily="18" charset="0"/>
              </a:rPr>
              <a:t>Bauman</a:t>
            </a:r>
            <a:r>
              <a:rPr lang="tr-TR" sz="1600" dirty="0">
                <a:solidFill>
                  <a:srgbClr val="000000"/>
                </a:solidFill>
                <a:latin typeface="Times New Roman" pitchFamily="18" charset="0"/>
                <a:ea typeface="Calibri" pitchFamily="34" charset="0"/>
                <a:cs typeface="Times New Roman" pitchFamily="18" charset="0"/>
              </a:rPr>
              <a:t>, bir karmaşıklığa vurgu yapar. Ona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 kavramından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ıkan en derin anlam;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 meselelerinin belirsiz, kuralsız ve kendi başına buyruk doğasıdır.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 kavramı,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 girişimler ve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abalardan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niyet ve tahmin edilmemiş global etkilere işaret etmektedir.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err="1">
                <a:solidFill>
                  <a:srgbClr val="000000"/>
                </a:solidFill>
                <a:latin typeface="Times New Roman" pitchFamily="18" charset="0"/>
                <a:ea typeface="Calibri" pitchFamily="34" charset="0"/>
                <a:cs typeface="Times New Roman" pitchFamily="18" charset="0"/>
              </a:rPr>
              <a:t>Bauman</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a</a:t>
            </a:r>
            <a:r>
              <a:rPr lang="tr-TR" sz="1600" dirty="0">
                <a:solidFill>
                  <a:srgbClr val="000000"/>
                </a:solidFill>
                <a:latin typeface="Times New Roman" pitchFamily="18" charset="0"/>
                <a:ea typeface="Calibri" pitchFamily="34" charset="0"/>
                <a:cs typeface="Times New Roman" pitchFamily="18" charset="0"/>
              </a:rPr>
              <a:t>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 kavramından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ıkan en derin anlam,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 meselelerinin belirsiz, kuralsız ve kendi başına buyruk doğasıdır.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 bu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yle yeni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zensizliğidir.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3- </a:t>
            </a:r>
            <a:r>
              <a:rPr lang="tr-TR" sz="1600" b="1" dirty="0" err="1">
                <a:solidFill>
                  <a:srgbClr val="000000"/>
                </a:solidFill>
                <a:latin typeface="Times New Roman" pitchFamily="18" charset="0"/>
                <a:ea typeface="Calibri" pitchFamily="34" charset="0"/>
                <a:cs typeface="Times New Roman" pitchFamily="18" charset="0"/>
              </a:rPr>
              <a:t>Roland</a:t>
            </a:r>
            <a:r>
              <a:rPr lang="tr-TR" sz="1600" b="1" dirty="0">
                <a:solidFill>
                  <a:srgbClr val="000000"/>
                </a:solidFill>
                <a:latin typeface="Times New Roman" pitchFamily="18" charset="0"/>
                <a:ea typeface="Calibri" pitchFamily="34" charset="0"/>
                <a:cs typeface="Times New Roman" pitchFamily="18" charset="0"/>
              </a:rPr>
              <a:t> </a:t>
            </a:r>
            <a:r>
              <a:rPr lang="tr-TR" sz="1600" b="1" dirty="0" err="1">
                <a:solidFill>
                  <a:srgbClr val="000000"/>
                </a:solidFill>
                <a:latin typeface="Times New Roman" pitchFamily="18" charset="0"/>
                <a:ea typeface="Calibri" pitchFamily="34" charset="0"/>
                <a:cs typeface="Times New Roman" pitchFamily="18" charset="0"/>
              </a:rPr>
              <a:t>Robertson</a:t>
            </a:r>
            <a:r>
              <a:rPr lang="tr-TR" sz="1600" b="1" dirty="0">
                <a:solidFill>
                  <a:srgbClr val="000000"/>
                </a:solidFill>
                <a:latin typeface="Times New Roman" pitchFamily="18" charset="0"/>
                <a:ea typeface="Calibri" pitchFamily="34" charset="0"/>
                <a:cs typeface="Times New Roman" pitchFamily="18" charset="0"/>
              </a:rPr>
              <a:t> </a:t>
            </a:r>
            <a:r>
              <a:rPr lang="tr-TR" sz="1600" b="1" dirty="0">
                <a:solidFill>
                  <a:srgbClr val="000000"/>
                </a:solidFill>
                <a:latin typeface="Calibri"/>
                <a:ea typeface="Calibri" pitchFamily="34" charset="0"/>
                <a:cs typeface="Times New Roman" pitchFamily="18" charset="0"/>
              </a:rPr>
              <a:t>–</a:t>
            </a:r>
            <a:r>
              <a:rPr lang="tr-TR" sz="1600" b="1" dirty="0">
                <a:solidFill>
                  <a:srgbClr val="000000"/>
                </a:solidFill>
                <a:latin typeface="Times New Roman" pitchFamily="18" charset="0"/>
                <a:ea typeface="Calibri" pitchFamily="34" charset="0"/>
                <a:cs typeface="Times New Roman" pitchFamily="18" charset="0"/>
              </a:rPr>
              <a:t> </a:t>
            </a:r>
            <a:r>
              <a:rPr lang="tr-TR" sz="1600" b="1" dirty="0" err="1">
                <a:solidFill>
                  <a:srgbClr val="000000"/>
                </a:solidFill>
                <a:latin typeface="Times New Roman" pitchFamily="18" charset="0"/>
                <a:ea typeface="Calibri" pitchFamily="34" charset="0"/>
                <a:cs typeface="Times New Roman" pitchFamily="18" charset="0"/>
              </a:rPr>
              <a:t>Glokalleşme</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err="1">
                <a:solidFill>
                  <a:srgbClr val="000000"/>
                </a:solidFill>
                <a:latin typeface="Times New Roman" pitchFamily="18" charset="0"/>
                <a:ea typeface="Calibri" pitchFamily="34" charset="0"/>
                <a:cs typeface="Times New Roman" pitchFamily="18" charset="0"/>
              </a:rPr>
              <a:t>Roland</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Robertson</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un</a:t>
            </a:r>
            <a:r>
              <a:rPr lang="tr-TR" sz="1600" dirty="0">
                <a:solidFill>
                  <a:srgbClr val="000000"/>
                </a:solidFill>
                <a:latin typeface="Times New Roman" pitchFamily="18" charset="0"/>
                <a:ea typeface="Calibri" pitchFamily="34" charset="0"/>
                <a:cs typeface="Times New Roman" pitchFamily="18" charset="0"/>
              </a:rPr>
              <a:t> fikirlerinde vurgusunu yaptığı nokta,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 diye adlandırılan şeyin uzun,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zensiz ve karmaşık bir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olduğu ile ilgilidir. O,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nyanın sistemliliği bakış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ısından, en fazla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rekliliği olan tartışmanın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 olduğunu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nmektedir.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err="1">
                <a:solidFill>
                  <a:srgbClr val="000000"/>
                </a:solidFill>
                <a:latin typeface="Times New Roman" pitchFamily="18" charset="0"/>
                <a:ea typeface="Calibri" pitchFamily="34" charset="0"/>
                <a:cs typeface="Times New Roman" pitchFamily="18" charset="0"/>
              </a:rPr>
              <a:t>Robertson</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a</a:t>
            </a:r>
            <a:r>
              <a:rPr lang="tr-TR" sz="1600" dirty="0">
                <a:solidFill>
                  <a:srgbClr val="000000"/>
                </a:solidFill>
                <a:latin typeface="Times New Roman" pitchFamily="18" charset="0"/>
                <a:ea typeface="Calibri" pitchFamily="34" charset="0"/>
                <a:cs typeface="Times New Roman" pitchFamily="18" charset="0"/>
              </a:rPr>
              <a:t>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a:t>
            </a:r>
            <a:r>
              <a:rPr lang="tr-TR" sz="1600" dirty="0" err="1">
                <a:solidFill>
                  <a:srgbClr val="000000"/>
                </a:solidFill>
                <a:latin typeface="Times New Roman" pitchFamily="18" charset="0"/>
                <a:ea typeface="Calibri" pitchFamily="34" charset="0"/>
                <a:cs typeface="Times New Roman" pitchFamily="18" charset="0"/>
              </a:rPr>
              <a:t>glokal</a:t>
            </a:r>
            <a:r>
              <a:rPr lang="tr-TR" sz="1600" dirty="0">
                <a:solidFill>
                  <a:srgbClr val="000000"/>
                </a:solidFill>
                <a:latin typeface="Times New Roman" pitchFamily="18" charset="0"/>
                <a:ea typeface="Calibri" pitchFamily="34" charset="0"/>
                <a:cs typeface="Times New Roman" pitchFamily="18" charset="0"/>
              </a:rPr>
              <a:t> kavramı, global ve lokal k</a:t>
            </a:r>
            <a:r>
              <a:rPr lang="tr-TR" sz="1600" dirty="0">
                <a:solidFill>
                  <a:srgbClr val="000000"/>
                </a:solidFill>
                <a:latin typeface="Calibri"/>
                <a:ea typeface="Calibri" pitchFamily="34" charset="0"/>
                <a:cs typeface="Times New Roman" pitchFamily="18" charset="0"/>
              </a:rPr>
              <a:t>üçü</a:t>
            </a:r>
            <a:r>
              <a:rPr lang="tr-TR" sz="1600" dirty="0">
                <a:solidFill>
                  <a:srgbClr val="000000"/>
                </a:solidFill>
                <a:latin typeface="Times New Roman" pitchFamily="18" charset="0"/>
                <a:ea typeface="Calibri" pitchFamily="34" charset="0"/>
                <a:cs typeface="Times New Roman" pitchFamily="18" charset="0"/>
              </a:rPr>
              <a:t>ltme yoluyla elde edilmektedir. Yani </a:t>
            </a:r>
            <a:r>
              <a:rPr lang="tr-TR" sz="1600" dirty="0" err="1">
                <a:solidFill>
                  <a:srgbClr val="000000"/>
                </a:solidFill>
                <a:latin typeface="Times New Roman" pitchFamily="18" charset="0"/>
                <a:ea typeface="Calibri" pitchFamily="34" charset="0"/>
                <a:cs typeface="Times New Roman" pitchFamily="18" charset="0"/>
              </a:rPr>
              <a:t>Roland</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Robertson</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ın</a:t>
            </a:r>
            <a:r>
              <a:rPr lang="tr-TR" sz="1600" dirty="0">
                <a:solidFill>
                  <a:srgbClr val="000000"/>
                </a:solidFill>
                <a:latin typeface="Times New Roman" pitchFamily="18" charset="0"/>
                <a:ea typeface="Calibri" pitchFamily="34" charset="0"/>
                <a:cs typeface="Times New Roman" pitchFamily="18" charset="0"/>
              </a:rPr>
              <a:t> bakış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ısından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 kavramı,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 ile yerel olanın etkileşimidir.Bunun anlamı;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 (evrensel) ile yerel olanın karşılıklı olarak bir gerilim ve iletişim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erisinde olmasıdır. İşte bu sebeple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global</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ve </a:t>
            </a:r>
            <a:r>
              <a:rPr lang="tr-TR" sz="1600" dirty="0">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local</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(yerel) kelimeleri bir anlamda kaynaştırılarak </a:t>
            </a:r>
            <a:r>
              <a:rPr lang="tr-TR" sz="1600" dirty="0">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glokalleşme</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kavramı elde edilmiştir.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err="1">
                <a:solidFill>
                  <a:srgbClr val="000000"/>
                </a:solidFill>
                <a:latin typeface="Times New Roman" pitchFamily="18" charset="0"/>
                <a:ea typeface="Calibri" pitchFamily="34" charset="0"/>
                <a:cs typeface="Times New Roman" pitchFamily="18" charset="0"/>
              </a:rPr>
              <a:t>Robertson</a:t>
            </a:r>
            <a:r>
              <a:rPr lang="tr-TR" sz="1600" dirty="0">
                <a:solidFill>
                  <a:srgbClr val="000000"/>
                </a:solidFill>
                <a:latin typeface="Times New Roman" pitchFamily="18" charset="0"/>
                <a:ea typeface="Calibri" pitchFamily="34" charset="0"/>
                <a:cs typeface="Times New Roman" pitchFamily="18" charset="0"/>
              </a:rPr>
              <a:t>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reselleşmeyi tek bir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homojen bir şekilde 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eğinde mutlaka kabul edilmesi ve mutlak bir homojenlik olarak kabul etmez. Bu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nce onu diğer teorilerden ayırmaktadır. Ona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homojenleşme, bir yandan da farklılaşma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lerinin bir etkileşimi olarak ele alır. Bu bağlamda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 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 bir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nyanın tek bir mekan oluşturmak adına, giderek artan bir şekilde karşılıklı olarak bağımlı hale gelmesine yol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an kapsayıcı bir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tir. </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775751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1"/>
          <p:cNvSpPr>
            <a:spLocks noChangeArrowheads="1"/>
          </p:cNvSpPr>
          <p:nvPr/>
        </p:nvSpPr>
        <p:spPr bwMode="auto">
          <a:xfrm>
            <a:off x="1666844" y="642918"/>
            <a:ext cx="8429684"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4- </a:t>
            </a:r>
            <a:r>
              <a:rPr lang="tr-TR" sz="1600" b="1" dirty="0" err="1">
                <a:solidFill>
                  <a:srgbClr val="000000"/>
                </a:solidFill>
                <a:latin typeface="Times New Roman" pitchFamily="18" charset="0"/>
                <a:ea typeface="Calibri" pitchFamily="34" charset="0"/>
                <a:cs typeface="Times New Roman" pitchFamily="18" charset="0"/>
              </a:rPr>
              <a:t>Anthony</a:t>
            </a:r>
            <a:r>
              <a:rPr lang="tr-TR" sz="1600" b="1" dirty="0">
                <a:solidFill>
                  <a:srgbClr val="000000"/>
                </a:solidFill>
                <a:latin typeface="Times New Roman" pitchFamily="18" charset="0"/>
                <a:ea typeface="Calibri" pitchFamily="34" charset="0"/>
                <a:cs typeface="Times New Roman" pitchFamily="18" charset="0"/>
              </a:rPr>
              <a:t> </a:t>
            </a:r>
            <a:r>
              <a:rPr lang="tr-TR" sz="1600" b="1" dirty="0" err="1">
                <a:solidFill>
                  <a:srgbClr val="000000"/>
                </a:solidFill>
                <a:latin typeface="Times New Roman" pitchFamily="18" charset="0"/>
                <a:ea typeface="Calibri" pitchFamily="34" charset="0"/>
                <a:cs typeface="Times New Roman" pitchFamily="18" charset="0"/>
              </a:rPr>
              <a:t>Giddens</a:t>
            </a:r>
            <a:r>
              <a:rPr lang="tr-TR" sz="1600" b="1" dirty="0">
                <a:solidFill>
                  <a:srgbClr val="000000"/>
                </a:solidFill>
                <a:latin typeface="Times New Roman" pitchFamily="18" charset="0"/>
                <a:ea typeface="Calibri" pitchFamily="34" charset="0"/>
                <a:cs typeface="Times New Roman" pitchFamily="18" charset="0"/>
              </a:rPr>
              <a:t> </a:t>
            </a:r>
            <a:r>
              <a:rPr lang="tr-TR" sz="1600" b="1" dirty="0">
                <a:solidFill>
                  <a:srgbClr val="000000"/>
                </a:solidFill>
                <a:latin typeface="Calibri"/>
                <a:ea typeface="Calibri" pitchFamily="34" charset="0"/>
                <a:cs typeface="Times New Roman" pitchFamily="18" charset="0"/>
              </a:rPr>
              <a:t>–</a:t>
            </a:r>
            <a:r>
              <a:rPr lang="tr-TR" sz="1600" b="1" dirty="0">
                <a:solidFill>
                  <a:srgbClr val="000000"/>
                </a:solidFill>
                <a:latin typeface="Times New Roman" pitchFamily="18" charset="0"/>
                <a:ea typeface="Calibri" pitchFamily="34" charset="0"/>
                <a:cs typeface="Times New Roman" pitchFamily="18" charset="0"/>
              </a:rPr>
              <a:t> Modernliğin K</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reselleşmesi</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err="1">
                <a:solidFill>
                  <a:srgbClr val="000000"/>
                </a:solidFill>
                <a:latin typeface="Times New Roman" pitchFamily="18" charset="0"/>
                <a:ea typeface="Calibri" pitchFamily="34" charset="0"/>
                <a:cs typeface="Times New Roman" pitchFamily="18" charset="0"/>
              </a:rPr>
              <a:t>Anthony</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Giddens</a:t>
            </a:r>
            <a:r>
              <a:rPr lang="tr-TR" sz="1600" dirty="0">
                <a:solidFill>
                  <a:srgbClr val="000000"/>
                </a:solidFill>
                <a:latin typeface="Times New Roman" pitchFamily="18" charset="0"/>
                <a:ea typeface="Calibri" pitchFamily="34" charset="0"/>
                <a:cs typeface="Times New Roman" pitchFamily="18" charset="0"/>
              </a:rPr>
              <a:t>, modernliğin kurduğu ağ ve şebekenin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eğinin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mesi bağlamında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reselleşmeye bakar. </a:t>
            </a:r>
            <a:r>
              <a:rPr lang="tr-TR" sz="1600" dirty="0" err="1">
                <a:solidFill>
                  <a:srgbClr val="000000"/>
                </a:solidFill>
                <a:latin typeface="Times New Roman" pitchFamily="18" charset="0"/>
                <a:ea typeface="Calibri" pitchFamily="34" charset="0"/>
                <a:cs typeface="Times New Roman" pitchFamily="18" charset="0"/>
              </a:rPr>
              <a:t>Giddens</a:t>
            </a:r>
            <a:r>
              <a:rPr lang="tr-TR" sz="1600" dirty="0">
                <a:solidFill>
                  <a:srgbClr val="000000"/>
                </a:solidFill>
                <a:latin typeface="Times New Roman" pitchFamily="18" charset="0"/>
                <a:ea typeface="Calibri" pitchFamily="34" charset="0"/>
                <a:cs typeface="Times New Roman" pitchFamily="18" charset="0"/>
              </a:rPr>
              <a:t>,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reselleşmeyi yeni bir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olarak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rmez. O, yeni bir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neme girmekten ziyade, modernliğin sonu</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larının eskisinden daha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radikalleştiği bir başka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neme girildiğini s</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yler. Bu durum zaten modernleşmenin evrenselleşme iddiaları ile paralellik arz etmektedir.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Bu bağlamda modernliğin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rt kurumsal boyutu olan ulus-devlet sistemi, kapitalist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 ekonomisi, askeri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zeni ve uluslararası işb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bir etkileşimi olarak ve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terek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 kendisini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stermektedir.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err="1">
                <a:solidFill>
                  <a:srgbClr val="000000"/>
                </a:solidFill>
                <a:latin typeface="Times New Roman" pitchFamily="18" charset="0"/>
                <a:ea typeface="Calibri" pitchFamily="34" charset="0"/>
                <a:cs typeface="Times New Roman" pitchFamily="18" charset="0"/>
              </a:rPr>
              <a:t>Giddens</a:t>
            </a:r>
            <a:r>
              <a:rPr lang="tr-TR" sz="1600" dirty="0">
                <a:solidFill>
                  <a:srgbClr val="000000"/>
                </a:solidFill>
                <a:latin typeface="Times New Roman" pitchFamily="18" charset="0"/>
                <a:ea typeface="Calibri" pitchFamily="34" charset="0"/>
                <a:cs typeface="Times New Roman" pitchFamily="18" charset="0"/>
              </a:rPr>
              <a:t>,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reselleşmenin ortaya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ıkışında zaman-mekân ilişkisine değinir. Mekanik saatin icadı ve 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fusun tamamına yayılması zamanın mekândan ayrılmasına sebep olmuştur. İşte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 bu esneme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recine işaret eder; farklı toplumsal bağlamlar ya da 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lgeler arasındaki bağlantı bi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imleri bir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olarak yerk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 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zeyinde </a:t>
            </a:r>
            <a:r>
              <a:rPr lang="tr-TR" sz="1600" dirty="0" err="1">
                <a:solidFill>
                  <a:srgbClr val="000000"/>
                </a:solidFill>
                <a:latin typeface="Times New Roman" pitchFamily="18" charset="0"/>
                <a:ea typeface="Calibri" pitchFamily="34" charset="0"/>
                <a:cs typeface="Times New Roman" pitchFamily="18" charset="0"/>
              </a:rPr>
              <a:t>şebekelenir</a:t>
            </a:r>
            <a:r>
              <a:rPr lang="tr-TR" sz="1600" dirty="0">
                <a:solidFill>
                  <a:srgbClr val="000000"/>
                </a:solidFill>
                <a:latin typeface="Times New Roman" pitchFamily="18" charset="0"/>
                <a:ea typeface="Calibri" pitchFamily="34" charset="0"/>
                <a:cs typeface="Times New Roman" pitchFamily="18" charset="0"/>
              </a:rPr>
              <a:t>.</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Buna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 uzak yerleşimleri birbirlerine, yerel oluşumların kilometrelerce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tedeki olaylarca bi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imlendirildiği ya da bunun tam tersinin s</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 konusu olduğu yollarla bağlayan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apındaki toplumsal ilişkilerin yoğunlaşması olarak tanımlanabilir.</a:t>
            </a:r>
          </a:p>
          <a:p>
            <a:pPr algn="just" eaLnBrk="0" fontAlgn="base" hangingPunct="0">
              <a:spcBef>
                <a:spcPct val="0"/>
              </a:spcBef>
              <a:spcAft>
                <a:spcPct val="0"/>
              </a:spcAft>
            </a:pP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K</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RESELLEŞMENİN BOYUTLARI</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Yukarıda anlatılanlardan anlaşılacağı gibi,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boyutlu ve karmaşık ilişkiler ağına sahiptir. Bu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ıdan kavramı, sadece bir boyutuyla tanımlamak eksik olacaktır. Bu boyutlar,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reselleşmenin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nc</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 bir şekilde ele alınmasını sağlayacaktır. Şimdi boyutları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zetlemeye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alışalım.</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930559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1"/>
          <p:cNvSpPr>
            <a:spLocks noChangeArrowheads="1"/>
          </p:cNvSpPr>
          <p:nvPr/>
        </p:nvSpPr>
        <p:spPr bwMode="auto">
          <a:xfrm>
            <a:off x="1809720" y="714356"/>
            <a:ext cx="8143932"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1-Ekonomik K</a:t>
            </a:r>
            <a:r>
              <a:rPr lang="tr-TR" sz="1400" b="1" dirty="0">
                <a:solidFill>
                  <a:srgbClr val="000000"/>
                </a:solidFill>
                <a:latin typeface="Calibri"/>
                <a:ea typeface="Calibri" pitchFamily="34" charset="0"/>
                <a:cs typeface="Times New Roman" pitchFamily="18" charset="0"/>
              </a:rPr>
              <a:t>ü</a:t>
            </a:r>
            <a:r>
              <a:rPr lang="tr-TR" sz="1400" b="1" dirty="0">
                <a:solidFill>
                  <a:srgbClr val="000000"/>
                </a:solidFill>
                <a:latin typeface="Times New Roman" pitchFamily="18" charset="0"/>
                <a:ea typeface="Calibri" pitchFamily="34" charset="0"/>
                <a:cs typeface="Times New Roman" pitchFamily="18" charset="0"/>
              </a:rPr>
              <a:t>reselleşme</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reselleşmenin ekonomik boyutu, diğer boyutlarına bir zemin oluşturması bakımından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 taşımaktadır.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Sanayileşme insanlık tarihinde bir devrim niteliği taşımaktadır. Seri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retime bağlı olarak ortaya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ıkan gereksinmeler ve 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ketimin sınırsız olarak teşvik edildiği kapitalist sistemde,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y</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me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inde bir sınır bulunmamaktadır. Bu durum, yeni sermaye birikimi ve sermaye sahiplerinin oluşumunu getirmiştir. İlk zamanlarda modern ulus-devlet yapısı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erisinde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devlet</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de ekonomik işleyişte bir unsur olarak yer aldı. Hatta devlet,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 sekt</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 karşısında en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y</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k işletmeciler arasında yer aldı. Bu yapı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erisinde sermaye de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ulusal</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nitelikleri ağır basan bir unsur olmuştur.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Ancak ekonomik boyutta 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reselleşme </a:t>
            </a:r>
            <a:r>
              <a:rPr lang="tr-TR" sz="1400" dirty="0" err="1">
                <a:solidFill>
                  <a:srgbClr val="000000"/>
                </a:solidFill>
                <a:latin typeface="Times New Roman" pitchFamily="18" charset="0"/>
                <a:ea typeface="Calibri" pitchFamily="34" charset="0"/>
                <a:cs typeface="Times New Roman" pitchFamily="18" charset="0"/>
              </a:rPr>
              <a:t>uluslararasılaştırılmış</a:t>
            </a:r>
            <a:r>
              <a:rPr lang="tr-TR" sz="1400" dirty="0">
                <a:solidFill>
                  <a:srgbClr val="000000"/>
                </a:solidFill>
                <a:latin typeface="Times New Roman" pitchFamily="18" charset="0"/>
                <a:ea typeface="Calibri" pitchFamily="34" charset="0"/>
                <a:cs typeface="Times New Roman" pitchFamily="18" charset="0"/>
              </a:rPr>
              <a:t> bir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 ekonomik sisteminden, 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reselleşmiş bir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 ekonomik sistemine ge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işi ifade etmektedir. Bu durum ekonomik alanda artan </a:t>
            </a:r>
            <a:r>
              <a:rPr lang="tr-TR" sz="1400" dirty="0" err="1">
                <a:solidFill>
                  <a:srgbClr val="000000"/>
                </a:solidFill>
                <a:latin typeface="Times New Roman" pitchFamily="18" charset="0"/>
                <a:ea typeface="Calibri" pitchFamily="34" charset="0"/>
                <a:cs typeface="Times New Roman" pitchFamily="18" charset="0"/>
              </a:rPr>
              <a:t>uluslararasılaşmaya</a:t>
            </a:r>
            <a:r>
              <a:rPr lang="tr-TR" sz="1400" dirty="0">
                <a:solidFill>
                  <a:srgbClr val="000000"/>
                </a:solidFill>
                <a:latin typeface="Times New Roman" pitchFamily="18" charset="0"/>
                <a:ea typeface="Calibri" pitchFamily="34" charset="0"/>
                <a:cs typeface="Times New Roman" pitchFamily="18" charset="0"/>
              </a:rPr>
              <a:t> bağlı olarak ulus-devletlerin bağımsız politikalarını y</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tme konusundaki rollerinin ve g</a:t>
            </a:r>
            <a:r>
              <a:rPr lang="tr-TR" sz="1400" dirty="0">
                <a:solidFill>
                  <a:srgbClr val="000000"/>
                </a:solidFill>
                <a:latin typeface="Calibri"/>
                <a:ea typeface="Calibri" pitchFamily="34" charset="0"/>
                <a:cs typeface="Times New Roman" pitchFamily="18" charset="0"/>
              </a:rPr>
              <a:t>üç</a:t>
            </a:r>
            <a:r>
              <a:rPr lang="tr-TR" sz="1400" dirty="0">
                <a:solidFill>
                  <a:srgbClr val="000000"/>
                </a:solidFill>
                <a:latin typeface="Times New Roman" pitchFamily="18" charset="0"/>
                <a:ea typeface="Calibri" pitchFamily="34" charset="0"/>
                <a:cs typeface="Times New Roman" pitchFamily="18" charset="0"/>
              </a:rPr>
              <a:t>lerinin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reli azalması 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recine işaret etmektedir. Başka bir deyişle, ulus-devletler 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reselleşme 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recinde uluslararası sermayenin bir aracı olarak yeniden yapılandırılmaktadır. Bir başka deyişle, 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reselleşme ekonomik anlamda kapitalizmin yeni gelişen formu olarak da nitelendirilebilmiştir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Giderek hızla artan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retimin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lke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inde 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ketimi doğal olarak m</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 değildir. Bu durum, ulus sınırlarını aşan yeni arayışları g</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ndeme getirmiştir. Bilhassa 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resel akt</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rler diye bahsedilen Amerika Birleşik Devletleri, İngiltere, Fransa, Almanya gibi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lkeler bu arayışlara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nayak olmuşlardır. Giderek devletlerin,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 şirketler lehine ekonomik faaliyetlerden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ekilmesi ger</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ekleşmiştir.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 bu gelişmeler ekonomik anlamda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lkelerini birbirlerine yakınlaştırmakta, yerli ve yabancı yatırımlar birbiri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ine ge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mekte, şirketleri daha hızlı ve akışkan hale getirmektedir. Dolayısıyla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retim, işg</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c</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satın alma bağlamında ulus-devlet sınırlarının ekonomik anlamda aşılıp 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reselleştiğini s</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yleyebiliriz.</a:t>
            </a:r>
            <a:endParaRPr lang="tr-TR" sz="1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031117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1"/>
          <p:cNvSpPr>
            <a:spLocks noChangeArrowheads="1"/>
          </p:cNvSpPr>
          <p:nvPr/>
        </p:nvSpPr>
        <p:spPr bwMode="auto">
          <a:xfrm>
            <a:off x="1809720" y="785795"/>
            <a:ext cx="8358214" cy="47705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2- Politik K</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reselleşme</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İmparatorluklar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neminden başlayarak ulus-devletler de dahil olmak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zere, bir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lkenin kendisine ait bir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ve dış politikanın olduğunu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yorduk.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Bill </a:t>
            </a:r>
            <a:r>
              <a:rPr lang="tr-TR" sz="1600" dirty="0" err="1">
                <a:solidFill>
                  <a:srgbClr val="000000"/>
                </a:solidFill>
                <a:latin typeface="Times New Roman" pitchFamily="18" charset="0"/>
                <a:ea typeface="Calibri" pitchFamily="34" charset="0"/>
                <a:cs typeface="Times New Roman" pitchFamily="18" charset="0"/>
              </a:rPr>
              <a:t>Clinton</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un</a:t>
            </a:r>
            <a:r>
              <a:rPr lang="tr-TR" sz="1600" dirty="0">
                <a:solidFill>
                  <a:srgbClr val="000000"/>
                </a:solidFill>
                <a:latin typeface="Times New Roman" pitchFamily="18" charset="0"/>
                <a:ea typeface="Calibri" pitchFamily="34" charset="0"/>
                <a:cs typeface="Times New Roman" pitchFamily="18" charset="0"/>
              </a:rPr>
              <a:t> tarihte ilk defa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ve dış politika arasında bir farkın kalmadığını ilan edebilmesi</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reselleşmenin politik boyutunu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ıklaması bakımından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nemlidir.</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Gerek genel anlamda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 gerekse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reselleşmenin politik boyutunda modern ulus-devlet merkezi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nemdedir. </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nk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bu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te modern ulus-devlet, hem tek bir milliyet hem de sınırları olan bir toprak par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ası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erisinde homojenliği (aynılığı) vurgulamaktadır.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 ise, hem bu sınırları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nyanın en geniş sınırlarına kadar genişletmesi, hem farklı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ve </a:t>
            </a:r>
            <a:r>
              <a:rPr lang="tr-TR" sz="1600" dirty="0" err="1">
                <a:solidFill>
                  <a:srgbClr val="000000"/>
                </a:solidFill>
                <a:latin typeface="Times New Roman" pitchFamily="18" charset="0"/>
                <a:ea typeface="Calibri" pitchFamily="34" charset="0"/>
                <a:cs typeface="Times New Roman" pitchFamily="18" charset="0"/>
              </a:rPr>
              <a:t>etnisitelere</a:t>
            </a:r>
            <a:r>
              <a:rPr lang="tr-TR" sz="1600" dirty="0">
                <a:solidFill>
                  <a:srgbClr val="000000"/>
                </a:solidFill>
                <a:latin typeface="Times New Roman" pitchFamily="18" charset="0"/>
                <a:ea typeface="Calibri" pitchFamily="34" charset="0"/>
                <a:cs typeface="Times New Roman" pitchFamily="18" charset="0"/>
              </a:rPr>
              <a:t> meşruiyet vermesi, hem de farklılıkları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kılmasıyla ulus-devlet anlayışı ile gerilim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indedir</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Ulus-devlet, bug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gelinen noktada, bir yapı olarak varlığını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rmekle birlikte, işlevlerinde eskisine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ciddi bir kayıp meydana gelmiştir. </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nk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herhangi bir yerde meydana gelen politik bir olay ya da siyasi tavır alışlar,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eğinde diğer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lke politikalarına etki etmektedir. Bu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te hi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bir devlet kendi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ine kapanamamaktadır. Artık hi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bir sorunun iki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lke arasında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zelleşmesi gibi bir durum da s</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 konusu olmamaktadır.</a:t>
            </a:r>
          </a:p>
          <a:p>
            <a:pPr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Meselenin bir başka boyutu da, vatandaşın ulus-devlet sınırları dışında uluslararası hukuk ve kurumlarla ilişkisidir. Bu ilişkiler çerçevesinde yurttaş, hükümet ve siyasi liderlerden yurt içindeki toplumun düzeninin sağlanmasıyla ilgili uluslararası yükümlülükler dâhil, hukuka uymalarını bekleme hakkına sahiptir. </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767973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881158" y="142853"/>
            <a:ext cx="8286808" cy="5632311"/>
          </a:xfrm>
          <a:prstGeom prst="rect">
            <a:avLst/>
          </a:prstGeom>
        </p:spPr>
        <p:txBody>
          <a:bodyPr wrap="square">
            <a:spAutoFit/>
          </a:bodyPr>
          <a:lstStyle/>
          <a:p>
            <a:r>
              <a:rPr lang="tr-TR" dirty="0">
                <a:solidFill>
                  <a:srgbClr val="000000"/>
                </a:solidFill>
                <a:latin typeface="Times New Roman" pitchFamily="18" charset="0"/>
                <a:ea typeface="Calibri" pitchFamily="34" charset="0"/>
                <a:cs typeface="Times New Roman" pitchFamily="18" charset="0"/>
              </a:rPr>
              <a:t>Siyasi kimlik temeli olarak ulus-devlet sınırlarının bulanıklaşması, aynı zamanda hükümetin zayıflamasına eşlik etmektedir. Buna göre vatandaş, ulus-devlet sınırlarını aşarak küresel düzeyde örgütlenmiş ya da norm haline gelmiş ilkelerin </a:t>
            </a:r>
            <a:r>
              <a:rPr lang="tr-TR" dirty="0">
                <a:solidFill>
                  <a:prstClr val="black"/>
                </a:solidFill>
                <a:latin typeface="Times New Roman" pitchFamily="18" charset="0"/>
                <a:cs typeface="Times New Roman" pitchFamily="18" charset="0"/>
              </a:rPr>
              <a:t>ülke içinde uygulanmasını talep etmektedir. Zaten bu yönde devletlerarası yapılanmalar da hızlanmaktadır.</a:t>
            </a:r>
          </a:p>
          <a:p>
            <a:r>
              <a:rPr lang="tr-TR" b="1" dirty="0">
                <a:solidFill>
                  <a:prstClr val="black"/>
                </a:solidFill>
                <a:latin typeface="Times New Roman" pitchFamily="18" charset="0"/>
                <a:cs typeface="Times New Roman" pitchFamily="18" charset="0"/>
              </a:rPr>
              <a:t> </a:t>
            </a:r>
            <a:endParaRPr lang="tr-TR" dirty="0">
              <a:solidFill>
                <a:prstClr val="black"/>
              </a:solidFill>
              <a:latin typeface="Times New Roman" pitchFamily="18" charset="0"/>
              <a:cs typeface="Times New Roman" pitchFamily="18" charset="0"/>
            </a:endParaRPr>
          </a:p>
          <a:p>
            <a:r>
              <a:rPr lang="tr-TR" b="1" dirty="0">
                <a:solidFill>
                  <a:prstClr val="black"/>
                </a:solidFill>
                <a:latin typeface="Times New Roman" pitchFamily="18" charset="0"/>
                <a:cs typeface="Times New Roman" pitchFamily="18" charset="0"/>
              </a:rPr>
              <a:t>3- Kültürel Küreselleşme</a:t>
            </a:r>
            <a:endParaRPr lang="tr-TR" dirty="0">
              <a:solidFill>
                <a:prstClr val="black"/>
              </a:solidFill>
              <a:latin typeface="Times New Roman" pitchFamily="18" charset="0"/>
              <a:cs typeface="Times New Roman" pitchFamily="18" charset="0"/>
            </a:endParaRPr>
          </a:p>
          <a:p>
            <a:r>
              <a:rPr lang="tr-TR" dirty="0">
                <a:solidFill>
                  <a:prstClr val="black"/>
                </a:solidFill>
                <a:latin typeface="Times New Roman" pitchFamily="18" charset="0"/>
                <a:cs typeface="Times New Roman" pitchFamily="18" charset="0"/>
              </a:rPr>
              <a:t>Kültürel anlamda küreselleşmenin iki boyutu vardır. Birincisi, modern Batı kültürünün tüm dünyaya yayılması anlamında bir küreselleşme. İkinci boyut da, farklı yerel kültürlerin dünya ölçeğinde kendilerini çok rahat ifade edebilmeleridir ki, böylece kültürler tüm dünyada dolaşıma girebilmektedirler.</a:t>
            </a:r>
          </a:p>
          <a:p>
            <a:r>
              <a:rPr lang="tr-TR" dirty="0">
                <a:solidFill>
                  <a:prstClr val="black"/>
                </a:solidFill>
                <a:latin typeface="Times New Roman" pitchFamily="18" charset="0"/>
                <a:cs typeface="Times New Roman" pitchFamily="18" charset="0"/>
              </a:rPr>
              <a:t>Modernlik çok geniş arka planıyla Batı kültürü ve yaşam tarzını içermektedir. Batı’nın, tüm dünyanın modernleşeceği iddiası, zaten özünde küreselleştirici bir özellik taşıdığını göstermektedir. Öte yandan farklı kültürlerin dolaşıma girmesiyle, kültürel anlamda bir çoğulculuk meydana gelmiştir. Bu anlamda kültürün küreselleşmesi, kültürel çoğunluğun artması süreci olarak da görülmektedir.</a:t>
            </a:r>
          </a:p>
          <a:p>
            <a:r>
              <a:rPr lang="tr-TR" dirty="0">
                <a:solidFill>
                  <a:prstClr val="black"/>
                </a:solidFill>
                <a:latin typeface="Times New Roman" pitchFamily="18" charset="0"/>
                <a:cs typeface="Times New Roman" pitchFamily="18" charset="0"/>
              </a:rPr>
              <a:t>Bugün sıklıkla tartışılan “çok kültürlülük” kavramı, hakim kültür yanında her kültürün kendisini ifade etmesini içermektedir. Yeni hakim kültürle yerel kültürlerin etkileşimi de yeni kültürel durumları insanların önüne getirebilmektedir.</a:t>
            </a:r>
          </a:p>
          <a:p>
            <a:endParaRPr lang="tr-TR" dirty="0">
              <a:solidFill>
                <a:prstClr val="black"/>
              </a:solidFill>
              <a:latin typeface="Century Schoolbook"/>
            </a:endParaRPr>
          </a:p>
        </p:txBody>
      </p:sp>
    </p:spTree>
    <p:extLst>
      <p:ext uri="{BB962C8B-B14F-4D97-AF65-F5344CB8AC3E}">
        <p14:creationId xmlns:p14="http://schemas.microsoft.com/office/powerpoint/2010/main" val="596322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1"/>
          <p:cNvSpPr>
            <a:spLocks noChangeArrowheads="1"/>
          </p:cNvSpPr>
          <p:nvPr/>
        </p:nvSpPr>
        <p:spPr bwMode="auto">
          <a:xfrm>
            <a:off x="1952596" y="1142984"/>
            <a:ext cx="8215370" cy="42780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4- İletişimde K</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reselleşme</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Sanayileşmeden sonra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nyada devrim niteliğinde bir gelişmeden bahsedilecekse bu, herhalde iletişim alanında ger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ekleşmiştir. Geride bıraktığımız son 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zyılda iletişim ara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larının baş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c</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bir hızla geliştiğine tanık olmaktayız.</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5- K</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reselleşmede Ekolojik Boyut</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evre, insanlığın ilk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nemlerinden bu yana insanı kuşatan bir olgudur. Ancak, son birka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zyılda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zerindeki olumsuz etkiler konuşulmaktadır. Fabrikaların dumanları ve zararlı atıkları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evreyi kirletmeye başladı. Bu bağlamda hava kirliliği insanlığın genel olarak karşılaştığı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problemlerden birisi oldu.</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Ekolojik felaketleri sadece sanayi atıkları ile sınırlamak 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değildir. Bug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bitki ve hayvan genleri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 oynamalar yapılması, felaketin farklı boyutlarını ortaya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ıkarmıştır. Nitekim </a:t>
            </a:r>
            <a:r>
              <a:rPr lang="tr-TR" sz="1600" dirty="0" err="1">
                <a:solidFill>
                  <a:srgbClr val="000000"/>
                </a:solidFill>
                <a:latin typeface="Times New Roman" pitchFamily="18" charset="0"/>
                <a:ea typeface="Calibri" pitchFamily="34" charset="0"/>
                <a:cs typeface="Times New Roman" pitchFamily="18" charset="0"/>
              </a:rPr>
              <a:t>GDO</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lu</a:t>
            </a:r>
            <a:r>
              <a:rPr lang="tr-TR" sz="1600" dirty="0">
                <a:solidFill>
                  <a:srgbClr val="000000"/>
                </a:solidFill>
                <a:latin typeface="Times New Roman" pitchFamily="18" charset="0"/>
                <a:ea typeface="Calibri" pitchFamily="34" charset="0"/>
                <a:cs typeface="Times New Roman" pitchFamily="18" charset="0"/>
              </a:rPr>
              <a:t>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nler, tarım ila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ları, melez tohumlar da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zeyde birer felaket olarak yerlerini almışlardır. Bunların dışında 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nyada konuşulan kimyasal silahlar da insanlık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bir tehdit haline gelmiştir. Bu silahlar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nyada az sayıda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lkelerde bulunmakla birlikte,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nyayı yok edecek derecedeki 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c</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onu ister istemez 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nyanın ortak 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ndemi haline getirmiştir. Dolayısıyla bu da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 bir sorun olarak konuşulmaya devam etmektedir.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 ısınma</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diye adlandırılan sorun ise, belki bu başlığın ana eksenini oluşturmaktadır.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020164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1"/>
          <p:cNvSpPr>
            <a:spLocks noChangeArrowheads="1"/>
          </p:cNvSpPr>
          <p:nvPr/>
        </p:nvSpPr>
        <p:spPr bwMode="auto">
          <a:xfrm>
            <a:off x="1738282" y="142852"/>
            <a:ext cx="8501122"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DİN VE K</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RESELLEŞME</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İnsanlığın bir ger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eği olan din ile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kısa bir ge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mişe sahip olan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 arasındaki ilişki, iki boyutta ele alınabilir. Bunlardan birincisi,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 bir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nyada dini s</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ylem,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nce ve anlayışlardaki değişimdir. Bir başka deyişle, dinin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reselleşmenin kalıpları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erisinde yeni formudur. İkincisi ise, dinin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reselleşme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zerindeki etkileri ile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inde bulunduğumuz koşullarda sunacağı imkânlardır.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1-K</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reselleşmenin Din </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zerindeki Etkileri</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Orta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ağ Avrupa</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sında hâkim olan ruhban sınıfın otoritesi (yani kilise hâkimiyeti) modern zamanlara gelindiğinde k</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kl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bir değişime uğramıştır. Artık Tanrı merkezli bir evren ve insan anlayışından insan merkezli evren ve insan anlayışına ge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iş yaşanmıştır.Bu ge</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iş ile dinin bir konum kaybına uğramasına sebep olmuş ve insan hayatının bir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alanlarından el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ektirilerek etkisi sınırlandırılmıştır. Din, kamu hayatının dışında bireysel olarak bir vicdan işi olarak nitelendirilmiştir. Buna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insanoğlunun bir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ihtiya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ları yanında dini ihtiya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ları da ilgili kurumlar tarafından karşılanacaktı. Dolayısıyla dinin vicdan sınırları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ine ve hayatın belirli bir alanına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ektirildiği bu durum karşısında yeni arayışlara girmesi de hızlanacaktı. Bunun sonucunda, din kurumsal yapılar dışında daha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bireyselleşmeye ve sivilleşmeye başlamıştır.  Bug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nyada dinin temel tezah</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rlerinden birisi budur.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Dinin sivilleşmesiyle bağlantılı olarak ortaya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ıkan bir başka husus da yeni dini hareketlerdir. Bu dini hareketler, farklı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rlerin ve dinlerin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eğinde daha rahat tanınmasıyla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eşitlenmekte ve daha da eklektik hale gelebilmektedir. Bir yandan ekonomik liberalleşmenin dini alanda meydana getirdiği gelişmeler, diğer yandan dini inan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pratik ve sembollerin serbest</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 dolaşımı, dini daha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 yorum ve algılarına yol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mıştır.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Ulus-devletin sınırlı dolaşım imkanları ile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resel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nyanın imkanları arasındaki fark, dinin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nyada farklı bi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imlerde tezah</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etmesine sebep olmuştur. Amerika ve pek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Avrupa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lkesinde farklı sebeplerle gelen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eşitli dinlere mensup insanlar,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lkelerde hem homojenliği bozmuşlar </a:t>
            </a: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hem de 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rel anlamda entegrasyon problemlerinin ortaya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ıkmasına sebep olmuşlardır.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1690257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jpeg"/></Relationships>
</file>

<file path=ppt/theme/_rels/theme1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_rels/them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0.xml><?xml version="1.0" encoding="utf-8"?>
<a:theme xmlns:a="http://schemas.openxmlformats.org/drawingml/2006/main" name="9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1.xml><?xml version="1.0" encoding="utf-8"?>
<a:theme xmlns:a="http://schemas.openxmlformats.org/drawingml/2006/main" name="10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1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2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4.xml><?xml version="1.0" encoding="utf-8"?>
<a:theme xmlns:a="http://schemas.openxmlformats.org/drawingml/2006/main" name="3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5.xml><?xml version="1.0" encoding="utf-8"?>
<a:theme xmlns:a="http://schemas.openxmlformats.org/drawingml/2006/main" name="4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6.xml><?xml version="1.0" encoding="utf-8"?>
<a:theme xmlns:a="http://schemas.openxmlformats.org/drawingml/2006/main" name="5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7.xml><?xml version="1.0" encoding="utf-8"?>
<a:theme xmlns:a="http://schemas.openxmlformats.org/drawingml/2006/main" name="6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8.xml><?xml version="1.0" encoding="utf-8"?>
<a:theme xmlns:a="http://schemas.openxmlformats.org/drawingml/2006/main" name="7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9.xml><?xml version="1.0" encoding="utf-8"?>
<a:theme xmlns:a="http://schemas.openxmlformats.org/drawingml/2006/main" name="8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2430</Words>
  <Application>Microsoft Office PowerPoint</Application>
  <PresentationFormat>Geniş ekran</PresentationFormat>
  <Paragraphs>73</Paragraphs>
  <Slides>11</Slides>
  <Notes>0</Notes>
  <HiddenSlides>0</HiddenSlides>
  <MMClips>0</MMClips>
  <ScaleCrop>false</ScaleCrop>
  <HeadingPairs>
    <vt:vector size="6" baseType="variant">
      <vt:variant>
        <vt:lpstr>Kullanılan Yazı Tipleri</vt:lpstr>
      </vt:variant>
      <vt:variant>
        <vt:i4>6</vt:i4>
      </vt:variant>
      <vt:variant>
        <vt:lpstr>Tema</vt:lpstr>
      </vt:variant>
      <vt:variant>
        <vt:i4>11</vt:i4>
      </vt:variant>
      <vt:variant>
        <vt:lpstr>Slayt Başlıkları</vt:lpstr>
      </vt:variant>
      <vt:variant>
        <vt:i4>11</vt:i4>
      </vt:variant>
    </vt:vector>
  </HeadingPairs>
  <TitlesOfParts>
    <vt:vector size="28" baseType="lpstr">
      <vt:lpstr>Arial</vt:lpstr>
      <vt:lpstr>Calibri</vt:lpstr>
      <vt:lpstr>Century Schoolbook</vt:lpstr>
      <vt:lpstr>Times New Roman</vt:lpstr>
      <vt:lpstr>Wingdings</vt:lpstr>
      <vt:lpstr>Wingdings 2</vt:lpstr>
      <vt:lpstr>Cumba</vt:lpstr>
      <vt:lpstr>1_Cumba</vt:lpstr>
      <vt:lpstr>2_Cumba</vt:lpstr>
      <vt:lpstr>3_Cumba</vt:lpstr>
      <vt:lpstr>4_Cumba</vt:lpstr>
      <vt:lpstr>5_Cumba</vt:lpstr>
      <vt:lpstr>6_Cumba</vt:lpstr>
      <vt:lpstr>7_Cumba</vt:lpstr>
      <vt:lpstr>8_Cumba</vt:lpstr>
      <vt:lpstr>9_Cumba</vt:lpstr>
      <vt:lpstr>10_Cumba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Esra</dc:creator>
  <cp:lastModifiedBy>Esra</cp:lastModifiedBy>
  <cp:revision>1</cp:revision>
  <dcterms:created xsi:type="dcterms:W3CDTF">2018-03-07T12:52:54Z</dcterms:created>
  <dcterms:modified xsi:type="dcterms:W3CDTF">2018-03-07T12:53:00Z</dcterms:modified>
</cp:coreProperties>
</file>