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57" r:id="rId4"/>
    <p:sldId id="258" r:id="rId5"/>
    <p:sldId id="260" r:id="rId6"/>
    <p:sldId id="261" r:id="rId7"/>
    <p:sldId id="262" r:id="rId8"/>
    <p:sldId id="263" r:id="rId9"/>
    <p:sldId id="266" r:id="rId10"/>
    <p:sldId id="264" r:id="rId11"/>
    <p:sldId id="265"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6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tr-TR" smtClean="0"/>
              <a:t>Asıl başlık stili için tıklatın</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10"/>
          </p:nvPr>
        </p:nvSpPr>
        <p:spPr/>
        <p:txBody>
          <a:bodyPr/>
          <a:lstStyle/>
          <a:p>
            <a:fld id="{A23720DD-5B6D-40BF-8493-A6B52D484E6B}"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tr-TR" smtClean="0"/>
              <a:t>Asıl başlık stili için tıklatın</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23.03.2018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23.03.2018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23.03.2018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tr-TR" smtClean="0"/>
              <a:t>Asıl başlık stili için tıklatın</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tr-TR" smtClean="0"/>
              <a:t>Asıl başlık stili için tıklatın</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tr-TR" smtClean="0"/>
              <a:t>Resim eklemek için simgeyi tıklatın</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A23720DD-5B6D-40BF-8493-A6B52D484E6B}" type="datetimeFigureOut">
              <a:rPr lang="tr-TR" smtClean="0"/>
              <a:t>23.03.2018</a:t>
            </a:fld>
            <a:endParaRPr lang="tr-TR"/>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F302176B-0E47-46AC-8F43-DAB4B8A37D06}" type="slidenum">
              <a:rPr lang="tr-TR" smtClean="0"/>
              <a:t>‹#›</a:t>
            </a:fld>
            <a:endParaRPr lang="tr-TR"/>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sunu%206%20uygunluk.doc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sunu%208%20etkinlik%20planlamak.doc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09442" y="2636913"/>
            <a:ext cx="7117180" cy="1800199"/>
          </a:xfrm>
        </p:spPr>
        <p:txBody>
          <a:bodyPr/>
          <a:lstStyle/>
          <a:p>
            <a:pPr algn="ctr"/>
            <a:r>
              <a:rPr lang="tr-TR" dirty="0" smtClean="0">
                <a:solidFill>
                  <a:srgbClr val="7030A0"/>
                </a:solidFill>
              </a:rPr>
              <a:t>Ayet, Hadis ve Dua Öğretimi</a:t>
            </a:r>
            <a:endParaRPr lang="tr-TR" dirty="0">
              <a:solidFill>
                <a:srgbClr val="7030A0"/>
              </a:solidFill>
            </a:endParaRPr>
          </a:p>
        </p:txBody>
      </p:sp>
      <p:sp>
        <p:nvSpPr>
          <p:cNvPr id="3" name="Alt Başlık 2"/>
          <p:cNvSpPr>
            <a:spLocks noGrp="1"/>
          </p:cNvSpPr>
          <p:nvPr>
            <p:ph type="subTitle" idx="1"/>
          </p:nvPr>
        </p:nvSpPr>
        <p:spPr/>
        <p:txBody>
          <a:bodyPr/>
          <a:lstStyle/>
          <a:p>
            <a:pPr algn="ctr"/>
            <a:endParaRPr lang="tr-TR" dirty="0">
              <a:solidFill>
                <a:srgbClr val="7030A0"/>
              </a:solidFill>
            </a:endParaRPr>
          </a:p>
        </p:txBody>
      </p:sp>
    </p:spTree>
    <p:extLst>
      <p:ext uri="{BB962C8B-B14F-4D97-AF65-F5344CB8AC3E}">
        <p14:creationId xmlns:p14="http://schemas.microsoft.com/office/powerpoint/2010/main" val="2204539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Hadis Öğretimi</a:t>
            </a:r>
          </a:p>
        </p:txBody>
      </p:sp>
      <p:sp>
        <p:nvSpPr>
          <p:cNvPr id="3" name="İçerik Yer Tutucusu 2"/>
          <p:cNvSpPr>
            <a:spLocks noGrp="1"/>
          </p:cNvSpPr>
          <p:nvPr>
            <p:ph idx="1"/>
          </p:nvPr>
        </p:nvSpPr>
        <p:spPr/>
        <p:txBody>
          <a:bodyPr>
            <a:normAutofit/>
          </a:bodyPr>
          <a:lstStyle/>
          <a:p>
            <a:pPr algn="just"/>
            <a:r>
              <a:rPr lang="tr-TR" sz="2400" dirty="0"/>
              <a:t>Hadis öğretimini de ayet öğretiminde olduğu gibi çeşitli basamaklar çerçevesinde ele almak mümkündür. Hatta öğrenenlerin gelişim özelliklerini bilmek ile ilgili basamağı burada tekrar etmeye gerek görülmemiştir. Diğer basamaklar şöyle sıralanabilir:</a:t>
            </a:r>
          </a:p>
        </p:txBody>
      </p:sp>
    </p:spTree>
    <p:extLst>
      <p:ext uri="{BB962C8B-B14F-4D97-AF65-F5344CB8AC3E}">
        <p14:creationId xmlns:p14="http://schemas.microsoft.com/office/powerpoint/2010/main" val="1350542555"/>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400" dirty="0"/>
              <a:t>Konuyla ilgili hadislerin </a:t>
            </a:r>
            <a:r>
              <a:rPr lang="tr-TR" sz="2400" dirty="0" smtClean="0"/>
              <a:t>tespiti</a:t>
            </a:r>
          </a:p>
          <a:p>
            <a:pPr algn="just"/>
            <a:r>
              <a:rPr lang="tr-TR" sz="2400" dirty="0"/>
              <a:t>Tespit edilen hadislerin Kur’an’ın bütünüyle uyumluluğuna dikkat </a:t>
            </a:r>
            <a:r>
              <a:rPr lang="tr-TR" sz="2400" dirty="0" smtClean="0"/>
              <a:t>etme</a:t>
            </a:r>
          </a:p>
          <a:p>
            <a:pPr algn="just"/>
            <a:r>
              <a:rPr lang="tr-TR" sz="2400" dirty="0"/>
              <a:t>Hadislerin arka planını/</a:t>
            </a:r>
            <a:r>
              <a:rPr lang="tr-TR" sz="2400" dirty="0" err="1"/>
              <a:t>vürud</a:t>
            </a:r>
            <a:r>
              <a:rPr lang="tr-TR" sz="2400" dirty="0"/>
              <a:t> sebebini bilmeye özen </a:t>
            </a:r>
            <a:r>
              <a:rPr lang="tr-TR" sz="2400" dirty="0" smtClean="0"/>
              <a:t>gösterme</a:t>
            </a:r>
          </a:p>
          <a:p>
            <a:pPr algn="just"/>
            <a:r>
              <a:rPr lang="tr-TR" sz="2400" dirty="0"/>
              <a:t>Seçilen hadis ile ilgili uygun eğitim etkinlikleri planlamak</a:t>
            </a:r>
          </a:p>
        </p:txBody>
      </p:sp>
    </p:spTree>
    <p:extLst>
      <p:ext uri="{BB962C8B-B14F-4D97-AF65-F5344CB8AC3E}">
        <p14:creationId xmlns:p14="http://schemas.microsoft.com/office/powerpoint/2010/main" val="4168300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000" dirty="0"/>
              <a:t>Bunun istisnaları ancak öğrenilen şeyin kendi içinde ve başka öğrenilenlerle bir arada anlam bağları oluşturarak yeni öğrenmelere giden yolları oluşturmak ile </a:t>
            </a:r>
            <a:r>
              <a:rPr lang="tr-TR" sz="2000" dirty="0" smtClean="0"/>
              <a:t>gerçekleşebilir. Eğer </a:t>
            </a:r>
            <a:r>
              <a:rPr lang="tr-TR" sz="2000" dirty="0"/>
              <a:t>hedef öğrenilmesi beklenen materyali yalnızca hafızada depolanması değilse o zaman onun işlevlerinin ve kazanımlarının düşünüldüğü bir öğrenme etkinliği düzenlenmesi gerektiği </a:t>
            </a:r>
            <a:r>
              <a:rPr lang="tr-TR" sz="2000" dirty="0" smtClean="0"/>
              <a:t>açıktır.</a:t>
            </a:r>
            <a:endParaRPr lang="tr-TR" sz="2000" dirty="0"/>
          </a:p>
          <a:p>
            <a:endParaRPr lang="tr-TR" dirty="0"/>
          </a:p>
        </p:txBody>
      </p:sp>
    </p:spTree>
    <p:extLst>
      <p:ext uri="{BB962C8B-B14F-4D97-AF65-F5344CB8AC3E}">
        <p14:creationId xmlns:p14="http://schemas.microsoft.com/office/powerpoint/2010/main" val="1074388730"/>
      </p:ext>
    </p:extLst>
  </p:cSld>
  <p:clrMapOvr>
    <a:masterClrMapping/>
  </p:clrMapOvr>
  <p:transition spd="slow">
    <p:cove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Dua Öğretimi</a:t>
            </a:r>
          </a:p>
        </p:txBody>
      </p:sp>
      <p:sp>
        <p:nvSpPr>
          <p:cNvPr id="3" name="İçerik Yer Tutucusu 2"/>
          <p:cNvSpPr>
            <a:spLocks noGrp="1"/>
          </p:cNvSpPr>
          <p:nvPr>
            <p:ph idx="1"/>
          </p:nvPr>
        </p:nvSpPr>
        <p:spPr/>
        <p:txBody>
          <a:bodyPr>
            <a:normAutofit/>
          </a:bodyPr>
          <a:lstStyle/>
          <a:p>
            <a:pPr algn="just"/>
            <a:r>
              <a:rPr lang="tr-TR" sz="2000" dirty="0"/>
              <a:t>Kur’an’da pek çok dua ayetleri vardır. Allah insanların dua etmesiyle ilgili olarak teşvik edici yönlendirmelerde bulunmuştur. Kendisine dua edilmesini istemiştir. Ayetlerde pek çok dua örnekleri vardır. Peygamberlerin dilinden edilen duaların önemli bir kısmı gelenekte Müslüman bireylere </a:t>
            </a:r>
            <a:r>
              <a:rPr lang="tr-TR" sz="2000" dirty="0" smtClean="0"/>
              <a:t>belletilmiştir.</a:t>
            </a:r>
            <a:endParaRPr lang="tr-TR" sz="2000" dirty="0"/>
          </a:p>
        </p:txBody>
      </p:sp>
    </p:spTree>
    <p:extLst>
      <p:ext uri="{BB962C8B-B14F-4D97-AF65-F5344CB8AC3E}">
        <p14:creationId xmlns:p14="http://schemas.microsoft.com/office/powerpoint/2010/main" val="1577831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2000" dirty="0"/>
              <a:t>Dua bilinçli olarak gerçekleştirilmesi gereken bir eylemdir. Bu anlamda insanın dilinin alışageldikleri bir zaman sonra dua olmaktan çıkar, rutin bir tekrara dönüşür, anlamı hafifler. Her edilen duanın bir karşılığının olduğunu hissetmek gerekir.</a:t>
            </a:r>
          </a:p>
        </p:txBody>
      </p:sp>
    </p:spTree>
    <p:extLst>
      <p:ext uri="{BB962C8B-B14F-4D97-AF65-F5344CB8AC3E}">
        <p14:creationId xmlns:p14="http://schemas.microsoft.com/office/powerpoint/2010/main" val="1650373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2400" dirty="0"/>
              <a:t>Ayet, hadis, sure ve dua öğretimi demek, öğretilmesi planlanan dinin ana kaynaklarının/kaynaklarından öğretilmesi anlamına gelir.</a:t>
            </a:r>
          </a:p>
          <a:p>
            <a:endParaRPr lang="tr-TR" dirty="0"/>
          </a:p>
        </p:txBody>
      </p:sp>
    </p:spTree>
    <p:extLst>
      <p:ext uri="{BB962C8B-B14F-4D97-AF65-F5344CB8AC3E}">
        <p14:creationId xmlns:p14="http://schemas.microsoft.com/office/powerpoint/2010/main" val="1809449920"/>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a:t>Ayet, Hadis, Sure ve Dua Öğretiminin Önemi ve Amacı</a:t>
            </a:r>
          </a:p>
        </p:txBody>
      </p:sp>
      <p:sp>
        <p:nvSpPr>
          <p:cNvPr id="3" name="İçerik Yer Tutucusu 2"/>
          <p:cNvSpPr>
            <a:spLocks noGrp="1"/>
          </p:cNvSpPr>
          <p:nvPr>
            <p:ph idx="1"/>
          </p:nvPr>
        </p:nvSpPr>
        <p:spPr/>
        <p:txBody>
          <a:bodyPr/>
          <a:lstStyle/>
          <a:p>
            <a:pPr algn="just"/>
            <a:r>
              <a:rPr lang="tr-TR" dirty="0" smtClean="0"/>
              <a:t>Ayet</a:t>
            </a:r>
            <a:r>
              <a:rPr lang="tr-TR" dirty="0"/>
              <a:t>, hadis, sure ve dua öğretimi demek, öğretilmesi planlanan dinin ana kaynaklarının/kaynaklarından öğretilmesi anlamına gelir</a:t>
            </a:r>
            <a:r>
              <a:rPr lang="tr-TR" dirty="0" smtClean="0"/>
              <a:t>.</a:t>
            </a:r>
          </a:p>
          <a:p>
            <a:pPr algn="just"/>
            <a:r>
              <a:rPr lang="tr-TR" dirty="0"/>
              <a:t>Öğrenenler için dinin birinci elden yani ana kaynağından öğrenilmesine imkân sağlar</a:t>
            </a:r>
            <a:r>
              <a:rPr lang="tr-TR" dirty="0" smtClean="0"/>
              <a:t>.</a:t>
            </a:r>
          </a:p>
          <a:p>
            <a:pPr algn="just"/>
            <a:r>
              <a:rPr lang="tr-TR" dirty="0" smtClean="0"/>
              <a:t>Ana kaynaklarla </a:t>
            </a:r>
            <a:r>
              <a:rPr lang="tr-TR" dirty="0"/>
              <a:t>tanışan öğrenenlerin din anlayışının daha sağlıklı bir şekilde gelişmesi </a:t>
            </a:r>
            <a:r>
              <a:rPr lang="tr-TR" dirty="0" smtClean="0"/>
              <a:t>beklenir.</a:t>
            </a:r>
          </a:p>
          <a:p>
            <a:pPr algn="just"/>
            <a:r>
              <a:rPr lang="tr-TR" dirty="0"/>
              <a:t>Din ve ahlak adına söylenenlerin gerçekte ne ifade ettiğini anlayabilmek için öğrenenlerin ana kaynakları tanımaları ve onların hayatı etkileyen ve yönlendiren içeriklerinden haberdar olmalarını sağlamak adına da din ve ahlak öğretiminde bizzat ayet ve hadislerden yararlanmak önemlidir.</a:t>
            </a:r>
          </a:p>
        </p:txBody>
      </p:sp>
    </p:spTree>
    <p:extLst>
      <p:ext uri="{BB962C8B-B14F-4D97-AF65-F5344CB8AC3E}">
        <p14:creationId xmlns:p14="http://schemas.microsoft.com/office/powerpoint/2010/main" val="4236524896"/>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smtClean="0"/>
              <a:t>Ayet öğretimi </a:t>
            </a:r>
            <a:r>
              <a:rPr lang="tr-TR" sz="2400" dirty="0"/>
              <a:t>gerçekleştirmek için </a:t>
            </a:r>
            <a:r>
              <a:rPr lang="tr-TR" sz="2400" dirty="0" smtClean="0"/>
              <a:t>bir öğretici;</a:t>
            </a:r>
            <a:endParaRPr lang="tr-TR" sz="2400" dirty="0"/>
          </a:p>
          <a:p>
            <a:pPr lvl="1"/>
            <a:r>
              <a:rPr lang="tr-TR" sz="2400" dirty="0"/>
              <a:t>Kur’an nedir, nasıl bir kitaptır?</a:t>
            </a:r>
          </a:p>
          <a:p>
            <a:pPr lvl="1"/>
            <a:r>
              <a:rPr lang="tr-TR" sz="2400" dirty="0"/>
              <a:t>Kur’an’ı anlamak ne demektir?</a:t>
            </a:r>
          </a:p>
          <a:p>
            <a:pPr lvl="1"/>
            <a:r>
              <a:rPr lang="tr-TR" sz="2400" dirty="0"/>
              <a:t>Kur’an bugün için bana ne söyler?</a:t>
            </a:r>
          </a:p>
          <a:p>
            <a:pPr lvl="1"/>
            <a:r>
              <a:rPr lang="tr-TR" sz="2400" dirty="0"/>
              <a:t>Öğretime taşıyacağım ayetleri hangi ölçülere göre </a:t>
            </a:r>
            <a:r>
              <a:rPr lang="tr-TR" sz="2400" dirty="0" smtClean="0"/>
              <a:t>seçmeliyim? gibi </a:t>
            </a:r>
            <a:r>
              <a:rPr lang="tr-TR" sz="2400" dirty="0"/>
              <a:t>soruları baştan sormuş ve belli cevapları bulmuş olması gerekir. </a:t>
            </a:r>
          </a:p>
        </p:txBody>
      </p:sp>
    </p:spTree>
    <p:extLst>
      <p:ext uri="{BB962C8B-B14F-4D97-AF65-F5344CB8AC3E}">
        <p14:creationId xmlns:p14="http://schemas.microsoft.com/office/powerpoint/2010/main" val="8651366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dirty="0" smtClean="0"/>
              <a:t>Ayet</a:t>
            </a:r>
            <a:r>
              <a:rPr lang="tr-TR" sz="2800" dirty="0"/>
              <a:t>, Hadis, Sure ve Dua Öğretiminde Dikkat Edilmesi Gereken İlkeler</a:t>
            </a:r>
          </a:p>
        </p:txBody>
      </p:sp>
      <p:sp>
        <p:nvSpPr>
          <p:cNvPr id="3" name="İçerik Yer Tutucusu 2"/>
          <p:cNvSpPr>
            <a:spLocks noGrp="1"/>
          </p:cNvSpPr>
          <p:nvPr>
            <p:ph idx="1"/>
          </p:nvPr>
        </p:nvSpPr>
        <p:spPr/>
        <p:txBody>
          <a:bodyPr/>
          <a:lstStyle/>
          <a:p>
            <a:r>
              <a:rPr lang="tr-TR" dirty="0" smtClean="0"/>
              <a:t>En özet </a:t>
            </a:r>
            <a:r>
              <a:rPr lang="tr-TR" dirty="0"/>
              <a:t>haliyle uygun olan ayet, hadis, sure ve duaların seçilmesini bir ilke olarak benimsemek </a:t>
            </a:r>
            <a:r>
              <a:rPr lang="tr-TR" dirty="0" smtClean="0"/>
              <a:t>gerekir.</a:t>
            </a:r>
          </a:p>
          <a:p>
            <a:pPr marL="0" indent="0">
              <a:buNone/>
            </a:pPr>
            <a:endParaRPr lang="tr-TR" i="1" dirty="0" smtClean="0"/>
          </a:p>
          <a:p>
            <a:pPr marL="0" indent="0">
              <a:buNone/>
            </a:pPr>
            <a:endParaRPr lang="tr-TR" i="1" dirty="0"/>
          </a:p>
          <a:p>
            <a:pPr marL="0" indent="0">
              <a:buNone/>
            </a:pPr>
            <a:r>
              <a:rPr lang="tr-TR" i="1" dirty="0" smtClean="0"/>
              <a:t>	Peki uygunluk ne anlama gelir?</a:t>
            </a:r>
            <a:endParaRPr lang="tr-TR" i="1" dirty="0"/>
          </a:p>
        </p:txBody>
      </p:sp>
    </p:spTree>
    <p:extLst>
      <p:ext uri="{BB962C8B-B14F-4D97-AF65-F5344CB8AC3E}">
        <p14:creationId xmlns:p14="http://schemas.microsoft.com/office/powerpoint/2010/main" val="3705499019"/>
      </p:ext>
    </p:extLst>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sz="2400" dirty="0" smtClean="0"/>
              <a:t>	•</a:t>
            </a:r>
            <a:r>
              <a:rPr lang="tr-TR" sz="2400" dirty="0"/>
              <a:t>	Dil </a:t>
            </a:r>
            <a:r>
              <a:rPr lang="tr-TR" sz="2400" dirty="0" smtClean="0"/>
              <a:t>açısından</a:t>
            </a:r>
            <a:endParaRPr lang="tr-TR" sz="2400" dirty="0"/>
          </a:p>
          <a:p>
            <a:pPr marL="0" indent="0">
              <a:buNone/>
            </a:pPr>
            <a:r>
              <a:rPr lang="tr-TR" sz="2400" dirty="0" smtClean="0"/>
              <a:t>	•</a:t>
            </a:r>
            <a:r>
              <a:rPr lang="tr-TR" sz="2400" dirty="0"/>
              <a:t>	İçerik </a:t>
            </a:r>
            <a:r>
              <a:rPr lang="tr-TR" sz="2400" dirty="0" smtClean="0"/>
              <a:t>açısından </a:t>
            </a:r>
            <a:endParaRPr lang="tr-TR" sz="2400" dirty="0"/>
          </a:p>
          <a:p>
            <a:pPr marL="0" indent="0">
              <a:buNone/>
            </a:pPr>
            <a:r>
              <a:rPr lang="tr-TR" sz="2400" dirty="0" smtClean="0"/>
              <a:t>	•</a:t>
            </a:r>
            <a:r>
              <a:rPr lang="tr-TR" sz="2400" dirty="0"/>
              <a:t>	Yöntem açısından </a:t>
            </a:r>
          </a:p>
          <a:p>
            <a:pPr marL="0" indent="0">
              <a:buNone/>
            </a:pPr>
            <a:r>
              <a:rPr lang="tr-TR" sz="2400" dirty="0" smtClean="0"/>
              <a:t>			                   </a:t>
            </a:r>
            <a:r>
              <a:rPr lang="tr-TR" sz="2400" dirty="0" smtClean="0">
                <a:hlinkClick r:id="rId2" action="ppaction://hlinkfile"/>
              </a:rPr>
              <a:t> </a:t>
            </a:r>
            <a:endParaRPr lang="tr-TR" sz="2400" dirty="0"/>
          </a:p>
          <a:p>
            <a:endParaRPr lang="tr-TR" dirty="0"/>
          </a:p>
        </p:txBody>
      </p:sp>
    </p:spTree>
    <p:extLst>
      <p:ext uri="{BB962C8B-B14F-4D97-AF65-F5344CB8AC3E}">
        <p14:creationId xmlns:p14="http://schemas.microsoft.com/office/powerpoint/2010/main" val="34790601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09442" y="675724"/>
            <a:ext cx="7125113" cy="1529140"/>
          </a:xfrm>
        </p:spPr>
        <p:txBody>
          <a:bodyPr/>
          <a:lstStyle/>
          <a:p>
            <a:pPr algn="ctr"/>
            <a:r>
              <a:rPr lang="tr-TR" dirty="0"/>
              <a:t>Ayet Öğretimi</a:t>
            </a:r>
          </a:p>
        </p:txBody>
      </p:sp>
      <p:sp>
        <p:nvSpPr>
          <p:cNvPr id="3" name="İçerik Yer Tutucusu 2"/>
          <p:cNvSpPr>
            <a:spLocks noGrp="1"/>
          </p:cNvSpPr>
          <p:nvPr>
            <p:ph idx="1"/>
          </p:nvPr>
        </p:nvSpPr>
        <p:spPr/>
        <p:txBody>
          <a:bodyPr>
            <a:normAutofit/>
          </a:bodyPr>
          <a:lstStyle/>
          <a:p>
            <a:pPr algn="just"/>
            <a:r>
              <a:rPr lang="tr-TR" sz="2400" dirty="0"/>
              <a:t>Ayet öğretimi ilahiyat eğitimi arka planına sahip olanlar için kolay gözükmekle birlikte kendine özgü çeşitli işlem basamakları olan özel bir eğitim etkinliğini işaret etmektedir. </a:t>
            </a:r>
          </a:p>
        </p:txBody>
      </p:sp>
    </p:spTree>
    <p:extLst>
      <p:ext uri="{BB962C8B-B14F-4D97-AF65-F5344CB8AC3E}">
        <p14:creationId xmlns:p14="http://schemas.microsoft.com/office/powerpoint/2010/main" val="200549887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İşlem basamakları:</a:t>
            </a:r>
            <a:endParaRPr lang="tr-TR" dirty="0"/>
          </a:p>
        </p:txBody>
      </p:sp>
      <p:sp>
        <p:nvSpPr>
          <p:cNvPr id="3" name="İçerik Yer Tutucusu 2"/>
          <p:cNvSpPr>
            <a:spLocks noGrp="1"/>
          </p:cNvSpPr>
          <p:nvPr>
            <p:ph idx="1"/>
          </p:nvPr>
        </p:nvSpPr>
        <p:spPr>
          <a:xfrm>
            <a:off x="971600" y="1772816"/>
            <a:ext cx="7125112" cy="4051437"/>
          </a:xfrm>
        </p:spPr>
        <p:txBody>
          <a:bodyPr/>
          <a:lstStyle/>
          <a:p>
            <a:r>
              <a:rPr lang="tr-TR" dirty="0"/>
              <a:t>Öğrenen grubun gelişim özelliklerinden haberdar </a:t>
            </a:r>
            <a:r>
              <a:rPr lang="tr-TR" dirty="0" smtClean="0"/>
              <a:t>olmak</a:t>
            </a:r>
          </a:p>
          <a:p>
            <a:r>
              <a:rPr lang="tr-TR" dirty="0"/>
              <a:t>Konuya uygun veya konuyu belirleyen ayetleri </a:t>
            </a:r>
            <a:r>
              <a:rPr lang="tr-TR" dirty="0" smtClean="0"/>
              <a:t>bulmak</a:t>
            </a:r>
          </a:p>
          <a:p>
            <a:r>
              <a:rPr lang="tr-TR" dirty="0"/>
              <a:t>Konuya uygun veya konuyu belirleyen ayetler arasından seçim </a:t>
            </a:r>
            <a:r>
              <a:rPr lang="tr-TR" dirty="0" smtClean="0"/>
              <a:t>yapmak</a:t>
            </a:r>
          </a:p>
          <a:p>
            <a:r>
              <a:rPr lang="tr-TR" dirty="0"/>
              <a:t>Seçilen ayet ile ilgili uygun eğitim etkinlikleri </a:t>
            </a:r>
            <a:r>
              <a:rPr lang="tr-TR" dirty="0" smtClean="0">
                <a:hlinkClick r:id="rId2" action="ppaction://hlinkfile"/>
              </a:rPr>
              <a:t>planlamak</a:t>
            </a:r>
            <a:endParaRPr lang="tr-TR" dirty="0" smtClean="0"/>
          </a:p>
          <a:p>
            <a:pPr marL="0" indent="0">
              <a:buNone/>
            </a:pPr>
            <a:endParaRPr lang="tr-TR" dirty="0"/>
          </a:p>
        </p:txBody>
      </p:sp>
    </p:spTree>
    <p:extLst>
      <p:ext uri="{BB962C8B-B14F-4D97-AF65-F5344CB8AC3E}">
        <p14:creationId xmlns:p14="http://schemas.microsoft.com/office/powerpoint/2010/main" val="163782940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wipe(down)">
                                      <p:cBhvr>
                                        <p:cTn id="18" dur="5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ipe(down)">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Sure Öğretimi</a:t>
            </a:r>
          </a:p>
        </p:txBody>
      </p:sp>
      <p:sp>
        <p:nvSpPr>
          <p:cNvPr id="3" name="İçerik Yer Tutucusu 2"/>
          <p:cNvSpPr>
            <a:spLocks noGrp="1"/>
          </p:cNvSpPr>
          <p:nvPr>
            <p:ph idx="1"/>
          </p:nvPr>
        </p:nvSpPr>
        <p:spPr/>
        <p:txBody>
          <a:bodyPr>
            <a:normAutofit/>
          </a:bodyPr>
          <a:lstStyle/>
          <a:p>
            <a:pPr algn="just"/>
            <a:r>
              <a:rPr lang="tr-TR" sz="2000" dirty="0"/>
              <a:t>Sure ve dualar genellikle ezber yöntemiyle belletilmeye çalışılmaktadır. Ezberlemek herhangi bir şeyi öğrenmek adına bir basamak olsa da anlamlı ve kalıcı öğrenmenin gerçekleşmesi için ezberlenen pasajlara çeşitli anlamlar yüklemek gerekir. Öğrenenler ezberleyerek hafızalarına aldıkları şeyleri belli bir süre sonunda hafıza depolarından silmeye eğilimlidirler. </a:t>
            </a:r>
          </a:p>
        </p:txBody>
      </p:sp>
    </p:spTree>
    <p:extLst>
      <p:ext uri="{BB962C8B-B14F-4D97-AF65-F5344CB8AC3E}">
        <p14:creationId xmlns:p14="http://schemas.microsoft.com/office/powerpoint/2010/main" val="216333722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Summer">
  <a:themeElements>
    <a:clrScheme name="Summer">
      <a:dk1>
        <a:sysClr val="windowText" lastClr="000000"/>
      </a:dk1>
      <a:lt1>
        <a:sysClr val="window" lastClr="FFFFFF"/>
      </a:lt1>
      <a:dk2>
        <a:srgbClr val="E89117"/>
      </a:dk2>
      <a:lt2>
        <a:srgbClr val="FEDD78"/>
      </a:lt2>
      <a:accent1>
        <a:srgbClr val="A1B633"/>
      </a:accent1>
      <a:accent2>
        <a:srgbClr val="C4D73F"/>
      </a:accent2>
      <a:accent3>
        <a:srgbClr val="FFCE2D"/>
      </a:accent3>
      <a:accent4>
        <a:srgbClr val="FFA600"/>
      </a:accent4>
      <a:accent5>
        <a:srgbClr val="ED5E00"/>
      </a:accent5>
      <a:accent6>
        <a:srgbClr val="C62D03"/>
      </a:accent6>
      <a:hlink>
        <a:srgbClr val="408080"/>
      </a:hlink>
      <a:folHlink>
        <a:srgbClr val="5EAEAE"/>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Yaz</Template>
  <TotalTime>89</TotalTime>
  <Words>491</Words>
  <Application>Microsoft Office PowerPoint</Application>
  <PresentationFormat>Ekran Gösterisi (4:3)</PresentationFormat>
  <Paragraphs>40</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Courier New</vt:lpstr>
      <vt:lpstr>Trebuchet MS</vt:lpstr>
      <vt:lpstr>Verdana</vt:lpstr>
      <vt:lpstr>Wingdings 2</vt:lpstr>
      <vt:lpstr>Summer</vt:lpstr>
      <vt:lpstr>Ayet, Hadis ve Dua Öğretimi</vt:lpstr>
      <vt:lpstr>PowerPoint Sunusu</vt:lpstr>
      <vt:lpstr>Ayet, Hadis, Sure ve Dua Öğretiminin Önemi ve Amacı</vt:lpstr>
      <vt:lpstr>PowerPoint Sunusu</vt:lpstr>
      <vt:lpstr>Ayet, Hadis, Sure ve Dua Öğretiminde Dikkat Edilmesi Gereken İlkeler</vt:lpstr>
      <vt:lpstr>PowerPoint Sunusu</vt:lpstr>
      <vt:lpstr>Ayet Öğretimi</vt:lpstr>
      <vt:lpstr>İşlem basamakları:</vt:lpstr>
      <vt:lpstr>Sure Öğretimi</vt:lpstr>
      <vt:lpstr>Hadis Öğretimi</vt:lpstr>
      <vt:lpstr>PowerPoint Sunusu</vt:lpstr>
      <vt:lpstr>PowerPoint Sunusu</vt:lpstr>
      <vt:lpstr>Dua Öğretimi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fatmac</dc:creator>
  <cp:lastModifiedBy>user</cp:lastModifiedBy>
  <cp:revision>10</cp:revision>
  <dcterms:created xsi:type="dcterms:W3CDTF">2015-02-02T13:37:47Z</dcterms:created>
  <dcterms:modified xsi:type="dcterms:W3CDTF">2018-03-23T13:29:02Z</dcterms:modified>
</cp:coreProperties>
</file>