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6" r:id="rId2"/>
    <p:sldId id="267" r:id="rId3"/>
    <p:sldId id="274" r:id="rId4"/>
    <p:sldId id="273" r:id="rId5"/>
    <p:sldId id="272" r:id="rId6"/>
    <p:sldId id="271" r:id="rId7"/>
    <p:sldId id="275" r:id="rId8"/>
    <p:sldId id="269" r:id="rId9"/>
    <p:sldId id="270" r:id="rId10"/>
    <p:sldId id="27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901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24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78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22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76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7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93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4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77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42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r>
              <a:rPr lang="tr-TR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300 </a:t>
            </a:r>
            <a:r>
              <a:rPr lang="tr-T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TOPLUM BİLİMLERİ</a:t>
            </a:r>
            <a:endParaRPr lang="tr-TR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r>
              <a:rPr lang="tr-TR" sz="4000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Davranışsal incelemeleri, toplumsal incelemeleri burada sınıflayın</a:t>
            </a:r>
            <a:endParaRPr lang="tr-T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63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240145" y="365124"/>
            <a:ext cx="890385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390 GELENEKLER, GÖRGÜ, HALK BİLİMİ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Görenekleri burada sınıflayın. Askeri yaşamın geleneklerini 355’de sınıflayın 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716208"/>
              </p:ext>
            </p:extLst>
          </p:nvPr>
        </p:nvGraphicFramePr>
        <p:xfrm>
          <a:off x="240145" y="1357743"/>
          <a:ext cx="11480799" cy="5219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6151">
                  <a:extLst>
                    <a:ext uri="{9D8B030D-6E8A-4147-A177-3AD203B41FA5}">
                      <a16:colId xmlns:a16="http://schemas.microsoft.com/office/drawing/2014/main" val="2732018358"/>
                    </a:ext>
                  </a:extLst>
                </a:gridCol>
                <a:gridCol w="5728200">
                  <a:extLst>
                    <a:ext uri="{9D8B030D-6E8A-4147-A177-3AD203B41FA5}">
                      <a16:colId xmlns:a16="http://schemas.microsoft.com/office/drawing/2014/main" val="2219032044"/>
                    </a:ext>
                  </a:extLst>
                </a:gridCol>
                <a:gridCol w="4596448">
                  <a:extLst>
                    <a:ext uri="{9D8B030D-6E8A-4147-A177-3AD203B41FA5}">
                      <a16:colId xmlns:a16="http://schemas.microsoft.com/office/drawing/2014/main" val="1217136905"/>
                    </a:ext>
                  </a:extLst>
                </a:gridCol>
              </a:tblGrid>
              <a:tr h="70196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391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Giyim ve kişisel görünüm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Giyim, giysi, moda ile ilgili </a:t>
                      </a:r>
                      <a:r>
                        <a:rPr lang="tr-TR" sz="1800" dirty="0" err="1">
                          <a:effectLst/>
                        </a:rPr>
                        <a:t>disiplinlerarası</a:t>
                      </a:r>
                      <a:r>
                        <a:rPr lang="tr-TR" sz="1800" dirty="0">
                          <a:effectLst/>
                        </a:rPr>
                        <a:t> eserleri burada sınıflayın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Giyim geleneği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763410525"/>
                  </a:ext>
                </a:extLst>
              </a:tr>
              <a:tr h="55391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392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Ev hayatına ilişkin alışkanlıklar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Ölüm âdetleri için 393'e bkz.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Ev hayatı - Alışkanlıklar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098257182"/>
                  </a:ext>
                </a:extLst>
              </a:tr>
              <a:tr h="31973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393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Ölüm gelenekleri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Ölüm gelenekleri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059700956"/>
                  </a:ext>
                </a:extLst>
              </a:tr>
              <a:tr h="55444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394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alışkanlıklar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 Örnek: Öpüşme, küfür etme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alışkanlıklar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436269056"/>
                  </a:ext>
                </a:extLst>
              </a:tr>
              <a:tr h="78224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395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Görgü kuralları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Toplumsal davranışlarla ilgili tanımlayıcı ve uygulamaya yönelik eserler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Görgü kuralları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47994988"/>
                  </a:ext>
                </a:extLst>
              </a:tr>
              <a:tr h="6920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398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Halk bilimi (Folklor)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Dinsel mitoloji için 291,e, yazarı bilinen edebiyat ürünleri, anonim edebiyat klasikleri için 800'e ayrıca bkz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Halk bilimi; Folklor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75173832"/>
                  </a:ext>
                </a:extLst>
              </a:tr>
              <a:tr h="7941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399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Savaş ve diplomasi gelenekleri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Örnek: Danslar, barış çubuğu, esirlere yönelik davranış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Savaş gelenekleri; Diplomasi gelenekleri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510752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83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5" name="Dikdörtgen 4"/>
          <p:cNvSpPr/>
          <p:nvPr/>
        </p:nvSpPr>
        <p:spPr>
          <a:xfrm>
            <a:off x="637309" y="365124"/>
            <a:ext cx="6336495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330 EKONOMİ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173281"/>
              </p:ext>
            </p:extLst>
          </p:nvPr>
        </p:nvGraphicFramePr>
        <p:xfrm>
          <a:off x="1482292" y="943275"/>
          <a:ext cx="9871508" cy="44372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5386">
                  <a:extLst>
                    <a:ext uri="{9D8B030D-6E8A-4147-A177-3AD203B41FA5}">
                      <a16:colId xmlns:a16="http://schemas.microsoft.com/office/drawing/2014/main" val="3420522736"/>
                    </a:ext>
                  </a:extLst>
                </a:gridCol>
                <a:gridCol w="4918810">
                  <a:extLst>
                    <a:ext uri="{9D8B030D-6E8A-4147-A177-3AD203B41FA5}">
                      <a16:colId xmlns:a16="http://schemas.microsoft.com/office/drawing/2014/main" val="1557166573"/>
                    </a:ext>
                  </a:extLst>
                </a:gridCol>
                <a:gridCol w="3947312">
                  <a:extLst>
                    <a:ext uri="{9D8B030D-6E8A-4147-A177-3AD203B41FA5}">
                      <a16:colId xmlns:a16="http://schemas.microsoft.com/office/drawing/2014/main" val="2646838786"/>
                    </a:ext>
                  </a:extLst>
                </a:gridCol>
              </a:tblGrid>
              <a:tr h="146517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331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Emek ekonomisi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Sınai ilişkileri, emekle ilgili disiplinlerarası eserleri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Emek ekonomisi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extLst>
                  <a:ext uri="{0D108BD9-81ED-4DB2-BD59-A6C34878D82A}">
                    <a16:rowId xmlns:a16="http://schemas.microsoft.com/office/drawing/2014/main" val="4106260034"/>
                  </a:ext>
                </a:extLst>
              </a:tr>
              <a:tr h="77081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332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Finansman ekonomisi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Kamu maliyesi için 336’yı kullanın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Finansman ekonomisi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extLst>
                  <a:ext uri="{0D108BD9-81ED-4DB2-BD59-A6C34878D82A}">
                    <a16:rowId xmlns:a16="http://schemas.microsoft.com/office/drawing/2014/main" val="2623524702"/>
                  </a:ext>
                </a:extLst>
              </a:tr>
              <a:tr h="110063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333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Toprak ekonomisi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Arazi: Toprak mülkiyetinin denetim hakkı verdiği doğal ve insan yapısı kaynakların tümü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Toprak ekonomisi, Tarım Ekonomisi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extLst>
                  <a:ext uri="{0D108BD9-81ED-4DB2-BD59-A6C34878D82A}">
                    <a16:rowId xmlns:a16="http://schemas.microsoft.com/office/drawing/2014/main" val="2892247342"/>
                  </a:ext>
                </a:extLst>
              </a:tr>
              <a:tr h="110063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334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Kooperatifler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Hizmetleri yapanlara ait ve onların yararına işletilen gönüllü kuruluşlar ya da işletmeler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Kooperatifler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extLst>
                  <a:ext uri="{0D108BD9-81ED-4DB2-BD59-A6C34878D82A}">
                    <a16:rowId xmlns:a16="http://schemas.microsoft.com/office/drawing/2014/main" val="3729736814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294188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293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5" name="Dikdörtgen 4"/>
          <p:cNvSpPr/>
          <p:nvPr/>
        </p:nvSpPr>
        <p:spPr>
          <a:xfrm>
            <a:off x="637309" y="365124"/>
            <a:ext cx="6336495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330 EKONOMİ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772405"/>
              </p:ext>
            </p:extLst>
          </p:nvPr>
        </p:nvGraphicFramePr>
        <p:xfrm>
          <a:off x="1482292" y="943275"/>
          <a:ext cx="9871508" cy="5178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5386">
                  <a:extLst>
                    <a:ext uri="{9D8B030D-6E8A-4147-A177-3AD203B41FA5}">
                      <a16:colId xmlns:a16="http://schemas.microsoft.com/office/drawing/2014/main" val="3420522736"/>
                    </a:ext>
                  </a:extLst>
                </a:gridCol>
                <a:gridCol w="4918810">
                  <a:extLst>
                    <a:ext uri="{9D8B030D-6E8A-4147-A177-3AD203B41FA5}">
                      <a16:colId xmlns:a16="http://schemas.microsoft.com/office/drawing/2014/main" val="1557166573"/>
                    </a:ext>
                  </a:extLst>
                </a:gridCol>
                <a:gridCol w="3947312">
                  <a:extLst>
                    <a:ext uri="{9D8B030D-6E8A-4147-A177-3AD203B41FA5}">
                      <a16:colId xmlns:a16="http://schemas.microsoft.com/office/drawing/2014/main" val="2646838786"/>
                    </a:ext>
                  </a:extLst>
                </a:gridCol>
              </a:tblGrid>
              <a:tr h="154195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335 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Sosyalizm ve ilgili dizgeler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Devlet sosyalizmini, sosyalizm ve benzeri sistemlerle ilgili disiplinlerarası eserleri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Sosyalizm; Sosyalizm - İlgili dizgeler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extLst>
                  <a:ext uri="{0D108BD9-81ED-4DB2-BD59-A6C34878D82A}">
                    <a16:rowId xmlns:a16="http://schemas.microsoft.com/office/drawing/2014/main" val="2994877967"/>
                  </a:ext>
                </a:extLst>
              </a:tr>
              <a:tr h="8024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336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Kamu maliyesi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Hükümetler arası mali ilişkileri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Kamu maliyesi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extLst>
                  <a:ext uri="{0D108BD9-81ED-4DB2-BD59-A6C34878D82A}">
                    <a16:rowId xmlns:a16="http://schemas.microsoft.com/office/drawing/2014/main" val="417397930"/>
                  </a:ext>
                </a:extLst>
              </a:tr>
              <a:tr h="198565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338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Üretim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Sanayi ve üretimin ekonomik ve teknik yönleri ile ilgili kapsamlı eserleri, Ekonomik dalgalanmaları burada sınıflayın. Örneğin otomotiv sanayiinin ekonomi ve teknolojisi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Üretim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extLst>
                  <a:ext uri="{0D108BD9-81ED-4DB2-BD59-A6C34878D82A}">
                    <a16:rowId xmlns:a16="http://schemas.microsoft.com/office/drawing/2014/main" val="2976100852"/>
                  </a:ext>
                </a:extLst>
              </a:tr>
              <a:tr h="8483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339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Makroekonomi ve ilgili konular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Makroekonomi; Makroekonomi - İlgili konular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6489" marR="16489" marT="16489" marB="16489"/>
                </a:tc>
                <a:extLst>
                  <a:ext uri="{0D108BD9-81ED-4DB2-BD59-A6C34878D82A}">
                    <a16:rowId xmlns:a16="http://schemas.microsoft.com/office/drawing/2014/main" val="847423014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294188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93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230909" y="193964"/>
            <a:ext cx="8913091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340 HUKUK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 bilimini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084458"/>
              </p:ext>
            </p:extLst>
          </p:nvPr>
        </p:nvGraphicFramePr>
        <p:xfrm>
          <a:off x="480292" y="960581"/>
          <a:ext cx="10039926" cy="5766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539">
                  <a:extLst>
                    <a:ext uri="{9D8B030D-6E8A-4147-A177-3AD203B41FA5}">
                      <a16:colId xmlns:a16="http://schemas.microsoft.com/office/drawing/2014/main" val="524354415"/>
                    </a:ext>
                  </a:extLst>
                </a:gridCol>
                <a:gridCol w="5002730">
                  <a:extLst>
                    <a:ext uri="{9D8B030D-6E8A-4147-A177-3AD203B41FA5}">
                      <a16:colId xmlns:a16="http://schemas.microsoft.com/office/drawing/2014/main" val="4165513131"/>
                    </a:ext>
                  </a:extLst>
                </a:gridCol>
                <a:gridCol w="4014657">
                  <a:extLst>
                    <a:ext uri="{9D8B030D-6E8A-4147-A177-3AD203B41FA5}">
                      <a16:colId xmlns:a16="http://schemas.microsoft.com/office/drawing/2014/main" val="2237976344"/>
                    </a:ext>
                  </a:extLst>
                </a:gridCol>
              </a:tblGrid>
              <a:tr h="48611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341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Uluslararası hukuk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Uluslararası hukuk; Devletler hukuku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37779807"/>
                  </a:ext>
                </a:extLst>
              </a:tr>
              <a:tr h="65582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342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Anayasa ve yönetim hukuku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Kamu hukuku ve anayasa hukuku ile ilgili kapsamlı eserleri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Anayasa hukuku; Yönetim hukuku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057021974"/>
                  </a:ext>
                </a:extLst>
              </a:tr>
              <a:tr h="70944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343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Askerlik, vergi, ticaret, sanayi hukuku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Askerlik hukuku; Vergi hukuku; Ticaret hukuku; Sanayi hukuku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48951120"/>
                  </a:ext>
                </a:extLst>
              </a:tr>
              <a:tr h="48611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344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Toplumsal, iş, refah hukuku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Toplumsal hukuk; İş hukuku; Refah hukuku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705870105"/>
                  </a:ext>
                </a:extLst>
              </a:tr>
              <a:tr h="5627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345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Ceza hukuku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Ceza mahkemeleri ile hukuk mahkemelerinin yargılama usullerine ilişkin kapsamlı eserleri 347'de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Ceza hukuku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22786370"/>
                  </a:ext>
                </a:extLst>
              </a:tr>
              <a:tr h="65582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346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Özel hukuk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Uluslararası özel hukuku 340'da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Özel hukuk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84876218"/>
                  </a:ext>
                </a:extLst>
              </a:tr>
              <a:tr h="71293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347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Mahkemeler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Hukuk muhakemeleri ve ceza usulüne ilişkin kapsamlı eserleri, devletin yargı erkini, adalet teşkilatının yönetimini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Mahkemeler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88508938"/>
                  </a:ext>
                </a:extLst>
              </a:tr>
              <a:tr h="84726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349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Belirli yargı yetki ve alanları hukuku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Modern dünyadaki belirli yargı yetkilerinin ve alanlarının hukukuna ilişkin kapsamlı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            ---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36977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067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166255" y="221673"/>
            <a:ext cx="8977745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350 KAMU YÖNETİMİ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i="1" dirty="0">
                <a:solidFill>
                  <a:srgbClr val="606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Devletin yürütme erkinin yapısını, tanımını, bağlı örgütlerinin yönetimini, devletin üç erkinin kamu yönetimiyle ilişkisini ele alan kapsamlı eserleri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83584"/>
              </p:ext>
            </p:extLst>
          </p:nvPr>
        </p:nvGraphicFramePr>
        <p:xfrm>
          <a:off x="277092" y="1452821"/>
          <a:ext cx="11508508" cy="50311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8940">
                  <a:extLst>
                    <a:ext uri="{9D8B030D-6E8A-4147-A177-3AD203B41FA5}">
                      <a16:colId xmlns:a16="http://schemas.microsoft.com/office/drawing/2014/main" val="1292874718"/>
                    </a:ext>
                  </a:extLst>
                </a:gridCol>
                <a:gridCol w="5742025">
                  <a:extLst>
                    <a:ext uri="{9D8B030D-6E8A-4147-A177-3AD203B41FA5}">
                      <a16:colId xmlns:a16="http://schemas.microsoft.com/office/drawing/2014/main" val="1958529858"/>
                    </a:ext>
                  </a:extLst>
                </a:gridCol>
                <a:gridCol w="4607543">
                  <a:extLst>
                    <a:ext uri="{9D8B030D-6E8A-4147-A177-3AD203B41FA5}">
                      <a16:colId xmlns:a16="http://schemas.microsoft.com/office/drawing/2014/main" val="534643104"/>
                    </a:ext>
                  </a:extLst>
                </a:gridCol>
              </a:tblGrid>
              <a:tr h="69000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351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Merkezi yönetimlerin yönetimi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Ulusal ve eyalet veya bölge idareleri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Yönetim-Merkezi yönetimler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30254991"/>
                  </a:ext>
                </a:extLst>
              </a:tr>
              <a:tr h="6906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352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Yerel yönetimlerin yönetimi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Örneğin belediye zabıtaları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Yönetim -Yerel yönetimler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852142800"/>
                  </a:ext>
                </a:extLst>
              </a:tr>
              <a:tr h="10230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353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Türkiye’de kamu yönetimi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Ticaret, haberleşme, taşımacılıkla uğraşan özel kuruluşları, 380 altında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Yönetim - Kamu - Türkiye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976668917"/>
                  </a:ext>
                </a:extLst>
              </a:tr>
              <a:tr h="6906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354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Uluslararası yönetim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Türkiye'de kamu yönelimi için 353 de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Yönetim - Uluslararası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250292506"/>
                  </a:ext>
                </a:extLst>
              </a:tr>
              <a:tr h="38465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355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Askerlik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Askerlik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876993234"/>
                  </a:ext>
                </a:extLst>
              </a:tr>
              <a:tr h="38465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356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Kara Kuvvetleri ve savaşı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Askerlik - Kara kuvvetleri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14874442"/>
                  </a:ext>
                </a:extLst>
              </a:tr>
              <a:tr h="39808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357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Bindirilmiş Kuvvetler ve savaşı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Askerlik - Bindirilmiş kuvvetler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34235589"/>
                  </a:ext>
                </a:extLst>
              </a:tr>
              <a:tr h="38465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358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Hava kuvvetleri ve savaşı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Askerlik - Hava kuvvetleri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11634948"/>
                  </a:ext>
                </a:extLst>
              </a:tr>
              <a:tr h="38465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359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Deniz kuvvetleri ve savaşı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Askerlik - Deniz kuvvetleri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454768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82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304800" y="286327"/>
            <a:ext cx="8444202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360 TOPLUMSAL HİZMETLER ve DERNEKLER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392681"/>
              </p:ext>
            </p:extLst>
          </p:nvPr>
        </p:nvGraphicFramePr>
        <p:xfrm>
          <a:off x="406400" y="669509"/>
          <a:ext cx="11277600" cy="61713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8593">
                  <a:extLst>
                    <a:ext uri="{9D8B030D-6E8A-4147-A177-3AD203B41FA5}">
                      <a16:colId xmlns:a16="http://schemas.microsoft.com/office/drawing/2014/main" val="3309207483"/>
                    </a:ext>
                  </a:extLst>
                </a:gridCol>
                <a:gridCol w="5619441">
                  <a:extLst>
                    <a:ext uri="{9D8B030D-6E8A-4147-A177-3AD203B41FA5}">
                      <a16:colId xmlns:a16="http://schemas.microsoft.com/office/drawing/2014/main" val="301513999"/>
                    </a:ext>
                  </a:extLst>
                </a:gridCol>
                <a:gridCol w="4509566">
                  <a:extLst>
                    <a:ext uri="{9D8B030D-6E8A-4147-A177-3AD203B41FA5}">
                      <a16:colId xmlns:a16="http://schemas.microsoft.com/office/drawing/2014/main" val="1694797124"/>
                    </a:ext>
                  </a:extLst>
                </a:gridCol>
              </a:tblGrid>
              <a:tr h="74365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361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Genel toplumsal hizmetler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Toplumsal refah: Karşılıksız ya da karşılığı yardım gören tarafından kısmen veya tamamen ödenmek koşuluyla yapılan sosyal yardım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Hizmetler-Genel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18336927"/>
                  </a:ext>
                </a:extLst>
              </a:tr>
              <a:tr h="73280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363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toplumsal sorunlar ve hizmetler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Kamu hizmetlerini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Toplumsal sorunlar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03868542"/>
                  </a:ext>
                </a:extLst>
              </a:tr>
              <a:tr h="49483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364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Kriminoloji (Suç Bilimi)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Suç ve suçun önlenmesi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Kriminoloji; Suç Bilimi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7111659"/>
                  </a:ext>
                </a:extLst>
              </a:tr>
              <a:tr h="90278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365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Ceza kurumları ve ilgili kurumlar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Suçluların ıslahı ve toplumsal olarak istenmeyen diğer grupların hapsedilmesi için oluşturulmuş kurumlar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Ceza kurumları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587681988"/>
                  </a:ext>
                </a:extLst>
              </a:tr>
              <a:tr h="70947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366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Dernekler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Karşılıklı dostluk ve dayanışma amacıyla kurulmuş örgütler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Dernekler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817779414"/>
                  </a:ext>
                </a:extLst>
              </a:tr>
              <a:tr h="49483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367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kulüpler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Örnek: Sosyal kulüpler, çalışma kulüpleri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Genel kulüpler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956229323"/>
                  </a:ext>
                </a:extLst>
              </a:tr>
              <a:tr h="76334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368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Sigorta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Sigorta endüstrisinin üretim ekonomilerini, sigorta endüstrisi, risk ile ilgili kapsamlı eserleri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Sigorta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229102484"/>
                  </a:ext>
                </a:extLst>
              </a:tr>
              <a:tr h="27999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369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Dernek türleri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Dernek türleri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3691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757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11564"/>
            <a:ext cx="10515600" cy="386079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203200" y="147782"/>
            <a:ext cx="11573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/>
              <a:t>370 EĞİTİM</a:t>
            </a:r>
            <a:endParaRPr lang="tr-TR" sz="2400" dirty="0"/>
          </a:p>
          <a:p>
            <a:pPr algn="ctr"/>
            <a:r>
              <a:rPr lang="tr-TR" sz="2400" i="1" dirty="0"/>
              <a:t>Temel eğitim düzeyinde belirli bir konudaki eğitimi 372'de, özel eğitimi 371'de sınıflayın</a:t>
            </a:r>
            <a:endParaRPr lang="tr-TR" sz="24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73710"/>
              </p:ext>
            </p:extLst>
          </p:nvPr>
        </p:nvGraphicFramePr>
        <p:xfrm>
          <a:off x="452582" y="1080655"/>
          <a:ext cx="11212946" cy="4407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2008">
                  <a:extLst>
                    <a:ext uri="{9D8B030D-6E8A-4147-A177-3AD203B41FA5}">
                      <a16:colId xmlns:a16="http://schemas.microsoft.com/office/drawing/2014/main" val="1506818623"/>
                    </a:ext>
                  </a:extLst>
                </a:gridCol>
                <a:gridCol w="5587226">
                  <a:extLst>
                    <a:ext uri="{9D8B030D-6E8A-4147-A177-3AD203B41FA5}">
                      <a16:colId xmlns:a16="http://schemas.microsoft.com/office/drawing/2014/main" val="1875507704"/>
                    </a:ext>
                  </a:extLst>
                </a:gridCol>
                <a:gridCol w="4483712">
                  <a:extLst>
                    <a:ext uri="{9D8B030D-6E8A-4147-A177-3AD203B41FA5}">
                      <a16:colId xmlns:a16="http://schemas.microsoft.com/office/drawing/2014/main" val="440066203"/>
                    </a:ext>
                  </a:extLst>
                </a:gridCol>
              </a:tblGrid>
              <a:tr h="7019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371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Okul yönetimi; özel eğitim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Okulları ve okul sistemlerini, okul politikasını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Okul yönetimi; Özel eğitim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843157025"/>
                  </a:ext>
                </a:extLst>
              </a:tr>
              <a:tr h="70026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372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İlköğretim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Okul öncesi eğitimi, ilkokullarla ilgili kapsamlı eserleri burada sınıflayın İlkokul düzeyinde özel eğitimi 371’de sınıflayın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İlk öğretim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676570079"/>
                  </a:ext>
                </a:extLst>
              </a:tr>
              <a:tr h="67575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374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Yetişkinler eğitimi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Okulların ve derslerin olağan düzeni dışında, okula gitme yaşının üzerindeki bireylere sunulan ve onların izlediği eğitim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Yetişkinler eğitimi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901565269"/>
                  </a:ext>
                </a:extLst>
              </a:tr>
              <a:tr h="6844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375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Müfredat (Öğretim izlencesi)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Eğitimin birden fazla düzeyini kapsayan öğrenim programları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Müfredat; Öğretim-İzlenceler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131366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3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11564"/>
            <a:ext cx="10515600" cy="386079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203200" y="147782"/>
            <a:ext cx="11573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/>
              <a:t>370 EĞİTİM</a:t>
            </a:r>
            <a:endParaRPr lang="tr-TR" sz="2400" dirty="0"/>
          </a:p>
          <a:p>
            <a:pPr algn="ctr"/>
            <a:r>
              <a:rPr lang="tr-TR" sz="2400" i="1" dirty="0"/>
              <a:t>Temel eğitim düzeyinde belirli bir konudaki eğitimi 372'de, özel eğitimi 371'de sınıflayın</a:t>
            </a:r>
            <a:endParaRPr lang="tr-TR" sz="24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110725"/>
              </p:ext>
            </p:extLst>
          </p:nvPr>
        </p:nvGraphicFramePr>
        <p:xfrm>
          <a:off x="452582" y="1080655"/>
          <a:ext cx="11212946" cy="3472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2008">
                  <a:extLst>
                    <a:ext uri="{9D8B030D-6E8A-4147-A177-3AD203B41FA5}">
                      <a16:colId xmlns:a16="http://schemas.microsoft.com/office/drawing/2014/main" val="1506818623"/>
                    </a:ext>
                  </a:extLst>
                </a:gridCol>
                <a:gridCol w="5587226">
                  <a:extLst>
                    <a:ext uri="{9D8B030D-6E8A-4147-A177-3AD203B41FA5}">
                      <a16:colId xmlns:a16="http://schemas.microsoft.com/office/drawing/2014/main" val="1875507704"/>
                    </a:ext>
                  </a:extLst>
                </a:gridCol>
                <a:gridCol w="4483712">
                  <a:extLst>
                    <a:ext uri="{9D8B030D-6E8A-4147-A177-3AD203B41FA5}">
                      <a16:colId xmlns:a16="http://schemas.microsoft.com/office/drawing/2014/main" val="440066203"/>
                    </a:ext>
                  </a:extLst>
                </a:gridCol>
              </a:tblGrid>
              <a:tr h="149460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376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Kadınların eğitimi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Kadınlar için karma eğitimle ayrı eğitimin karşılaştırılması dahil 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Kadın Eğitimi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974913118"/>
                  </a:ext>
                </a:extLst>
              </a:tr>
              <a:tr h="5544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377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Okullar ve din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Okullar - Din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535840111"/>
                  </a:ext>
                </a:extLst>
              </a:tr>
              <a:tr h="5544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378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Yükseköğretim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Yüksek öğretim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366693437"/>
                  </a:ext>
                </a:extLst>
              </a:tr>
              <a:tr h="86928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379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Devlet düzenlemeleri, desteği, denetimi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Eğitim ve Devlet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877352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72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230909" y="166255"/>
            <a:ext cx="8074542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380 TİCARET, İLETŞİM, TAŞIMACILIK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78067"/>
              </p:ext>
            </p:extLst>
          </p:nvPr>
        </p:nvGraphicFramePr>
        <p:xfrm>
          <a:off x="230909" y="831272"/>
          <a:ext cx="11416145" cy="5662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2703">
                  <a:extLst>
                    <a:ext uri="{9D8B030D-6E8A-4147-A177-3AD203B41FA5}">
                      <a16:colId xmlns:a16="http://schemas.microsoft.com/office/drawing/2014/main" val="2952544900"/>
                    </a:ext>
                  </a:extLst>
                </a:gridCol>
                <a:gridCol w="5688477">
                  <a:extLst>
                    <a:ext uri="{9D8B030D-6E8A-4147-A177-3AD203B41FA5}">
                      <a16:colId xmlns:a16="http://schemas.microsoft.com/office/drawing/2014/main" val="2293815957"/>
                    </a:ext>
                  </a:extLst>
                </a:gridCol>
                <a:gridCol w="4564965">
                  <a:extLst>
                    <a:ext uri="{9D8B030D-6E8A-4147-A177-3AD203B41FA5}">
                      <a16:colId xmlns:a16="http://schemas.microsoft.com/office/drawing/2014/main" val="2422025905"/>
                    </a:ext>
                  </a:extLst>
                </a:gridCol>
              </a:tblGrid>
              <a:tr h="30588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381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İç ticaret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İç ticaret; Ticaret - İç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771450220"/>
                  </a:ext>
                </a:extLst>
              </a:tr>
              <a:tr h="73782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382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Dış ticaret (Uluslararası ticaret)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Uluslar ve onların kolonileri, valilikleri, emirlikleri arasındaki ticareti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Dış ticaret; Uluslararası Ticaret; Ticaret - Dış; Ticaret - Uluslararası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064247411"/>
                  </a:ext>
                </a:extLst>
              </a:tr>
              <a:tr h="67425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383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Posta iletişimi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İletişim ile ilgili kapsamlı eserleri 384'de sınıflayın Pulculuk (filateli) için ayrıca 769’a bkz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Posta iletişimi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870052146"/>
                  </a:ext>
                </a:extLst>
              </a:tr>
              <a:tr h="54057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384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İletişim; Telekomünikasyon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Örnek: Kayıtlar, görsel sinyaller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İletişim; Telekomünikasyon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4046282168"/>
                  </a:ext>
                </a:extLst>
              </a:tr>
              <a:tr h="30588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385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Demiryolu taşımacılığı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Demiryolu taşımacılığı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259207506"/>
                  </a:ext>
                </a:extLst>
              </a:tr>
              <a:tr h="9862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386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İç sular ve feribot taşımacılığı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Su taşımacılığı ile ilgili kapsamlı eserleri 387'de, taşımacılık ile ilgili kapsamlı eserleri 388'de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İç sular taşımacılığı; Feribot taşımacılığı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3551935845"/>
                  </a:ext>
                </a:extLst>
              </a:tr>
              <a:tr h="65616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388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Taşımacılık. Yüzey taşımacılığı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Taşımacılıkla ilgili disiplinlerarası eserleri, iletişim ve taşımacılıkla ilgili kapsamlı eserleri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Taşımacılık; Yüzey taşımacılığı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1292564786"/>
                  </a:ext>
                </a:extLst>
              </a:tr>
              <a:tr h="56585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389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Metroloji ve Standardizasyon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Metroloji; Standardizasyon; Standartlaşma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val="2667442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43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983</Words>
  <Application>Microsoft Office PowerPoint</Application>
  <PresentationFormat>Geniş ekran</PresentationFormat>
  <Paragraphs>255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Doğan ATILGAN</cp:lastModifiedBy>
  <cp:revision>7</cp:revision>
  <dcterms:created xsi:type="dcterms:W3CDTF">2020-02-17T07:52:53Z</dcterms:created>
  <dcterms:modified xsi:type="dcterms:W3CDTF">2020-06-04T14:56:45Z</dcterms:modified>
</cp:coreProperties>
</file>