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1E5C8A9-21E3-4F08-AA16-B358C64EDAF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868598-6A80-4A1B-96E9-E716C16EA395}" type="slidenum">
              <a:rPr lang="tr-TR" smtClean="0"/>
              <a:t>‹#›</a:t>
            </a:fld>
            <a:endParaRPr lang="tr-TR"/>
          </a:p>
        </p:txBody>
      </p:sp>
    </p:spTree>
    <p:extLst>
      <p:ext uri="{BB962C8B-B14F-4D97-AF65-F5344CB8AC3E}">
        <p14:creationId xmlns:p14="http://schemas.microsoft.com/office/powerpoint/2010/main" val="2990972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1E5C8A9-21E3-4F08-AA16-B358C64EDAF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868598-6A80-4A1B-96E9-E716C16EA395}" type="slidenum">
              <a:rPr lang="tr-TR" smtClean="0"/>
              <a:t>‹#›</a:t>
            </a:fld>
            <a:endParaRPr lang="tr-TR"/>
          </a:p>
        </p:txBody>
      </p:sp>
    </p:spTree>
    <p:extLst>
      <p:ext uri="{BB962C8B-B14F-4D97-AF65-F5344CB8AC3E}">
        <p14:creationId xmlns:p14="http://schemas.microsoft.com/office/powerpoint/2010/main" val="849466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1E5C8A9-21E3-4F08-AA16-B358C64EDAF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868598-6A80-4A1B-96E9-E716C16EA395}" type="slidenum">
              <a:rPr lang="tr-TR" smtClean="0"/>
              <a:t>‹#›</a:t>
            </a:fld>
            <a:endParaRPr lang="tr-TR"/>
          </a:p>
        </p:txBody>
      </p:sp>
    </p:spTree>
    <p:extLst>
      <p:ext uri="{BB962C8B-B14F-4D97-AF65-F5344CB8AC3E}">
        <p14:creationId xmlns:p14="http://schemas.microsoft.com/office/powerpoint/2010/main" val="1924784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1E5C8A9-21E3-4F08-AA16-B358C64EDAF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868598-6A80-4A1B-96E9-E716C16EA395}" type="slidenum">
              <a:rPr lang="tr-TR" smtClean="0"/>
              <a:t>‹#›</a:t>
            </a:fld>
            <a:endParaRPr lang="tr-TR"/>
          </a:p>
        </p:txBody>
      </p:sp>
    </p:spTree>
    <p:extLst>
      <p:ext uri="{BB962C8B-B14F-4D97-AF65-F5344CB8AC3E}">
        <p14:creationId xmlns:p14="http://schemas.microsoft.com/office/powerpoint/2010/main" val="3782659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1E5C8A9-21E3-4F08-AA16-B358C64EDAF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868598-6A80-4A1B-96E9-E716C16EA395}" type="slidenum">
              <a:rPr lang="tr-TR" smtClean="0"/>
              <a:t>‹#›</a:t>
            </a:fld>
            <a:endParaRPr lang="tr-TR"/>
          </a:p>
        </p:txBody>
      </p:sp>
    </p:spTree>
    <p:extLst>
      <p:ext uri="{BB962C8B-B14F-4D97-AF65-F5344CB8AC3E}">
        <p14:creationId xmlns:p14="http://schemas.microsoft.com/office/powerpoint/2010/main" val="541882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1E5C8A9-21E3-4F08-AA16-B358C64EDAFD}"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868598-6A80-4A1B-96E9-E716C16EA395}" type="slidenum">
              <a:rPr lang="tr-TR" smtClean="0"/>
              <a:t>‹#›</a:t>
            </a:fld>
            <a:endParaRPr lang="tr-TR"/>
          </a:p>
        </p:txBody>
      </p:sp>
    </p:spTree>
    <p:extLst>
      <p:ext uri="{BB962C8B-B14F-4D97-AF65-F5344CB8AC3E}">
        <p14:creationId xmlns:p14="http://schemas.microsoft.com/office/powerpoint/2010/main" val="900197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1E5C8A9-21E3-4F08-AA16-B358C64EDAFD}" type="datetimeFigureOut">
              <a:rPr lang="tr-TR" smtClean="0"/>
              <a:t>7.12.2020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868598-6A80-4A1B-96E9-E716C16EA395}" type="slidenum">
              <a:rPr lang="tr-TR" smtClean="0"/>
              <a:t>‹#›</a:t>
            </a:fld>
            <a:endParaRPr lang="tr-TR"/>
          </a:p>
        </p:txBody>
      </p:sp>
    </p:spTree>
    <p:extLst>
      <p:ext uri="{BB962C8B-B14F-4D97-AF65-F5344CB8AC3E}">
        <p14:creationId xmlns:p14="http://schemas.microsoft.com/office/powerpoint/2010/main" val="2264711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1E5C8A9-21E3-4F08-AA16-B358C64EDAFD}" type="datetimeFigureOut">
              <a:rPr lang="tr-TR" smtClean="0"/>
              <a:t>7.12.2020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868598-6A80-4A1B-96E9-E716C16EA395}" type="slidenum">
              <a:rPr lang="tr-TR" smtClean="0"/>
              <a:t>‹#›</a:t>
            </a:fld>
            <a:endParaRPr lang="tr-TR"/>
          </a:p>
        </p:txBody>
      </p:sp>
    </p:spTree>
    <p:extLst>
      <p:ext uri="{BB962C8B-B14F-4D97-AF65-F5344CB8AC3E}">
        <p14:creationId xmlns:p14="http://schemas.microsoft.com/office/powerpoint/2010/main" val="3835137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1E5C8A9-21E3-4F08-AA16-B358C64EDAFD}" type="datetimeFigureOut">
              <a:rPr lang="tr-TR" smtClean="0"/>
              <a:t>7.12.2020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868598-6A80-4A1B-96E9-E716C16EA395}" type="slidenum">
              <a:rPr lang="tr-TR" smtClean="0"/>
              <a:t>‹#›</a:t>
            </a:fld>
            <a:endParaRPr lang="tr-TR"/>
          </a:p>
        </p:txBody>
      </p:sp>
    </p:spTree>
    <p:extLst>
      <p:ext uri="{BB962C8B-B14F-4D97-AF65-F5344CB8AC3E}">
        <p14:creationId xmlns:p14="http://schemas.microsoft.com/office/powerpoint/2010/main" val="3053922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1E5C8A9-21E3-4F08-AA16-B358C64EDAFD}"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868598-6A80-4A1B-96E9-E716C16EA395}" type="slidenum">
              <a:rPr lang="tr-TR" smtClean="0"/>
              <a:t>‹#›</a:t>
            </a:fld>
            <a:endParaRPr lang="tr-TR"/>
          </a:p>
        </p:txBody>
      </p:sp>
    </p:spTree>
    <p:extLst>
      <p:ext uri="{BB962C8B-B14F-4D97-AF65-F5344CB8AC3E}">
        <p14:creationId xmlns:p14="http://schemas.microsoft.com/office/powerpoint/2010/main" val="1432722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1E5C8A9-21E3-4F08-AA16-B358C64EDAFD}"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868598-6A80-4A1B-96E9-E716C16EA395}" type="slidenum">
              <a:rPr lang="tr-TR" smtClean="0"/>
              <a:t>‹#›</a:t>
            </a:fld>
            <a:endParaRPr lang="tr-TR"/>
          </a:p>
        </p:txBody>
      </p:sp>
    </p:spTree>
    <p:extLst>
      <p:ext uri="{BB962C8B-B14F-4D97-AF65-F5344CB8AC3E}">
        <p14:creationId xmlns:p14="http://schemas.microsoft.com/office/powerpoint/2010/main" val="3113354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E5C8A9-21E3-4F08-AA16-B358C64EDAFD}" type="datetimeFigureOut">
              <a:rPr lang="tr-TR" smtClean="0"/>
              <a:t>7.12.2020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868598-6A80-4A1B-96E9-E716C16EA395}" type="slidenum">
              <a:rPr lang="tr-TR" smtClean="0"/>
              <a:t>‹#›</a:t>
            </a:fld>
            <a:endParaRPr lang="tr-TR"/>
          </a:p>
        </p:txBody>
      </p:sp>
    </p:spTree>
    <p:extLst>
      <p:ext uri="{BB962C8B-B14F-4D97-AF65-F5344CB8AC3E}">
        <p14:creationId xmlns:p14="http://schemas.microsoft.com/office/powerpoint/2010/main" val="4026364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76921" y="3244334"/>
            <a:ext cx="2638158" cy="369332"/>
          </a:xfrm>
          <a:prstGeom prst="rect">
            <a:avLst/>
          </a:prstGeom>
        </p:spPr>
        <p:txBody>
          <a:bodyPr wrap="none">
            <a:spAutoFit/>
          </a:bodyPr>
          <a:lstStyle/>
          <a:p>
            <a:r>
              <a:rPr lang="tr-TR" dirty="0" err="1" smtClean="0"/>
              <a:t>Nonsurgical</a:t>
            </a:r>
            <a:r>
              <a:rPr lang="tr-TR" dirty="0" smtClean="0"/>
              <a:t> </a:t>
            </a:r>
            <a:r>
              <a:rPr lang="tr-TR" dirty="0" err="1" smtClean="0"/>
              <a:t>interventions</a:t>
            </a:r>
            <a:r>
              <a:rPr lang="tr-TR" dirty="0" smtClean="0"/>
              <a:t> </a:t>
            </a:r>
            <a:endParaRPr lang="tr-TR" dirty="0"/>
          </a:p>
        </p:txBody>
      </p:sp>
    </p:spTree>
    <p:extLst>
      <p:ext uri="{BB962C8B-B14F-4D97-AF65-F5344CB8AC3E}">
        <p14:creationId xmlns:p14="http://schemas.microsoft.com/office/powerpoint/2010/main" val="2334446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690336"/>
            <a:ext cx="6096000" cy="1477328"/>
          </a:xfrm>
          <a:prstGeom prst="rect">
            <a:avLst/>
          </a:prstGeom>
        </p:spPr>
        <p:txBody>
          <a:bodyPr>
            <a:spAutoFit/>
          </a:bodyPr>
          <a:lstStyle/>
          <a:p>
            <a:r>
              <a:rPr lang="en-US" dirty="0" smtClean="0"/>
              <a:t>PDE5 inhibitors—Oral phosphodiesterase inhibitors (initially sildenafil, and later, </a:t>
            </a:r>
            <a:r>
              <a:rPr lang="en-US" dirty="0" err="1" smtClean="0"/>
              <a:t>vardenafil</a:t>
            </a:r>
            <a:r>
              <a:rPr lang="en-US" dirty="0" smtClean="0"/>
              <a:t>, </a:t>
            </a:r>
            <a:r>
              <a:rPr lang="en-US" dirty="0" err="1" smtClean="0"/>
              <a:t>tadalafil</a:t>
            </a:r>
            <a:r>
              <a:rPr lang="en-US" dirty="0" smtClean="0"/>
              <a:t>, </a:t>
            </a:r>
            <a:r>
              <a:rPr lang="en-US" dirty="0" err="1" smtClean="0"/>
              <a:t>avanafil</a:t>
            </a:r>
            <a:r>
              <a:rPr lang="en-US" dirty="0" smtClean="0"/>
              <a:t>, and others available outside of the United States (TABLE 2)) have changed the management of erectile dysfunction and created a sexual revolution</a:t>
            </a:r>
            <a:endParaRPr lang="tr-TR" dirty="0"/>
          </a:p>
        </p:txBody>
      </p:sp>
    </p:spTree>
    <p:extLst>
      <p:ext uri="{BB962C8B-B14F-4D97-AF65-F5344CB8AC3E}">
        <p14:creationId xmlns:p14="http://schemas.microsoft.com/office/powerpoint/2010/main" val="1861286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967335"/>
            <a:ext cx="6096000" cy="2031325"/>
          </a:xfrm>
          <a:prstGeom prst="rect">
            <a:avLst/>
          </a:prstGeom>
        </p:spPr>
        <p:txBody>
          <a:bodyPr>
            <a:spAutoFit/>
          </a:bodyPr>
          <a:lstStyle/>
          <a:p>
            <a:r>
              <a:rPr lang="en-US" dirty="0" smtClean="0"/>
              <a:t>Mechanistically, these drugs competitively inhibit PDE5, leading to a build-up of cGMP upon NO release, initiating a cascade of events that lead to smooth muscle relaxation and promotion of an erection29,125 (FIG. 4). Sildenafil and </a:t>
            </a:r>
            <a:r>
              <a:rPr lang="en-US" dirty="0" err="1" smtClean="0"/>
              <a:t>vardenafil</a:t>
            </a:r>
            <a:r>
              <a:rPr lang="en-US" dirty="0" smtClean="0"/>
              <a:t> reach their median </a:t>
            </a:r>
            <a:r>
              <a:rPr lang="en-US" dirty="0" err="1" smtClean="0"/>
              <a:t>Cmax</a:t>
            </a:r>
            <a:r>
              <a:rPr lang="en-US" dirty="0" smtClean="0"/>
              <a:t> (maximum observed plasma concentration) values 1 hour after administration and have a half-life of 3–5 hours126–128 (TABLE 2). </a:t>
            </a:r>
            <a:endParaRPr lang="tr-TR" dirty="0"/>
          </a:p>
        </p:txBody>
      </p:sp>
    </p:spTree>
    <p:extLst>
      <p:ext uri="{BB962C8B-B14F-4D97-AF65-F5344CB8AC3E}">
        <p14:creationId xmlns:p14="http://schemas.microsoft.com/office/powerpoint/2010/main" val="911405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859340"/>
            <a:ext cx="6096000" cy="3139321"/>
          </a:xfrm>
          <a:prstGeom prst="rect">
            <a:avLst/>
          </a:prstGeom>
        </p:spPr>
        <p:txBody>
          <a:bodyPr>
            <a:spAutoFit/>
          </a:bodyPr>
          <a:lstStyle/>
          <a:p>
            <a:r>
              <a:rPr lang="en-US" dirty="0" smtClean="0"/>
              <a:t>The medications should be administered with adequate time before sexual intercourse to allow peak absorption of the drug. Patients must be instructed on optimal conditions for the medications to work effectively. Sildenafil and </a:t>
            </a:r>
            <a:r>
              <a:rPr lang="en-US" dirty="0" err="1" smtClean="0"/>
              <a:t>vardenafil</a:t>
            </a:r>
            <a:r>
              <a:rPr lang="en-US" dirty="0" smtClean="0"/>
              <a:t> should be taken on an empty stomach because lipids in foods can decrease and delay absorption126; </a:t>
            </a:r>
            <a:r>
              <a:rPr lang="en-US" dirty="0" err="1" smtClean="0"/>
              <a:t>tadalafil</a:t>
            </a:r>
            <a:r>
              <a:rPr lang="en-US" dirty="0" smtClean="0"/>
              <a:t> and </a:t>
            </a:r>
            <a:r>
              <a:rPr lang="en-US" dirty="0" err="1" smtClean="0"/>
              <a:t>avanafil</a:t>
            </a:r>
            <a:r>
              <a:rPr lang="en-US" dirty="0" smtClean="0"/>
              <a:t> are not as strongly affected by food127,128 . Patients should be reminded that PDE5 inhibitors still require sexual stimulation, both physical and mental, to create arousal and initially raise the available levels of NO in an effort to generate cGMP production129 .</a:t>
            </a:r>
            <a:endParaRPr lang="tr-TR" dirty="0"/>
          </a:p>
        </p:txBody>
      </p:sp>
    </p:spTree>
    <p:extLst>
      <p:ext uri="{BB962C8B-B14F-4D97-AF65-F5344CB8AC3E}">
        <p14:creationId xmlns:p14="http://schemas.microsoft.com/office/powerpoint/2010/main" val="75303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136339"/>
            <a:ext cx="6096000" cy="2585323"/>
          </a:xfrm>
          <a:prstGeom prst="rect">
            <a:avLst/>
          </a:prstGeom>
        </p:spPr>
        <p:txBody>
          <a:bodyPr>
            <a:spAutoFit/>
          </a:bodyPr>
          <a:lstStyle/>
          <a:p>
            <a:r>
              <a:rPr lang="en-US" dirty="0" smtClean="0"/>
              <a:t>PDE5 inhibitors have been beneficial in correcting erectile dysfunction in a wide range of patients with varying </a:t>
            </a:r>
            <a:r>
              <a:rPr lang="en-US" dirty="0" err="1" smtClean="0"/>
              <a:t>aetiologies</a:t>
            </a:r>
            <a:r>
              <a:rPr lang="en-US" dirty="0" smtClean="0"/>
              <a:t> of sexual dysfunction. Sildenafil has been shown to improve erections, leading to successful intercourse in 63% of men with general erectile dysfunction compared with 29% of men using a placebo130. A study in 2001 showed that 59% of patients with type 2 diabetes mellitus were able to have successful intercourse while taking sildenafil compared with only 14% of those using a placebo131</a:t>
            </a:r>
            <a:endParaRPr lang="tr-TR" dirty="0"/>
          </a:p>
        </p:txBody>
      </p:sp>
    </p:spTree>
    <p:extLst>
      <p:ext uri="{BB962C8B-B14F-4D97-AF65-F5344CB8AC3E}">
        <p14:creationId xmlns:p14="http://schemas.microsoft.com/office/powerpoint/2010/main" val="715429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828836"/>
            <a:ext cx="6096000" cy="1200329"/>
          </a:xfrm>
          <a:prstGeom prst="rect">
            <a:avLst/>
          </a:prstGeom>
        </p:spPr>
        <p:txBody>
          <a:bodyPr>
            <a:spAutoFit/>
          </a:bodyPr>
          <a:lstStyle/>
          <a:p>
            <a:r>
              <a:rPr lang="en-US" dirty="0" smtClean="0"/>
              <a:t>In </a:t>
            </a:r>
            <a:r>
              <a:rPr lang="en-US" dirty="0" err="1" smtClean="0"/>
              <a:t>hypogonadal</a:t>
            </a:r>
            <a:r>
              <a:rPr lang="en-US" dirty="0" smtClean="0"/>
              <a:t> patients who have not responded to treatment with PDE5 inhibitors alone, recent studies have suggested that combination of testosterone supplementation and a PDE5 inhibitor can improve </a:t>
            </a:r>
            <a:r>
              <a:rPr lang="en-US" dirty="0" err="1" smtClean="0"/>
              <a:t>erectogenic</a:t>
            </a:r>
            <a:r>
              <a:rPr lang="en-US" dirty="0" smtClean="0"/>
              <a:t> outcomes132 . </a:t>
            </a:r>
            <a:endParaRPr lang="tr-TR" dirty="0"/>
          </a:p>
        </p:txBody>
      </p:sp>
    </p:spTree>
    <p:extLst>
      <p:ext uri="{BB962C8B-B14F-4D97-AF65-F5344CB8AC3E}">
        <p14:creationId xmlns:p14="http://schemas.microsoft.com/office/powerpoint/2010/main" val="265125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195547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330</Words>
  <Application>Microsoft Office PowerPoint</Application>
  <PresentationFormat>Geniş ekran</PresentationFormat>
  <Paragraphs>6</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Serap GÜR</dc:creator>
  <cp:lastModifiedBy>Serap GÜR</cp:lastModifiedBy>
  <cp:revision>2</cp:revision>
  <dcterms:created xsi:type="dcterms:W3CDTF">2020-12-07T08:34:32Z</dcterms:created>
  <dcterms:modified xsi:type="dcterms:W3CDTF">2020-12-07T08:36:02Z</dcterms:modified>
</cp:coreProperties>
</file>