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3" r:id="rId4"/>
    <p:sldId id="262" r:id="rId5"/>
    <p:sldId id="260" r:id="rId6"/>
    <p:sldId id="261" r:id="rId7"/>
    <p:sldId id="259" r:id="rId8"/>
    <p:sldId id="258" r:id="rId9"/>
    <p:sldId id="257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gdem Yavuz" initials="CY" lastIdx="0" clrIdx="0">
    <p:extLst>
      <p:ext uri="{19B8F6BF-5375-455C-9EA6-DF929625EA0E}">
        <p15:presenceInfo xmlns:p15="http://schemas.microsoft.com/office/powerpoint/2012/main" userId="4900d2ae122f310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540228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0401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1081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561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2075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9953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834858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3424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407230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88196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33105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D3EBB2-8428-48A9-BE7A-596C20EDBFBC}" type="datetimeFigureOut">
              <a:rPr lang="tr-TR" smtClean="0"/>
              <a:t>27.01.2018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19B39-ACE1-45A1-B74E-FA82ADEFEF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362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intranet.cps.k12.il.u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r-TR" dirty="0"/>
              <a:t>Dereceli </a:t>
            </a:r>
            <a:r>
              <a:rPr lang="tr-TR" dirty="0" smtClean="0"/>
              <a:t>Puanlama </a:t>
            </a:r>
            <a:r>
              <a:rPr lang="tr-TR"/>
              <a:t>A</a:t>
            </a:r>
            <a:r>
              <a:rPr lang="tr-TR" smtClean="0"/>
              <a:t>nahtarı Hazırlama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Ömer </a:t>
            </a:r>
            <a:r>
              <a:rPr lang="en-US" dirty="0" err="1" smtClean="0"/>
              <a:t>Kutlu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865414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dirty="0" err="1" smtClean="0"/>
              <a:t>DPA’nın</a:t>
            </a:r>
            <a:r>
              <a:rPr lang="tr-TR" dirty="0" smtClean="0"/>
              <a:t> geliştirilmesiyle ilgili farklı bilim insanlarınca süreçler önerilmiştir. </a:t>
            </a:r>
            <a:r>
              <a:rPr lang="tr-TR" dirty="0" err="1" smtClean="0"/>
              <a:t>Haladyna</a:t>
            </a:r>
            <a:r>
              <a:rPr lang="tr-TR" dirty="0" smtClean="0"/>
              <a:t> (1997) tarafından önerilen adımlar;</a:t>
            </a:r>
          </a:p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err="1" smtClean="0"/>
              <a:t>Dpa’nın</a:t>
            </a:r>
            <a:r>
              <a:rPr lang="tr-TR" dirty="0" smtClean="0"/>
              <a:t> kullanım amacının belirlenmesi</a:t>
            </a:r>
          </a:p>
          <a:p>
            <a:pPr marL="0" indent="0" algn="just">
              <a:buNone/>
            </a:pPr>
            <a:r>
              <a:rPr lang="tr-TR" dirty="0" smtClean="0"/>
              <a:t>*Ölçütlerin açıkça belirtilmesi</a:t>
            </a:r>
          </a:p>
          <a:p>
            <a:pPr marL="0" indent="0" algn="just">
              <a:buNone/>
            </a:pPr>
            <a:r>
              <a:rPr lang="tr-TR" dirty="0" smtClean="0"/>
              <a:t>*Bütünsel ya da analitik </a:t>
            </a:r>
            <a:r>
              <a:rPr lang="tr-TR" dirty="0" err="1" smtClean="0"/>
              <a:t>Dpa’ya</a:t>
            </a:r>
            <a:r>
              <a:rPr lang="tr-TR" dirty="0" smtClean="0"/>
              <a:t> karar verilmesi</a:t>
            </a:r>
          </a:p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err="1" smtClean="0"/>
              <a:t>Dpa’nın</a:t>
            </a:r>
            <a:r>
              <a:rPr lang="tr-TR" dirty="0" smtClean="0"/>
              <a:t> genel görev için mi özel görev için mi kullanılacağına karar verilmesi</a:t>
            </a:r>
          </a:p>
        </p:txBody>
      </p:sp>
    </p:spTree>
    <p:extLst>
      <p:ext uri="{BB962C8B-B14F-4D97-AF65-F5344CB8AC3E}">
        <p14:creationId xmlns:p14="http://schemas.microsoft.com/office/powerpoint/2010/main" val="2676394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/>
              <a:t>*</a:t>
            </a:r>
            <a:r>
              <a:rPr lang="tr-TR" dirty="0" err="1"/>
              <a:t>Dpa’nın</a:t>
            </a:r>
            <a:r>
              <a:rPr lang="tr-TR" dirty="0"/>
              <a:t> taslağının oluşturulması</a:t>
            </a:r>
          </a:p>
          <a:p>
            <a:pPr marL="0" indent="0" algn="just">
              <a:buNone/>
            </a:pPr>
            <a:r>
              <a:rPr lang="tr-TR" dirty="0"/>
              <a:t>*Düzeltmelerin yapılması</a:t>
            </a:r>
          </a:p>
          <a:p>
            <a:pPr marL="0" indent="0" algn="just">
              <a:buNone/>
            </a:pPr>
            <a:r>
              <a:rPr lang="tr-TR" dirty="0"/>
              <a:t>*Deneme uygulamasının yapılması</a:t>
            </a:r>
          </a:p>
          <a:p>
            <a:pPr marL="0" indent="0" algn="just">
              <a:buNone/>
            </a:pPr>
            <a:r>
              <a:rPr lang="tr-TR" dirty="0"/>
              <a:t>*Sonuçların değerlendirilmesi</a:t>
            </a:r>
          </a:p>
          <a:p>
            <a:pPr marL="0" indent="0" algn="just">
              <a:buNone/>
            </a:pPr>
            <a:r>
              <a:rPr lang="tr-TR" dirty="0"/>
              <a:t>*Geçerlik ve güvenirlik çalışmalarının yapılması</a:t>
            </a:r>
          </a:p>
          <a:p>
            <a:pPr marL="0" indent="0" algn="just">
              <a:buNone/>
            </a:pPr>
            <a:r>
              <a:rPr lang="tr-TR" dirty="0"/>
              <a:t>*Gelecek kullanımlar için düzeltmelerin yapılması</a:t>
            </a:r>
          </a:p>
          <a:p>
            <a:pPr marL="0" indent="0" algn="just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711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err="1" smtClean="0"/>
              <a:t>Moskal</a:t>
            </a:r>
            <a:r>
              <a:rPr lang="tr-TR" dirty="0" smtClean="0"/>
              <a:t> (2000) aşağıdaki adımları önermiştir:</a:t>
            </a:r>
          </a:p>
          <a:p>
            <a:pPr marL="0" indent="0" algn="just">
              <a:buNone/>
            </a:pPr>
            <a:r>
              <a:rPr lang="tr-TR" dirty="0" smtClean="0"/>
              <a:t>*Öğrencilerin performans niteliklerinin açıkça belirtilmesi</a:t>
            </a:r>
          </a:p>
          <a:p>
            <a:pPr marL="0" indent="0" algn="just">
              <a:buNone/>
            </a:pPr>
            <a:r>
              <a:rPr lang="tr-TR" dirty="0" smtClean="0"/>
              <a:t>*Tanımlanmış niteliklerin puanlama ölçütlerinin belirlenmesi</a:t>
            </a:r>
          </a:p>
          <a:p>
            <a:pPr marL="0" indent="0" algn="just">
              <a:buNone/>
            </a:pPr>
            <a:r>
              <a:rPr lang="tr-TR" dirty="0" smtClean="0"/>
              <a:t>*Performans nitelikleri için kullanılacak dereceli puanlama anahtarının türüne karar verilmesi</a:t>
            </a:r>
          </a:p>
          <a:p>
            <a:pPr marL="0" indent="0" algn="just">
              <a:buNone/>
            </a:pPr>
            <a:r>
              <a:rPr lang="tr-TR" dirty="0" smtClean="0"/>
              <a:t>*Puanlama ölçütlerini düzenlemek ve dereceli puanlama anahtarının taslağını oluşturmak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535340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Bütünsel Dereceli Puanlama Anahtarı Geliştirme Adımları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Bütünsel </a:t>
            </a:r>
            <a:r>
              <a:rPr lang="tr-TR" dirty="0" err="1" smtClean="0"/>
              <a:t>DPA’da</a:t>
            </a:r>
            <a:r>
              <a:rPr lang="tr-TR" dirty="0" smtClean="0"/>
              <a:t> öğrencinin performansının bütününe puan verilir. </a:t>
            </a:r>
          </a:p>
          <a:p>
            <a:pPr marL="0" indent="0" algn="just">
              <a:buNone/>
            </a:pPr>
            <a:r>
              <a:rPr lang="tr-TR" dirty="0" smtClean="0"/>
              <a:t>Puanlama düzeyleri belirlenirken ilgilenilen özellik ve öğrencinin sınıf düzeyi göz önünde bulundurulmalıdır.</a:t>
            </a:r>
          </a:p>
          <a:p>
            <a:pPr marL="0" indent="0" algn="just">
              <a:buNone/>
            </a:pPr>
            <a:r>
              <a:rPr lang="tr-TR" dirty="0" smtClean="0"/>
              <a:t>1-Öğrencilerin göstereceği performanslar yüksekten düşüğe doğru sıralanır. </a:t>
            </a:r>
          </a:p>
          <a:p>
            <a:pPr marL="0" indent="0" algn="just">
              <a:buNone/>
            </a:pPr>
            <a:r>
              <a:rPr lang="tr-TR" dirty="0" smtClean="0"/>
              <a:t>2-Performaslar tanımlanır.</a:t>
            </a:r>
          </a:p>
          <a:p>
            <a:pPr marL="0" indent="0" algn="just">
              <a:buNone/>
            </a:pPr>
            <a:r>
              <a:rPr lang="tr-TR" dirty="0" smtClean="0"/>
              <a:t>3-Performanslar tanımlandıktan sonra DPA kullanılabilir. Ancak, kullanım sürecinin de geliştirilme sürecine katkıda bulunacağı unutulmamalıdır.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8830251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Analitik Dereceli Puanlama Anahtarı Geliştirme Adımları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1-Analitik DPA geliştirilirken öğrenci performansı alt boyutlara ayrılır. Alt boyutlar belirlenirken öğrenci performansı ile ilişkili zihinsel özellikler göz önünde tutulmalıdır.</a:t>
            </a:r>
          </a:p>
          <a:p>
            <a:pPr marL="0" indent="0">
              <a:buNone/>
            </a:pPr>
            <a:r>
              <a:rPr lang="tr-TR" dirty="0" smtClean="0"/>
              <a:t>2- Alt boyutlar için öğrenci performansı belirlenir ve puanlarla </a:t>
            </a:r>
            <a:r>
              <a:rPr lang="tr-TR" dirty="0" err="1" smtClean="0"/>
              <a:t>niteledirilir</a:t>
            </a:r>
            <a:r>
              <a:rPr lang="tr-TR" dirty="0" smtClean="0"/>
              <a:t>. </a:t>
            </a:r>
          </a:p>
          <a:p>
            <a:pPr marL="0" indent="0">
              <a:buNone/>
            </a:pPr>
            <a:r>
              <a:rPr lang="tr-TR" dirty="0" smtClean="0"/>
              <a:t>3-Her bir alt boyuttaki öğrenci performansı için </a:t>
            </a:r>
            <a:r>
              <a:rPr lang="tr-TR" dirty="0" err="1" smtClean="0"/>
              <a:t>betimsel</a:t>
            </a:r>
            <a:r>
              <a:rPr lang="tr-TR" dirty="0" smtClean="0"/>
              <a:t> açıklamalar detaylı olarak yazılır.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65409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Dereceli Puanlama Anahtarı Hazırlanırken Dikkat Edilecek Hususlar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err="1" smtClean="0"/>
              <a:t>DPA’nın</a:t>
            </a:r>
            <a:r>
              <a:rPr lang="tr-TR" dirty="0" smtClean="0"/>
              <a:t> öğrenci performansının en önemli yönlerini yansıtıp yansıtmadığına karar verin.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err="1" smtClean="0"/>
              <a:t>DPA’nın</a:t>
            </a:r>
            <a:r>
              <a:rPr lang="tr-TR" dirty="0" smtClean="0"/>
              <a:t> ölçülmesi hedeflenen performans dışında herhangi bir öğe içerip içermediğine karar verin.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err="1" smtClean="0"/>
              <a:t>DPA’nın</a:t>
            </a:r>
            <a:r>
              <a:rPr lang="tr-TR" dirty="0" smtClean="0"/>
              <a:t> </a:t>
            </a:r>
            <a:r>
              <a:rPr lang="tr-TR" dirty="0" err="1" smtClean="0"/>
              <a:t>betimsel</a:t>
            </a:r>
            <a:r>
              <a:rPr lang="tr-TR" dirty="0" smtClean="0"/>
              <a:t> açıklamalarının nesnel olup olmadığına karar verin.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err="1" smtClean="0"/>
              <a:t>DPA’yı</a:t>
            </a:r>
            <a:r>
              <a:rPr lang="tr-TR" dirty="0" smtClean="0"/>
              <a:t> birkaç öğrenci üzerinde mutlaka deneyin.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880047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/>
              <a:t>Dereceli Puanlama Anahtarı Hazırlanırken Dikkat Edilecek </a:t>
            </a:r>
            <a:r>
              <a:rPr lang="tr-TR" dirty="0" smtClean="0"/>
              <a:t>Hususlar- </a:t>
            </a:r>
            <a:r>
              <a:rPr lang="tr-TR" i="1" dirty="0" smtClean="0"/>
              <a:t>devam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tr-TR" dirty="0" smtClean="0"/>
              <a:t>*</a:t>
            </a:r>
            <a:r>
              <a:rPr lang="tr-TR" dirty="0" err="1" smtClean="0"/>
              <a:t>DPA’daki</a:t>
            </a:r>
            <a:r>
              <a:rPr lang="tr-TR" dirty="0" smtClean="0"/>
              <a:t> anlatımların açık olup olmadığından emin olun.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*Meslektaşlarınızla birlikte </a:t>
            </a:r>
            <a:r>
              <a:rPr lang="tr-TR" dirty="0" err="1" smtClean="0"/>
              <a:t>DPA’yı</a:t>
            </a:r>
            <a:r>
              <a:rPr lang="tr-TR" dirty="0" smtClean="0"/>
              <a:t> kullanarak puanlarınızı ve ölçütleri değerlendirme şeklinizi mutlaka tartışın.</a:t>
            </a:r>
          </a:p>
          <a:p>
            <a:pPr marL="0" indent="0" algn="just">
              <a:buNone/>
            </a:pPr>
            <a:endParaRPr lang="tr-TR" dirty="0" smtClean="0"/>
          </a:p>
          <a:p>
            <a:pPr marL="0" indent="0" algn="just">
              <a:buNone/>
            </a:pPr>
            <a:r>
              <a:rPr lang="tr-TR" dirty="0" smtClean="0"/>
              <a:t>*Uyarlama yapmak istiyorsanız uyarlama yapacağınız aracın hedeflenen performansa uygun olup olmadığına karar verin. Uzman görüşü alın.</a:t>
            </a:r>
          </a:p>
          <a:p>
            <a:pPr marL="0" indent="0" algn="just">
              <a:buNone/>
            </a:pPr>
            <a:endParaRPr lang="tr-TR" dirty="0"/>
          </a:p>
          <a:p>
            <a:pPr marL="0" indent="0" algn="just">
              <a:buNone/>
            </a:pPr>
            <a:r>
              <a:rPr lang="tr-TR" sz="2200" i="1" dirty="0" smtClean="0"/>
              <a:t>http://intranet.cps.k12.il.us</a:t>
            </a:r>
            <a:endParaRPr lang="tr-TR" sz="2200" i="1" dirty="0"/>
          </a:p>
        </p:txBody>
      </p:sp>
    </p:spTree>
    <p:extLst>
      <p:ext uri="{BB962C8B-B14F-4D97-AF65-F5344CB8AC3E}">
        <p14:creationId xmlns:p14="http://schemas.microsoft.com/office/powerpoint/2010/main" val="40944360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endParaRPr lang="tr-TR" sz="2200" dirty="0"/>
          </a:p>
          <a:p>
            <a:pPr marL="0" indent="0" algn="just">
              <a:buNone/>
            </a:pPr>
            <a:r>
              <a:rPr lang="tr-TR" sz="2400" dirty="0" err="1" smtClean="0"/>
              <a:t>Haladyna</a:t>
            </a:r>
            <a:r>
              <a:rPr lang="tr-TR" sz="2400" dirty="0" smtClean="0"/>
              <a:t>, T. M. (1997). </a:t>
            </a:r>
            <a:r>
              <a:rPr lang="tr-TR" sz="2400" i="1" dirty="0" err="1" smtClean="0"/>
              <a:t>Writing</a:t>
            </a:r>
            <a:r>
              <a:rPr lang="tr-TR" sz="2400" i="1" dirty="0" smtClean="0"/>
              <a:t> test </a:t>
            </a:r>
            <a:r>
              <a:rPr lang="tr-TR" sz="2400" i="1" dirty="0" err="1" smtClean="0"/>
              <a:t>items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to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evaluate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higher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order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thinking</a:t>
            </a:r>
            <a:r>
              <a:rPr lang="tr-TR" sz="2400" dirty="0" smtClean="0"/>
              <a:t>. USA:		 </a:t>
            </a:r>
            <a:r>
              <a:rPr lang="tr-TR" sz="2400" dirty="0" err="1" smtClean="0"/>
              <a:t>Viacom</a:t>
            </a:r>
            <a:r>
              <a:rPr lang="tr-TR" sz="2400" dirty="0" smtClean="0"/>
              <a:t> </a:t>
            </a:r>
            <a:r>
              <a:rPr lang="tr-TR" sz="2400" dirty="0" err="1" smtClean="0"/>
              <a:t>Company</a:t>
            </a:r>
            <a:endParaRPr lang="tr-TR" sz="2400" dirty="0" smtClean="0"/>
          </a:p>
          <a:p>
            <a:pPr marL="0" indent="0" algn="just">
              <a:buNone/>
            </a:pPr>
            <a:r>
              <a:rPr lang="tr-TR" sz="2400" dirty="0" err="1" smtClean="0"/>
              <a:t>Moskal</a:t>
            </a:r>
            <a:r>
              <a:rPr lang="tr-TR" sz="2400" dirty="0" smtClean="0"/>
              <a:t>, B. M. (2000). </a:t>
            </a:r>
            <a:r>
              <a:rPr lang="tr-TR" sz="2400" dirty="0" err="1" smtClean="0"/>
              <a:t>Scoring</a:t>
            </a:r>
            <a:r>
              <a:rPr lang="tr-TR" sz="2400" dirty="0" smtClean="0"/>
              <a:t> </a:t>
            </a:r>
            <a:r>
              <a:rPr lang="tr-TR" sz="2400" dirty="0" err="1" smtClean="0"/>
              <a:t>rubrics</a:t>
            </a:r>
            <a:r>
              <a:rPr lang="tr-TR" sz="2400" dirty="0" smtClean="0"/>
              <a:t>: </a:t>
            </a:r>
            <a:r>
              <a:rPr lang="tr-TR" sz="2400" dirty="0" err="1" smtClean="0"/>
              <a:t>What</a:t>
            </a:r>
            <a:r>
              <a:rPr lang="tr-TR" sz="2400" dirty="0" smtClean="0"/>
              <a:t>, </a:t>
            </a:r>
            <a:r>
              <a:rPr lang="tr-TR" sz="2400" dirty="0" err="1" smtClean="0"/>
              <a:t>when</a:t>
            </a:r>
            <a:r>
              <a:rPr lang="tr-TR" sz="2400" dirty="0" smtClean="0"/>
              <a:t> </a:t>
            </a:r>
            <a:r>
              <a:rPr lang="tr-TR" sz="2400" dirty="0" err="1" smtClean="0"/>
              <a:t>and</a:t>
            </a:r>
            <a:r>
              <a:rPr lang="tr-TR" sz="2400" dirty="0" smtClean="0"/>
              <a:t> how? </a:t>
            </a:r>
            <a:r>
              <a:rPr lang="tr-TR" sz="2400" i="1" dirty="0" err="1" smtClean="0"/>
              <a:t>Practical</a:t>
            </a:r>
            <a:r>
              <a:rPr lang="tr-TR" sz="2400" i="1" dirty="0" smtClean="0"/>
              <a:t> </a:t>
            </a:r>
            <a:r>
              <a:rPr lang="tr-TR" sz="2400" i="1" dirty="0" err="1" smtClean="0"/>
              <a:t>Assesment</a:t>
            </a:r>
            <a:r>
              <a:rPr lang="tr-TR" sz="2400" i="1" dirty="0" smtClean="0"/>
              <a:t>,		 </a:t>
            </a:r>
            <a:r>
              <a:rPr lang="tr-TR" sz="2400" i="1" dirty="0" err="1" smtClean="0"/>
              <a:t>Research</a:t>
            </a:r>
            <a:r>
              <a:rPr lang="tr-TR" sz="2400" i="1" dirty="0" smtClean="0"/>
              <a:t> &amp; Evaluation,</a:t>
            </a:r>
            <a:r>
              <a:rPr lang="tr-TR" sz="2400" dirty="0" smtClean="0"/>
              <a:t> http://ericae.net/pare/</a:t>
            </a:r>
            <a:r>
              <a:rPr lang="tr-TR" sz="2400" dirty="0" err="1" smtClean="0"/>
              <a:t>getvn.asp?v</a:t>
            </a:r>
            <a:r>
              <a:rPr lang="tr-TR" sz="2400" dirty="0" smtClean="0"/>
              <a:t>=7&amp;n=3.</a:t>
            </a:r>
          </a:p>
          <a:p>
            <a:pPr marL="0" indent="0" algn="just">
              <a:buNone/>
            </a:pPr>
            <a:r>
              <a:rPr lang="tr-TR" sz="2400" dirty="0" smtClean="0"/>
              <a:t>Web: </a:t>
            </a:r>
            <a:r>
              <a:rPr lang="tr-TR" sz="2200" i="1" dirty="0">
                <a:hlinkClick r:id="rId2"/>
              </a:rPr>
              <a:t>http://</a:t>
            </a:r>
            <a:r>
              <a:rPr lang="tr-TR" sz="2200" i="1" dirty="0" smtClean="0">
                <a:hlinkClick r:id="rId2"/>
              </a:rPr>
              <a:t>intranet.cps.k12.il.us</a:t>
            </a:r>
            <a:r>
              <a:rPr lang="tr-TR" sz="2200" dirty="0"/>
              <a:t> </a:t>
            </a:r>
            <a:r>
              <a:rPr lang="tr-TR" sz="2200" dirty="0" smtClean="0"/>
              <a:t>adresinden alınmıştır.</a:t>
            </a:r>
            <a:endParaRPr lang="tr-TR" sz="2200" i="1" dirty="0"/>
          </a:p>
        </p:txBody>
      </p:sp>
    </p:spTree>
    <p:extLst>
      <p:ext uri="{BB962C8B-B14F-4D97-AF65-F5344CB8AC3E}">
        <p14:creationId xmlns:p14="http://schemas.microsoft.com/office/powerpoint/2010/main" val="35541402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357</Words>
  <Application>Microsoft Office PowerPoint</Application>
  <PresentationFormat>Geniş ekran</PresentationFormat>
  <Paragraphs>49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Teması</vt:lpstr>
      <vt:lpstr>Dereceli Puanlama Anahtarı Hazırlama</vt:lpstr>
      <vt:lpstr>PowerPoint Sunusu</vt:lpstr>
      <vt:lpstr>PowerPoint Sunusu</vt:lpstr>
      <vt:lpstr>PowerPoint Sunusu</vt:lpstr>
      <vt:lpstr>Bütünsel Dereceli Puanlama Anahtarı Geliştirme Adımları</vt:lpstr>
      <vt:lpstr>Analitik Dereceli Puanlama Anahtarı Geliştirme Adımları</vt:lpstr>
      <vt:lpstr>Dereceli Puanlama Anahtarı Hazırlanırken Dikkat Edilecek Hususlar</vt:lpstr>
      <vt:lpstr>Dereceli Puanlama Anahtarı Hazırlanırken Dikkat Edilecek Hususlar- devam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Ölçme ve Değerlendirmeye Genel Bakış*</dc:title>
  <dc:creator>Cigdem Yavuz</dc:creator>
  <cp:lastModifiedBy>TUGCE</cp:lastModifiedBy>
  <cp:revision>16</cp:revision>
  <dcterms:created xsi:type="dcterms:W3CDTF">2017-05-16T13:19:38Z</dcterms:created>
  <dcterms:modified xsi:type="dcterms:W3CDTF">2018-01-27T11:02:29Z</dcterms:modified>
</cp:coreProperties>
</file>