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sldIdLst>
    <p:sldId id="256" r:id="rId2"/>
    <p:sldId id="257" r:id="rId3"/>
    <p:sldId id="272" r:id="rId4"/>
    <p:sldId id="273" r:id="rId5"/>
    <p:sldId id="274" r:id="rId6"/>
    <p:sldId id="258" r:id="rId7"/>
    <p:sldId id="259" r:id="rId8"/>
    <p:sldId id="260" r:id="rId9"/>
    <p:sldId id="261" r:id="rId10"/>
    <p:sldId id="262" r:id="rId11"/>
    <p:sldId id="263" r:id="rId12"/>
    <p:sldId id="264" r:id="rId13"/>
    <p:sldId id="265" r:id="rId14"/>
    <p:sldId id="268" r:id="rId15"/>
    <p:sldId id="267" r:id="rId16"/>
    <p:sldId id="269" r:id="rId17"/>
    <p:sldId id="270" r:id="rId18"/>
    <p:sldId id="271" r:id="rId19"/>
    <p:sldId id="26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6600"/>
    <a:srgbClr val="6666FF"/>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snapToGrid="0">
      <p:cViewPr varScale="1">
        <p:scale>
          <a:sx n="73" d="100"/>
          <a:sy n="73" d="100"/>
        </p:scale>
        <p:origin x="-540"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1016061077"/>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215393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671A111-0AAC-4B07-B9DC-9D99BF0E930D}" type="slidenum">
              <a:rPr lang="tr-TR" smtClean="0"/>
              <a:pPr/>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12785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tıklayın</a:t>
            </a:r>
          </a:p>
        </p:txBody>
      </p:sp>
      <p:sp>
        <p:nvSpPr>
          <p:cNvPr id="5" name="Date Placeholder 4"/>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216695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tıklayın</a:t>
            </a:r>
          </a:p>
        </p:txBody>
      </p:sp>
      <p:sp>
        <p:nvSpPr>
          <p:cNvPr id="5" name="Date Placeholder 4"/>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671A111-0AAC-4B07-B9DC-9D99BF0E930D}" type="slidenum">
              <a:rPr lang="tr-TR" smtClean="0"/>
              <a:pPr/>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845156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tıklayın</a:t>
            </a:r>
          </a:p>
        </p:txBody>
      </p:sp>
      <p:sp>
        <p:nvSpPr>
          <p:cNvPr id="5" name="Date Placeholder 4"/>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350639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98349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674746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874609375"/>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51195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2010627905"/>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6" name="Footer Placeholder 5"/>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95037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291043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1119599210"/>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1103458865"/>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a:t>Asıl başlık stilini düzenlemek için tıklayın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16460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768C152-F3FA-4E87-8E6A-A2B56DB6F43F}" type="datetimeFigureOut">
              <a:rPr lang="tr-TR" smtClean="0"/>
              <a:pPr/>
              <a:t>21.04.2020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2025333746"/>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768C152-F3FA-4E87-8E6A-A2B56DB6F43F}" type="datetimeFigureOut">
              <a:rPr lang="tr-TR" smtClean="0"/>
              <a:pPr/>
              <a:t>21.04.2020</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671A111-0AAC-4B07-B9DC-9D99BF0E930D}" type="slidenum">
              <a:rPr lang="tr-TR" smtClean="0"/>
              <a:pPr/>
              <a:t>‹#›</a:t>
            </a:fld>
            <a:endParaRPr lang="tr-TR"/>
          </a:p>
        </p:txBody>
      </p:sp>
    </p:spTree>
    <p:extLst>
      <p:ext uri="{BB962C8B-B14F-4D97-AF65-F5344CB8AC3E}">
        <p14:creationId xmlns:p14="http://schemas.microsoft.com/office/powerpoint/2010/main" xmlns="" val="237440537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Lst>
  <p:transition spd="slow">
    <p:wipe dir="d"/>
  </p:transition>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hyperlink" Target="http://engelsizyasiyorum.com/2017/08/15/ts-basketbol-oyun-kurallari/" TargetMode="External"/><Relationship Id="rId3" Type="http://schemas.openxmlformats.org/officeDocument/2006/relationships/hyperlink" Target="https://www.garantibbva.com.tr/tr/garanti_hakkinda/kurumsal-iletisim/sponsorluk/tekerlekli_sandalye_basketbol.page" TargetMode="External"/><Relationship Id="rId7" Type="http://schemas.openxmlformats.org/officeDocument/2006/relationships/hyperlink" Target="https://gsbasket.org/forum/konu/t-s-basketbolu-oyun-kurallari-ve-oyuncu-siniflandirmalari.5836/" TargetMode="External"/><Relationship Id="rId2" Type="http://schemas.openxmlformats.org/officeDocument/2006/relationships/hyperlink" Target="https://www.galatasaray.org/s/tekerlekli-sandalye-basketbol-kupalar/40" TargetMode="External"/><Relationship Id="rId1" Type="http://schemas.openxmlformats.org/officeDocument/2006/relationships/slideLayout" Target="../slideLayouts/slideLayout17.xml"/><Relationship Id="rId6" Type="http://schemas.openxmlformats.org/officeDocument/2006/relationships/hyperlink" Target="https://www.wheelchairbasketball.ca/players/patrick-anderson/" TargetMode="External"/><Relationship Id="rId5" Type="http://schemas.openxmlformats.org/officeDocument/2006/relationships/hyperlink" Target="https://www.cnnturk.com/spor/basketbol/turkiye-tekerlekli-sandalye-basketbol-milli-takimi-bronz-madalya-kazandi" TargetMode="External"/><Relationship Id="rId4" Type="http://schemas.openxmlformats.org/officeDocument/2006/relationships/hyperlink" Target="http://tmpk.org.tr/tr/tekerlekli-sandalye-basketbolu" TargetMode="External"/><Relationship Id="rId9" Type="http://schemas.openxmlformats.org/officeDocument/2006/relationships/image" Target="../media/image23.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1J3kNPHOqWU&amp;feature=emb_title" TargetMode="External"/><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ğcılar Tekerlekli Sandalye Basketbol... - Bağcılar Belediyesi ...">
            <a:extLst>
              <a:ext uri="{FF2B5EF4-FFF2-40B4-BE49-F238E27FC236}">
                <a16:creationId xmlns:a16="http://schemas.microsoft.com/office/drawing/2014/main" xmlns="" id="{493318E7-61D2-4B7A-9C9D-E0D9BA798F6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7267" r="1" b="1"/>
          <a:stretch/>
        </p:blipFill>
        <p:spPr bwMode="auto">
          <a:xfrm>
            <a:off x="1088078" y="1351378"/>
            <a:ext cx="5603759" cy="466806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Başlık 1">
            <a:extLst>
              <a:ext uri="{FF2B5EF4-FFF2-40B4-BE49-F238E27FC236}">
                <a16:creationId xmlns:a16="http://schemas.microsoft.com/office/drawing/2014/main" xmlns="" id="{9EB72FD0-7AD9-4FD5-8365-61CF74C5DEC7}"/>
              </a:ext>
            </a:extLst>
          </p:cNvPr>
          <p:cNvSpPr>
            <a:spLocks noGrp="1"/>
          </p:cNvSpPr>
          <p:nvPr>
            <p:ph type="ctrTitle"/>
          </p:nvPr>
        </p:nvSpPr>
        <p:spPr>
          <a:xfrm>
            <a:off x="7315201" y="612010"/>
            <a:ext cx="4268433" cy="3131913"/>
          </a:xfrm>
        </p:spPr>
        <p:txBody>
          <a:bodyPr>
            <a:normAutofit fontScale="90000"/>
          </a:bodyPr>
          <a:lstStyle/>
          <a:p>
            <a:r>
              <a:rPr lang="tr-TR" b="1" dirty="0">
                <a:effectLst/>
              </a:rPr>
              <a:t>Tekerlekli Sandalye Basketbolu</a:t>
            </a:r>
            <a:br>
              <a:rPr lang="tr-TR" b="1" dirty="0">
                <a:effectLst/>
              </a:rPr>
            </a:br>
            <a:endParaRPr lang="tr-TR" dirty="0"/>
          </a:p>
        </p:txBody>
      </p:sp>
      <p:sp>
        <p:nvSpPr>
          <p:cNvPr id="3" name="Alt Başlık 2">
            <a:extLst>
              <a:ext uri="{FF2B5EF4-FFF2-40B4-BE49-F238E27FC236}">
                <a16:creationId xmlns:a16="http://schemas.microsoft.com/office/drawing/2014/main" xmlns="" id="{DD951A5C-F8EC-4179-9E8F-89265F8A4507}"/>
              </a:ext>
            </a:extLst>
          </p:cNvPr>
          <p:cNvSpPr>
            <a:spLocks noGrp="1"/>
          </p:cNvSpPr>
          <p:nvPr>
            <p:ph type="subTitle" idx="1"/>
          </p:nvPr>
        </p:nvSpPr>
        <p:spPr>
          <a:xfrm>
            <a:off x="7442791" y="3612677"/>
            <a:ext cx="4013251" cy="2406764"/>
          </a:xfrm>
        </p:spPr>
        <p:txBody>
          <a:bodyPr>
            <a:normAutofit/>
          </a:bodyPr>
          <a:lstStyle/>
          <a:p>
            <a:r>
              <a:rPr lang="tr-TR" sz="2800" b="1" u="sng" dirty="0">
                <a:solidFill>
                  <a:srgbClr val="00B0F0"/>
                </a:solidFill>
              </a:rPr>
              <a:t>AD:</a:t>
            </a:r>
            <a:r>
              <a:rPr lang="tr-TR" sz="2800" b="1" dirty="0">
                <a:solidFill>
                  <a:srgbClr val="00B0F0"/>
                </a:solidFill>
              </a:rPr>
              <a:t> </a:t>
            </a:r>
            <a:r>
              <a:rPr lang="tr-TR" sz="2800" dirty="0">
                <a:solidFill>
                  <a:schemeClr val="tx1"/>
                </a:solidFill>
              </a:rPr>
              <a:t>NUH</a:t>
            </a:r>
          </a:p>
          <a:p>
            <a:r>
              <a:rPr lang="tr-TR" sz="2800" b="1" u="sng" dirty="0">
                <a:solidFill>
                  <a:srgbClr val="00B0F0"/>
                </a:solidFill>
              </a:rPr>
              <a:t>SOYAD:</a:t>
            </a:r>
            <a:r>
              <a:rPr lang="tr-TR" sz="2800" b="1" dirty="0">
                <a:solidFill>
                  <a:srgbClr val="00B0F0"/>
                </a:solidFill>
              </a:rPr>
              <a:t> </a:t>
            </a:r>
            <a:r>
              <a:rPr lang="tr-TR" sz="2800" dirty="0">
                <a:solidFill>
                  <a:schemeClr val="tx1"/>
                </a:solidFill>
              </a:rPr>
              <a:t>ÖZMEN</a:t>
            </a:r>
          </a:p>
          <a:p>
            <a:r>
              <a:rPr lang="tr-TR" sz="2800" b="1" u="sng" dirty="0">
                <a:solidFill>
                  <a:srgbClr val="00B0F0"/>
                </a:solidFill>
              </a:rPr>
              <a:t>DERS:</a:t>
            </a:r>
            <a:r>
              <a:rPr lang="tr-TR" sz="2800" b="1" dirty="0">
                <a:solidFill>
                  <a:srgbClr val="00B0F0"/>
                </a:solidFill>
              </a:rPr>
              <a:t> </a:t>
            </a:r>
            <a:r>
              <a:rPr lang="tr-TR" sz="2800" dirty="0">
                <a:solidFill>
                  <a:schemeClr val="tx1"/>
                </a:solidFill>
              </a:rPr>
              <a:t>Ders Dışı Etkinlikleri</a:t>
            </a:r>
          </a:p>
        </p:txBody>
      </p:sp>
    </p:spTree>
    <p:extLst>
      <p:ext uri="{BB962C8B-B14F-4D97-AF65-F5344CB8AC3E}">
        <p14:creationId xmlns:p14="http://schemas.microsoft.com/office/powerpoint/2010/main" xmlns="" val="1208745399"/>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SC Haber - Engelsiz Aslanlar 10. Kez Türkiye Şampiyonu ...">
            <a:extLst>
              <a:ext uri="{FF2B5EF4-FFF2-40B4-BE49-F238E27FC236}">
                <a16:creationId xmlns:a16="http://schemas.microsoft.com/office/drawing/2014/main" xmlns="" id="{CEEB1FAA-6145-4BE4-9B4D-1C40C5ED878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3910520" cy="332817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Steam Topluluğu :: :: WE ARE THE BEST GALATASARAY">
            <a:extLst>
              <a:ext uri="{FF2B5EF4-FFF2-40B4-BE49-F238E27FC236}">
                <a16:creationId xmlns:a16="http://schemas.microsoft.com/office/drawing/2014/main" xmlns="" id="{922948CD-CF0E-46DC-B617-DEBADB1B45B8}"/>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54502" y="3618689"/>
            <a:ext cx="4137498" cy="323931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Dikdörtgen 5">
            <a:extLst>
              <a:ext uri="{FF2B5EF4-FFF2-40B4-BE49-F238E27FC236}">
                <a16:creationId xmlns:a16="http://schemas.microsoft.com/office/drawing/2014/main" xmlns="" id="{5EC7277A-D19B-4C21-AEF7-09827BCA0F75}"/>
              </a:ext>
            </a:extLst>
          </p:cNvPr>
          <p:cNvSpPr/>
          <p:nvPr/>
        </p:nvSpPr>
        <p:spPr>
          <a:xfrm>
            <a:off x="4066163" y="0"/>
            <a:ext cx="7256833" cy="1323439"/>
          </a:xfrm>
          <a:prstGeom prst="rect">
            <a:avLst/>
          </a:prstGeom>
        </p:spPr>
        <p:txBody>
          <a:bodyPr wrap="square">
            <a:spAutoFit/>
          </a:bodyPr>
          <a:lstStyle/>
          <a:p>
            <a:r>
              <a:rPr lang="tr-TR" sz="4000" b="1" dirty="0">
                <a:solidFill>
                  <a:srgbClr val="FFFF00"/>
                </a:solidFill>
                <a:latin typeface="Open Sans"/>
              </a:rPr>
              <a:t>Tekerlekli Sandalye Basketbol Kupalar:</a:t>
            </a:r>
            <a:endParaRPr lang="tr-TR" sz="4000" dirty="0">
              <a:solidFill>
                <a:srgbClr val="FFFF00"/>
              </a:solidFill>
            </a:endParaRPr>
          </a:p>
        </p:txBody>
      </p:sp>
      <p:sp>
        <p:nvSpPr>
          <p:cNvPr id="8" name="Dikdörtgen 7">
            <a:extLst>
              <a:ext uri="{FF2B5EF4-FFF2-40B4-BE49-F238E27FC236}">
                <a16:creationId xmlns:a16="http://schemas.microsoft.com/office/drawing/2014/main" xmlns="" id="{8F207DA3-CE83-4469-8423-0A175FB8EBAA}"/>
              </a:ext>
            </a:extLst>
          </p:cNvPr>
          <p:cNvSpPr/>
          <p:nvPr/>
        </p:nvSpPr>
        <p:spPr>
          <a:xfrm>
            <a:off x="4137499" y="1323439"/>
            <a:ext cx="7256833" cy="2308324"/>
          </a:xfrm>
          <a:prstGeom prst="rect">
            <a:avLst/>
          </a:prstGeom>
        </p:spPr>
        <p:txBody>
          <a:bodyPr wrap="square">
            <a:spAutoFit/>
          </a:bodyPr>
          <a:lstStyle/>
          <a:p>
            <a:r>
              <a:rPr lang="tr-TR" b="1" u="sng" dirty="0">
                <a:solidFill>
                  <a:srgbClr val="FF0000"/>
                </a:solidFill>
                <a:latin typeface="Arial" panose="020B0604020202020204" pitchFamily="34" charset="0"/>
              </a:rPr>
              <a:t>Engelsiz Aslanlar</a:t>
            </a:r>
            <a:br>
              <a:rPr lang="tr-TR" b="1" u="sng" dirty="0">
                <a:solidFill>
                  <a:srgbClr val="FF0000"/>
                </a:solidFill>
                <a:latin typeface="Arial" panose="020B0604020202020204" pitchFamily="34" charset="0"/>
              </a:rPr>
            </a:br>
            <a:r>
              <a:rPr lang="tr-TR" b="1" u="sng" dirty="0">
                <a:solidFill>
                  <a:srgbClr val="FF0000"/>
                </a:solidFill>
                <a:latin typeface="Arial" panose="020B0604020202020204" pitchFamily="34" charset="0"/>
              </a:rPr>
              <a:t>Galatasaray TSB Takımı</a:t>
            </a:r>
          </a:p>
          <a:p>
            <a:endParaRPr lang="tr-TR" b="1" u="sng" dirty="0">
              <a:solidFill>
                <a:srgbClr val="FF0000"/>
              </a:solidFill>
              <a:latin typeface="Arial" panose="020B0604020202020204" pitchFamily="34" charset="0"/>
            </a:endParaRPr>
          </a:p>
          <a:p>
            <a:r>
              <a:rPr lang="tr-TR" b="1" dirty="0">
                <a:latin typeface="Arial" panose="020B0604020202020204" pitchFamily="34" charset="0"/>
              </a:rPr>
              <a:t>2005 yılında eski başkanlarımızdan rahmetli Özhan Canaydın ve Sinan </a:t>
            </a:r>
            <a:r>
              <a:rPr lang="tr-TR" b="1" dirty="0" err="1">
                <a:latin typeface="Arial" panose="020B0604020202020204" pitchFamily="34" charset="0"/>
              </a:rPr>
              <a:t>Kalpakçıoğlu</a:t>
            </a:r>
            <a:r>
              <a:rPr lang="tr-TR" b="1" dirty="0">
                <a:latin typeface="Arial" panose="020B0604020202020204" pitchFamily="34" charset="0"/>
              </a:rPr>
              <a:t> liderliğinde kurulan Galatasaray Tekerlekli Sandalye Basketbol Takımı, ilk sezonda (2005-06) Süper Lig’e yükseldikten sonra arka arkaya kazandığı kupalarla alanında en iyi olmayı başardı</a:t>
            </a:r>
            <a:endParaRPr lang="tr-TR" b="1" i="0" dirty="0">
              <a:effectLst/>
              <a:latin typeface="Arial" panose="020B0604020202020204" pitchFamily="34" charset="0"/>
            </a:endParaRPr>
          </a:p>
        </p:txBody>
      </p:sp>
      <p:sp>
        <p:nvSpPr>
          <p:cNvPr id="9" name="Dikdörtgen 8">
            <a:extLst>
              <a:ext uri="{FF2B5EF4-FFF2-40B4-BE49-F238E27FC236}">
                <a16:creationId xmlns:a16="http://schemas.microsoft.com/office/drawing/2014/main" xmlns="" id="{8071C030-E253-4D0B-9E88-A91BB6DCCAB8}"/>
              </a:ext>
            </a:extLst>
          </p:cNvPr>
          <p:cNvSpPr/>
          <p:nvPr/>
        </p:nvSpPr>
        <p:spPr>
          <a:xfrm>
            <a:off x="363116" y="3813720"/>
            <a:ext cx="7691386" cy="2862322"/>
          </a:xfrm>
          <a:prstGeom prst="rect">
            <a:avLst/>
          </a:prstGeom>
        </p:spPr>
        <p:txBody>
          <a:bodyPr wrap="square">
            <a:spAutoFit/>
          </a:bodyPr>
          <a:lstStyle/>
          <a:p>
            <a:r>
              <a:rPr lang="tr-TR" b="1" dirty="0">
                <a:latin typeface="Arial" panose="020B0604020202020204" pitchFamily="34" charset="0"/>
              </a:rPr>
              <a:t>Türkiye’de elde ettiği başarıları Avrupa’ya da taşıyan Engelsiz Aslanlar, 2006-07 sezonundaki Süper Lig şampiyonluğunun ardından 2007-08 ve 2008-09 sezonunda IWBF Şampiyonlar Ligi’ni de en üst sırada tamamladı. Ancak yalnızca bu kıtaya sığmadığını Japonya’da düzenlenen ve tüm kıta şampiyonlarının katıldığı </a:t>
            </a:r>
            <a:r>
              <a:rPr lang="tr-TR" b="1" dirty="0" err="1">
                <a:latin typeface="Arial" panose="020B0604020202020204" pitchFamily="34" charset="0"/>
              </a:rPr>
              <a:t>Kitakyushu</a:t>
            </a:r>
            <a:r>
              <a:rPr lang="tr-TR" b="1" dirty="0">
                <a:latin typeface="Arial" panose="020B0604020202020204" pitchFamily="34" charset="0"/>
              </a:rPr>
              <a:t> Kupası’nda gösterdi.</a:t>
            </a:r>
          </a:p>
          <a:p>
            <a:endParaRPr lang="tr-TR" b="1" dirty="0">
              <a:latin typeface="Arial" panose="020B0604020202020204" pitchFamily="34" charset="0"/>
            </a:endParaRPr>
          </a:p>
          <a:p>
            <a:r>
              <a:rPr lang="tr-TR" b="1" dirty="0">
                <a:latin typeface="Arial" panose="020B0604020202020204" pitchFamily="34" charset="0"/>
              </a:rPr>
              <a:t>2008 ve 2009’da dünya şampiyonu olarak yeryüzünün en iyisi olduğunu tescil eden Galatasaray Tekerlekli Sandalye Basketbol Takımı, 2009-10 sezonunda yeni bir kavram ile tanıştı; rekabet</a:t>
            </a:r>
            <a:r>
              <a:rPr lang="tr-TR" b="1" dirty="0">
                <a:solidFill>
                  <a:srgbClr val="1C1C1C"/>
                </a:solidFill>
                <a:latin typeface="Arial" panose="020B0604020202020204" pitchFamily="34" charset="0"/>
              </a:rPr>
              <a:t>.</a:t>
            </a:r>
            <a:endParaRPr lang="tr-TR" b="1" i="0" dirty="0">
              <a:solidFill>
                <a:srgbClr val="1C1C1C"/>
              </a:solidFill>
              <a:effectLst/>
              <a:latin typeface="Arial" panose="020B0604020202020204" pitchFamily="34" charset="0"/>
            </a:endParaRPr>
          </a:p>
        </p:txBody>
      </p:sp>
    </p:spTree>
    <p:extLst>
      <p:ext uri="{BB962C8B-B14F-4D97-AF65-F5344CB8AC3E}">
        <p14:creationId xmlns:p14="http://schemas.microsoft.com/office/powerpoint/2010/main" xmlns="" val="1582234413"/>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ekerlekli Sandalye Basketbol Kupalar">
            <a:extLst>
              <a:ext uri="{FF2B5EF4-FFF2-40B4-BE49-F238E27FC236}">
                <a16:creationId xmlns:a16="http://schemas.microsoft.com/office/drawing/2014/main" xmlns="" id="{AE338DFF-8838-4310-8B29-34D44CD4203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499" y="21541"/>
            <a:ext cx="6043614" cy="402916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ikdörtgen 3">
            <a:extLst>
              <a:ext uri="{FF2B5EF4-FFF2-40B4-BE49-F238E27FC236}">
                <a16:creationId xmlns:a16="http://schemas.microsoft.com/office/drawing/2014/main" xmlns="" id="{B917E851-C318-49B2-AFE0-F64BD8CDA67A}"/>
              </a:ext>
            </a:extLst>
          </p:cNvPr>
          <p:cNvSpPr/>
          <p:nvPr/>
        </p:nvSpPr>
        <p:spPr>
          <a:xfrm>
            <a:off x="6462713" y="520458"/>
            <a:ext cx="6096000" cy="1569660"/>
          </a:xfrm>
          <a:prstGeom prst="rect">
            <a:avLst/>
          </a:prstGeom>
        </p:spPr>
        <p:txBody>
          <a:bodyPr>
            <a:spAutoFit/>
          </a:bodyPr>
          <a:lstStyle/>
          <a:p>
            <a:r>
              <a:rPr lang="tr-TR" sz="2400" b="1" dirty="0">
                <a:solidFill>
                  <a:srgbClr val="1C1C1C"/>
                </a:solidFill>
                <a:highlight>
                  <a:srgbClr val="FFFF00"/>
                </a:highlight>
                <a:latin typeface="Arial" panose="020B0604020202020204" pitchFamily="34" charset="0"/>
              </a:rPr>
              <a:t>Üç Kupalı Muhteşem Sezon 2010-11</a:t>
            </a:r>
          </a:p>
          <a:p>
            <a:r>
              <a:rPr lang="tr-TR" b="1" dirty="0">
                <a:latin typeface="Arial" panose="020B0604020202020204" pitchFamily="34" charset="0"/>
              </a:rPr>
              <a:t/>
            </a:r>
            <a:br>
              <a:rPr lang="tr-TR" b="1" dirty="0">
                <a:latin typeface="Arial" panose="020B0604020202020204" pitchFamily="34" charset="0"/>
              </a:rPr>
            </a:br>
            <a:r>
              <a:rPr lang="tr-TR" b="1" dirty="0">
                <a:latin typeface="Arial" panose="020B0604020202020204" pitchFamily="34" charset="0"/>
              </a:rPr>
              <a:t>Lig Şampiyonluğu &amp; 3. IWBF </a:t>
            </a:r>
            <a:r>
              <a:rPr lang="tr-TR" b="1" dirty="0" err="1">
                <a:latin typeface="Arial" panose="020B0604020202020204" pitchFamily="34" charset="0"/>
              </a:rPr>
              <a:t>Champions</a:t>
            </a:r>
            <a:r>
              <a:rPr lang="tr-TR" b="1" dirty="0">
                <a:latin typeface="Arial" panose="020B0604020202020204" pitchFamily="34" charset="0"/>
              </a:rPr>
              <a:t> Cup &amp; </a:t>
            </a:r>
            <a:r>
              <a:rPr lang="tr-TR" b="1" dirty="0" err="1">
                <a:latin typeface="Arial" panose="020B0604020202020204" pitchFamily="34" charset="0"/>
              </a:rPr>
              <a:t>Kitakyushu</a:t>
            </a:r>
            <a:r>
              <a:rPr lang="tr-TR" b="1" dirty="0">
                <a:latin typeface="Arial" panose="020B0604020202020204" pitchFamily="34" charset="0"/>
              </a:rPr>
              <a:t> Cup</a:t>
            </a:r>
          </a:p>
          <a:p>
            <a:endParaRPr lang="tr-TR" dirty="0"/>
          </a:p>
        </p:txBody>
      </p:sp>
      <p:sp>
        <p:nvSpPr>
          <p:cNvPr id="5" name="Dikdörtgen 4">
            <a:extLst>
              <a:ext uri="{FF2B5EF4-FFF2-40B4-BE49-F238E27FC236}">
                <a16:creationId xmlns:a16="http://schemas.microsoft.com/office/drawing/2014/main" xmlns="" id="{C917DE78-B307-4D50-B62E-85EBF3C450C1}"/>
              </a:ext>
            </a:extLst>
          </p:cNvPr>
          <p:cNvSpPr/>
          <p:nvPr/>
        </p:nvSpPr>
        <p:spPr>
          <a:xfrm>
            <a:off x="6462713" y="2090118"/>
            <a:ext cx="6096000" cy="707886"/>
          </a:xfrm>
          <a:prstGeom prst="rect">
            <a:avLst/>
          </a:prstGeom>
        </p:spPr>
        <p:txBody>
          <a:bodyPr>
            <a:spAutoFit/>
          </a:bodyPr>
          <a:lstStyle/>
          <a:p>
            <a:r>
              <a:rPr lang="tr-TR" sz="2000" b="1" dirty="0">
                <a:solidFill>
                  <a:srgbClr val="1C1C1C"/>
                </a:solidFill>
                <a:highlight>
                  <a:srgbClr val="FF0000"/>
                </a:highlight>
                <a:latin typeface="Arial" panose="020B0604020202020204" pitchFamily="34" charset="0"/>
              </a:rPr>
              <a:t>011-12 Sezonu, Yenilgisiz Lig Şampiyonluğu, </a:t>
            </a:r>
            <a:r>
              <a:rPr lang="tr-TR" sz="2000" b="1" dirty="0">
                <a:latin typeface="Arial" panose="020B0604020202020204" pitchFamily="34" charset="0"/>
              </a:rPr>
              <a:t>Kıtalararası Kupa, Avrupa İkinciliği</a:t>
            </a:r>
            <a:endParaRPr lang="tr-TR" sz="2000" dirty="0"/>
          </a:p>
        </p:txBody>
      </p:sp>
      <p:sp>
        <p:nvSpPr>
          <p:cNvPr id="6" name="Dikdörtgen 5">
            <a:extLst>
              <a:ext uri="{FF2B5EF4-FFF2-40B4-BE49-F238E27FC236}">
                <a16:creationId xmlns:a16="http://schemas.microsoft.com/office/drawing/2014/main" xmlns="" id="{02122607-4317-4274-BC48-A13A6F1BDFDC}"/>
              </a:ext>
            </a:extLst>
          </p:cNvPr>
          <p:cNvSpPr/>
          <p:nvPr/>
        </p:nvSpPr>
        <p:spPr>
          <a:xfrm>
            <a:off x="6462713" y="2904341"/>
            <a:ext cx="6096000" cy="1323439"/>
          </a:xfrm>
          <a:prstGeom prst="rect">
            <a:avLst/>
          </a:prstGeom>
        </p:spPr>
        <p:txBody>
          <a:bodyPr>
            <a:spAutoFit/>
          </a:bodyPr>
          <a:lstStyle/>
          <a:p>
            <a:r>
              <a:rPr lang="tr-TR" sz="2000" b="1" dirty="0">
                <a:solidFill>
                  <a:srgbClr val="1C1C1C"/>
                </a:solidFill>
                <a:highlight>
                  <a:srgbClr val="FFFF00"/>
                </a:highlight>
                <a:latin typeface="Arial" panose="020B0604020202020204" pitchFamily="34" charset="0"/>
              </a:rPr>
              <a:t>2012-13 Sezonu Yeniden Üçleme </a:t>
            </a:r>
          </a:p>
          <a:p>
            <a:endParaRPr lang="tr-TR" sz="2000" b="1" dirty="0">
              <a:solidFill>
                <a:srgbClr val="1C1C1C"/>
              </a:solidFill>
              <a:highlight>
                <a:srgbClr val="FFFF00"/>
              </a:highlight>
              <a:latin typeface="Arial" panose="020B0604020202020204" pitchFamily="34" charset="0"/>
            </a:endParaRPr>
          </a:p>
          <a:p>
            <a:r>
              <a:rPr lang="tr-TR" sz="2000" b="1" dirty="0">
                <a:latin typeface="Arial" panose="020B0604020202020204" pitchFamily="34" charset="0"/>
              </a:rPr>
              <a:t>37 Maçta 37 Galibiyet, Üst Üste Yedinci Lig Şampiyonluğu, </a:t>
            </a:r>
            <a:r>
              <a:rPr lang="tr-TR" sz="2000" b="1" dirty="0" err="1">
                <a:latin typeface="Arial" panose="020B0604020202020204" pitchFamily="34" charset="0"/>
              </a:rPr>
              <a:t>Champions</a:t>
            </a:r>
            <a:r>
              <a:rPr lang="tr-TR" sz="2000" b="1" dirty="0">
                <a:latin typeface="Arial" panose="020B0604020202020204" pitchFamily="34" charset="0"/>
              </a:rPr>
              <a:t> Cup Zamanı</a:t>
            </a:r>
            <a:endParaRPr lang="tr-TR" sz="2000" dirty="0"/>
          </a:p>
        </p:txBody>
      </p:sp>
      <p:sp>
        <p:nvSpPr>
          <p:cNvPr id="7" name="Dikdörtgen 6">
            <a:extLst>
              <a:ext uri="{FF2B5EF4-FFF2-40B4-BE49-F238E27FC236}">
                <a16:creationId xmlns:a16="http://schemas.microsoft.com/office/drawing/2014/main" xmlns="" id="{ED7033A3-D973-4AD3-B27E-609BCE2872F2}"/>
              </a:ext>
            </a:extLst>
          </p:cNvPr>
          <p:cNvSpPr/>
          <p:nvPr/>
        </p:nvSpPr>
        <p:spPr>
          <a:xfrm>
            <a:off x="7455212" y="4393883"/>
            <a:ext cx="4111001" cy="707886"/>
          </a:xfrm>
          <a:prstGeom prst="rect">
            <a:avLst/>
          </a:prstGeom>
        </p:spPr>
        <p:txBody>
          <a:bodyPr wrap="square">
            <a:spAutoFit/>
          </a:bodyPr>
          <a:lstStyle/>
          <a:p>
            <a:r>
              <a:rPr lang="pl-PL" sz="2000" b="1" dirty="0">
                <a:solidFill>
                  <a:srgbClr val="1C1C1C"/>
                </a:solidFill>
                <a:highlight>
                  <a:srgbClr val="FF0000"/>
                </a:highlight>
                <a:latin typeface="Arial" panose="020B0604020202020204" pitchFamily="34" charset="0"/>
              </a:rPr>
              <a:t>2013-14 Sezonu</a:t>
            </a:r>
            <a:r>
              <a:rPr lang="pl-PL" sz="2000" b="1" dirty="0">
                <a:solidFill>
                  <a:srgbClr val="1C1C1C"/>
                </a:solidFill>
                <a:latin typeface="Arial" panose="020B0604020202020204" pitchFamily="34" charset="0"/>
              </a:rPr>
              <a:t>:</a:t>
            </a:r>
            <a:r>
              <a:rPr lang="tr-TR" sz="2000" b="1" dirty="0">
                <a:solidFill>
                  <a:srgbClr val="1C1C1C"/>
                </a:solidFill>
                <a:latin typeface="Arial" panose="020B0604020202020204" pitchFamily="34" charset="0"/>
              </a:rPr>
              <a:t> </a:t>
            </a:r>
            <a:r>
              <a:rPr lang="pl-PL" sz="2000" b="1" dirty="0">
                <a:latin typeface="Arial" panose="020B0604020202020204" pitchFamily="34" charset="0"/>
              </a:rPr>
              <a:t>Namağlup 2 Kupa</a:t>
            </a:r>
            <a:endParaRPr lang="tr-TR" sz="2000" dirty="0"/>
          </a:p>
        </p:txBody>
      </p:sp>
      <p:sp>
        <p:nvSpPr>
          <p:cNvPr id="8" name="Dikdörtgen 7">
            <a:extLst>
              <a:ext uri="{FF2B5EF4-FFF2-40B4-BE49-F238E27FC236}">
                <a16:creationId xmlns:a16="http://schemas.microsoft.com/office/drawing/2014/main" xmlns="" id="{0DFF2AD8-FF73-43F8-81A4-9E2A0425A3D7}"/>
              </a:ext>
            </a:extLst>
          </p:cNvPr>
          <p:cNvSpPr/>
          <p:nvPr/>
        </p:nvSpPr>
        <p:spPr>
          <a:xfrm>
            <a:off x="7443788" y="5348370"/>
            <a:ext cx="4557713" cy="769441"/>
          </a:xfrm>
          <a:prstGeom prst="rect">
            <a:avLst/>
          </a:prstGeom>
        </p:spPr>
        <p:txBody>
          <a:bodyPr wrap="square">
            <a:spAutoFit/>
          </a:bodyPr>
          <a:lstStyle/>
          <a:p>
            <a:r>
              <a:rPr lang="tr-TR" sz="2000" b="1" dirty="0">
                <a:solidFill>
                  <a:srgbClr val="1C1C1C"/>
                </a:solidFill>
                <a:highlight>
                  <a:srgbClr val="FFFF00"/>
                </a:highlight>
                <a:latin typeface="Arial" panose="020B0604020202020204" pitchFamily="34" charset="0"/>
              </a:rPr>
              <a:t>2014-15 </a:t>
            </a:r>
            <a:r>
              <a:rPr lang="tr-TR" sz="2400" b="1" dirty="0">
                <a:solidFill>
                  <a:srgbClr val="1C1C1C"/>
                </a:solidFill>
                <a:highlight>
                  <a:srgbClr val="FFFF00"/>
                </a:highlight>
                <a:latin typeface="Arial" panose="020B0604020202020204" pitchFamily="34" charset="0"/>
              </a:rPr>
              <a:t>Sezonu</a:t>
            </a:r>
            <a:r>
              <a:rPr lang="tr-TR" sz="2000" b="1" dirty="0">
                <a:solidFill>
                  <a:srgbClr val="1C1C1C"/>
                </a:solidFill>
                <a:highlight>
                  <a:srgbClr val="FFFF00"/>
                </a:highlight>
                <a:latin typeface="Arial" panose="020B0604020202020204" pitchFamily="34" charset="0"/>
              </a:rPr>
              <a:t>: </a:t>
            </a:r>
          </a:p>
          <a:p>
            <a:r>
              <a:rPr lang="tr-TR" sz="2000" b="1" dirty="0">
                <a:latin typeface="Arial" panose="020B0604020202020204" pitchFamily="34" charset="0"/>
              </a:rPr>
              <a:t>Üst Üste 9. Kez Ligde Şampiyon</a:t>
            </a:r>
            <a:endParaRPr lang="tr-TR" sz="2000" dirty="0"/>
          </a:p>
        </p:txBody>
      </p:sp>
      <p:sp>
        <p:nvSpPr>
          <p:cNvPr id="9" name="Dikdörtgen 8">
            <a:extLst>
              <a:ext uri="{FF2B5EF4-FFF2-40B4-BE49-F238E27FC236}">
                <a16:creationId xmlns:a16="http://schemas.microsoft.com/office/drawing/2014/main" xmlns="" id="{B729126B-EA4E-4770-8A47-F4C2FE5967F5}"/>
              </a:ext>
            </a:extLst>
          </p:cNvPr>
          <p:cNvSpPr/>
          <p:nvPr/>
        </p:nvSpPr>
        <p:spPr>
          <a:xfrm>
            <a:off x="109535" y="4153922"/>
            <a:ext cx="4576894" cy="769441"/>
          </a:xfrm>
          <a:prstGeom prst="rect">
            <a:avLst/>
          </a:prstGeom>
        </p:spPr>
        <p:txBody>
          <a:bodyPr wrap="none">
            <a:spAutoFit/>
          </a:bodyPr>
          <a:lstStyle/>
          <a:p>
            <a:r>
              <a:rPr lang="tr-TR" sz="2000" b="1" dirty="0">
                <a:solidFill>
                  <a:srgbClr val="1C1C1C"/>
                </a:solidFill>
                <a:highlight>
                  <a:srgbClr val="FF0000"/>
                </a:highlight>
                <a:latin typeface="Arial" panose="020B0604020202020204" pitchFamily="34" charset="0"/>
              </a:rPr>
              <a:t>2015-16 Sezonu</a:t>
            </a:r>
          </a:p>
          <a:p>
            <a:r>
              <a:rPr lang="tr-TR" sz="2000" b="1" dirty="0">
                <a:latin typeface="Arial" panose="020B0604020202020204" pitchFamily="34" charset="0"/>
              </a:rPr>
              <a:t>Süper Lig'de 9 Sene </a:t>
            </a:r>
            <a:r>
              <a:rPr lang="tr-TR" sz="2400" b="1" dirty="0">
                <a:latin typeface="Arial" panose="020B0604020202020204" pitchFamily="34" charset="0"/>
              </a:rPr>
              <a:t>Sonra</a:t>
            </a:r>
            <a:r>
              <a:rPr lang="tr-TR" sz="2000" b="1" dirty="0">
                <a:latin typeface="Arial" panose="020B0604020202020204" pitchFamily="34" charset="0"/>
              </a:rPr>
              <a:t> İkincilik</a:t>
            </a:r>
            <a:endParaRPr lang="tr-TR" sz="2000" dirty="0"/>
          </a:p>
        </p:txBody>
      </p:sp>
      <p:sp>
        <p:nvSpPr>
          <p:cNvPr id="10" name="Dikdörtgen 9">
            <a:extLst>
              <a:ext uri="{FF2B5EF4-FFF2-40B4-BE49-F238E27FC236}">
                <a16:creationId xmlns:a16="http://schemas.microsoft.com/office/drawing/2014/main" xmlns="" id="{699BF7D8-7688-4946-A688-270F4309E7EB}"/>
              </a:ext>
            </a:extLst>
          </p:cNvPr>
          <p:cNvSpPr/>
          <p:nvPr/>
        </p:nvSpPr>
        <p:spPr>
          <a:xfrm>
            <a:off x="190499" y="5086987"/>
            <a:ext cx="2735301" cy="707886"/>
          </a:xfrm>
          <a:prstGeom prst="rect">
            <a:avLst/>
          </a:prstGeom>
        </p:spPr>
        <p:txBody>
          <a:bodyPr wrap="none">
            <a:spAutoFit/>
          </a:bodyPr>
          <a:lstStyle/>
          <a:p>
            <a:r>
              <a:rPr lang="tr-TR" sz="2000" b="1" dirty="0">
                <a:solidFill>
                  <a:srgbClr val="1C1C1C"/>
                </a:solidFill>
                <a:highlight>
                  <a:srgbClr val="FFFF00"/>
                </a:highlight>
                <a:latin typeface="Arial" panose="020B0604020202020204" pitchFamily="34" charset="0"/>
              </a:rPr>
              <a:t>2016-17 Sezonu:</a:t>
            </a:r>
          </a:p>
          <a:p>
            <a:r>
              <a:rPr lang="tr-TR" sz="2000" b="1" dirty="0">
                <a:solidFill>
                  <a:srgbClr val="1C1C1C"/>
                </a:solidFill>
                <a:latin typeface="Arial" panose="020B0604020202020204" pitchFamily="34" charset="0"/>
              </a:rPr>
              <a:t> </a:t>
            </a:r>
            <a:r>
              <a:rPr lang="tr-TR" sz="2000" b="1" dirty="0">
                <a:latin typeface="Arial" panose="020B0604020202020204" pitchFamily="34" charset="0"/>
              </a:rPr>
              <a:t>Avrupa'da yeni kupa</a:t>
            </a:r>
            <a:endParaRPr lang="tr-TR" sz="2000" dirty="0"/>
          </a:p>
        </p:txBody>
      </p:sp>
      <p:sp>
        <p:nvSpPr>
          <p:cNvPr id="11" name="Dikdörtgen 10">
            <a:extLst>
              <a:ext uri="{FF2B5EF4-FFF2-40B4-BE49-F238E27FC236}">
                <a16:creationId xmlns:a16="http://schemas.microsoft.com/office/drawing/2014/main" xmlns="" id="{E29FB897-2B33-4FFA-A3AF-B37D96F5A88C}"/>
              </a:ext>
            </a:extLst>
          </p:cNvPr>
          <p:cNvSpPr/>
          <p:nvPr/>
        </p:nvSpPr>
        <p:spPr>
          <a:xfrm>
            <a:off x="190499" y="6001308"/>
            <a:ext cx="2831224" cy="707886"/>
          </a:xfrm>
          <a:prstGeom prst="rect">
            <a:avLst/>
          </a:prstGeom>
        </p:spPr>
        <p:txBody>
          <a:bodyPr wrap="none">
            <a:spAutoFit/>
          </a:bodyPr>
          <a:lstStyle/>
          <a:p>
            <a:r>
              <a:rPr lang="tr-TR" sz="2000" b="1" dirty="0">
                <a:solidFill>
                  <a:srgbClr val="1C1C1C"/>
                </a:solidFill>
                <a:highlight>
                  <a:srgbClr val="FF0000"/>
                </a:highlight>
                <a:latin typeface="Arial" panose="020B0604020202020204" pitchFamily="34" charset="0"/>
              </a:rPr>
              <a:t>2017-2018 sezonu</a:t>
            </a:r>
          </a:p>
          <a:p>
            <a:r>
              <a:rPr lang="tr-TR" sz="2000" b="1" dirty="0">
                <a:solidFill>
                  <a:srgbClr val="1C1C1C"/>
                </a:solidFill>
                <a:latin typeface="Arial" panose="020B0604020202020204" pitchFamily="34" charset="0"/>
              </a:rPr>
              <a:t> </a:t>
            </a:r>
            <a:r>
              <a:rPr lang="tr-TR" sz="2000" b="1" dirty="0">
                <a:latin typeface="Arial" panose="020B0604020202020204" pitchFamily="34" charset="0"/>
              </a:rPr>
              <a:t>Çifte kupalı bir sezon</a:t>
            </a:r>
            <a:endParaRPr lang="tr-TR" sz="2000" dirty="0"/>
          </a:p>
        </p:txBody>
      </p:sp>
      <p:pic>
        <p:nvPicPr>
          <p:cNvPr id="7172" name="Picture 4" descr="Galatasaray Gifleri - Ustraslan Gs Şampiyon Resimleri Sticker GIF ...">
            <a:extLst>
              <a:ext uri="{FF2B5EF4-FFF2-40B4-BE49-F238E27FC236}">
                <a16:creationId xmlns:a16="http://schemas.microsoft.com/office/drawing/2014/main" xmlns="" id="{167DBB61-5D16-496E-BDF1-42DBFAA9E5C4}"/>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9271" y="5006740"/>
            <a:ext cx="2465879" cy="18512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2536595"/>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xmlns="" id="{EC77B9CA-71F1-4D56-83A2-1C327117AE31}"/>
              </a:ext>
            </a:extLst>
          </p:cNvPr>
          <p:cNvSpPr/>
          <p:nvPr/>
        </p:nvSpPr>
        <p:spPr>
          <a:xfrm>
            <a:off x="412318" y="746434"/>
            <a:ext cx="4347487" cy="3886186"/>
          </a:xfrm>
          <a:prstGeom prst="rect">
            <a:avLst/>
          </a:prstGeom>
        </p:spPr>
        <p:txBody>
          <a:bodyPr vert="horz" lIns="91440" tIns="45720" rIns="91440" bIns="45720" rtlCol="0">
            <a:noAutofit/>
          </a:bodyPr>
          <a:lstStyle/>
          <a:p>
            <a:pPr indent="-228600" algn="ctr" defTabSz="914400" fontAlgn="base">
              <a:lnSpc>
                <a:spcPct val="120000"/>
              </a:lnSpc>
              <a:spcAft>
                <a:spcPts val="600"/>
              </a:spcAft>
              <a:buClr>
                <a:schemeClr val="tx1"/>
              </a:buClr>
              <a:buFont typeface="Arial" panose="020B0604020202020204" pitchFamily="34" charset="0"/>
              <a:buChar char="•"/>
            </a:pPr>
            <a:r>
              <a:rPr lang="en-US" sz="2800" b="1" cap="all" dirty="0" err="1">
                <a:effectLst>
                  <a:outerShdw blurRad="47625" dist="12700" dir="2700000" algn="tl" rotWithShape="0">
                    <a:srgbClr val="000000">
                      <a:alpha val="36000"/>
                    </a:srgbClr>
                  </a:outerShdw>
                </a:effectLst>
              </a:rPr>
              <a:t>Garanti</a:t>
            </a:r>
            <a:r>
              <a:rPr lang="en-US" sz="2800" b="1" cap="all" dirty="0">
                <a:effectLst>
                  <a:outerShdw blurRad="47625" dist="12700" dir="2700000" algn="tl" rotWithShape="0">
                    <a:srgbClr val="000000">
                      <a:alpha val="36000"/>
                    </a:srgbClr>
                  </a:outerShdw>
                </a:effectLst>
              </a:rPr>
              <a:t> BBVA, 2001’den </a:t>
            </a:r>
            <a:r>
              <a:rPr lang="en-US" sz="2800" b="1" cap="all" dirty="0" err="1">
                <a:effectLst>
                  <a:outerShdw blurRad="47625" dist="12700" dir="2700000" algn="tl" rotWithShape="0">
                    <a:srgbClr val="000000">
                      <a:alpha val="36000"/>
                    </a:srgbClr>
                  </a:outerShdw>
                </a:effectLst>
              </a:rPr>
              <a:t>beri</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süre</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gelen</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Türk</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Basketboluna</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desteğini</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bir</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adım</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daha</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ileri</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taşıyarak</a:t>
            </a:r>
            <a:r>
              <a:rPr lang="en-US" sz="2800" b="1" cap="all" dirty="0">
                <a:effectLst>
                  <a:outerShdw blurRad="47625" dist="12700" dir="2700000" algn="tl" rotWithShape="0">
                    <a:srgbClr val="000000">
                      <a:alpha val="36000"/>
                    </a:srgbClr>
                  </a:outerShdw>
                </a:effectLst>
              </a:rPr>
              <a:t>, 2013’te, </a:t>
            </a:r>
            <a:r>
              <a:rPr lang="en-US" sz="2800" b="1" cap="all" dirty="0" err="1">
                <a:effectLst>
                  <a:outerShdw blurRad="47625" dist="12700" dir="2700000" algn="tl" rotWithShape="0">
                    <a:srgbClr val="000000">
                      <a:alpha val="36000"/>
                    </a:srgbClr>
                  </a:outerShdw>
                </a:effectLst>
              </a:rPr>
              <a:t>kadın</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erkek</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ve</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genç</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Tekerlekli</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Sandalye</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Basketbol</a:t>
            </a:r>
            <a:r>
              <a:rPr lang="en-US" sz="2800" b="1" cap="all" dirty="0">
                <a:effectLst>
                  <a:outerShdw blurRad="47625" dist="12700" dir="2700000" algn="tl" rotWithShape="0">
                    <a:srgbClr val="000000">
                      <a:alpha val="36000"/>
                    </a:srgbClr>
                  </a:outerShdw>
                </a:effectLst>
              </a:rPr>
              <a:t> </a:t>
            </a:r>
            <a:r>
              <a:rPr lang="en-US" sz="3200" b="1" cap="all" dirty="0">
                <a:effectLst>
                  <a:outerShdw blurRad="47625" dist="12700" dir="2700000" algn="tl" rotWithShape="0">
                    <a:srgbClr val="000000">
                      <a:alpha val="36000"/>
                    </a:srgbClr>
                  </a:outerShdw>
                </a:effectLst>
              </a:rPr>
              <a:t>Milli</a:t>
            </a:r>
            <a:r>
              <a:rPr lang="en-US" sz="2800" b="1" cap="all" dirty="0">
                <a:effectLst>
                  <a:outerShdw blurRad="47625" dist="12700" dir="2700000" algn="tl" rotWithShape="0">
                    <a:srgbClr val="000000">
                      <a:alpha val="36000"/>
                    </a:srgbClr>
                  </a:outerShdw>
                </a:effectLst>
              </a:rPr>
              <a:t> </a:t>
            </a:r>
            <a:r>
              <a:rPr lang="en-US" sz="2800" b="1" cap="all" dirty="0" err="1">
                <a:effectLst>
                  <a:outerShdw blurRad="47625" dist="12700" dir="2700000" algn="tl" rotWithShape="0">
                    <a:srgbClr val="000000">
                      <a:alpha val="36000"/>
                    </a:srgbClr>
                  </a:outerShdw>
                </a:effectLst>
              </a:rPr>
              <a:t>Takımlarına</a:t>
            </a:r>
            <a:r>
              <a:rPr lang="en-US" sz="2800" b="1" cap="all" dirty="0">
                <a:effectLst>
                  <a:outerShdw blurRad="47625" dist="12700" dir="2700000" algn="tl" rotWithShape="0">
                    <a:srgbClr val="000000">
                      <a:alpha val="36000"/>
                    </a:srgbClr>
                  </a:outerShdw>
                </a:effectLst>
              </a:rPr>
              <a:t> sponsor </a:t>
            </a:r>
            <a:r>
              <a:rPr lang="en-US" sz="2800" b="1" cap="all" dirty="0" err="1">
                <a:effectLst>
                  <a:outerShdw blurRad="47625" dist="12700" dir="2700000" algn="tl" rotWithShape="0">
                    <a:srgbClr val="000000">
                      <a:alpha val="36000"/>
                    </a:srgbClr>
                  </a:outerShdw>
                </a:effectLst>
              </a:rPr>
              <a:t>oldu</a:t>
            </a:r>
            <a:r>
              <a:rPr lang="en-US" sz="2800" b="1" cap="all" dirty="0">
                <a:effectLst>
                  <a:outerShdw blurRad="47625" dist="12700" dir="2700000" algn="tl" rotWithShape="0">
                    <a:srgbClr val="000000">
                      <a:alpha val="36000"/>
                    </a:srgbClr>
                  </a:outerShdw>
                </a:effectLst>
              </a:rPr>
              <a:t>.</a:t>
            </a:r>
            <a:endParaRPr lang="en-US" sz="2800" b="1" i="0" cap="all" dirty="0">
              <a:effectLst>
                <a:outerShdw blurRad="47625" dist="12700" dir="2700000" algn="tl" rotWithShape="0">
                  <a:srgbClr val="000000">
                    <a:alpha val="36000"/>
                  </a:srgbClr>
                </a:outerShdw>
              </a:effectLst>
            </a:endParaRPr>
          </a:p>
        </p:txBody>
      </p:sp>
      <p:pic>
        <p:nvPicPr>
          <p:cNvPr id="4" name="Resim 3">
            <a:extLst>
              <a:ext uri="{FF2B5EF4-FFF2-40B4-BE49-F238E27FC236}">
                <a16:creationId xmlns:a16="http://schemas.microsoft.com/office/drawing/2014/main" xmlns="" id="{DE6E8164-390D-43B9-A802-756AC4B8C2C0}"/>
              </a:ext>
            </a:extLst>
          </p:cNvPr>
          <p:cNvPicPr>
            <a:picLocks noChangeAspect="1"/>
          </p:cNvPicPr>
          <p:nvPr/>
        </p:nvPicPr>
        <p:blipFill rotWithShape="1">
          <a:blip r:embed="rId2" cstate="print"/>
          <a:srcRect l="25690" t="28927" r="11437" b="31622"/>
          <a:stretch/>
        </p:blipFill>
        <p:spPr>
          <a:xfrm>
            <a:off x="4759805" y="1250017"/>
            <a:ext cx="7205216" cy="470331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xmlns="" val="1095481272"/>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xmlns="" id="{EF4C9BF7-6805-4A7B-8CCB-5F36BF0B3947}"/>
              </a:ext>
            </a:extLst>
          </p:cNvPr>
          <p:cNvSpPr/>
          <p:nvPr/>
        </p:nvSpPr>
        <p:spPr>
          <a:xfrm>
            <a:off x="6096000" y="379380"/>
            <a:ext cx="5940357" cy="5933871"/>
          </a:xfrm>
          <a:prstGeom prst="rect">
            <a:avLst/>
          </a:prstGeom>
        </p:spPr>
        <p:txBody>
          <a:bodyPr vert="horz" lIns="91440" tIns="45720" rIns="91440" bIns="45720" rtlCol="0">
            <a:noAutofit/>
          </a:bodyPr>
          <a:lstStyle/>
          <a:p>
            <a:pPr defTabSz="914400" fontAlgn="base">
              <a:lnSpc>
                <a:spcPct val="110000"/>
              </a:lnSpc>
              <a:spcAft>
                <a:spcPts val="600"/>
              </a:spcAft>
              <a:buClr>
                <a:schemeClr val="tx1"/>
              </a:buClr>
            </a:pPr>
            <a:r>
              <a:rPr lang="tr-TR"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a:solidFill>
                  <a:schemeClr val="accent4">
                    <a:lumMod val="75000"/>
                  </a:schemeClr>
                </a:solidFill>
                <a:effectLst>
                  <a:outerShdw blurRad="47625" dist="12700" dir="2700000" algn="tl" rotWithShape="0">
                    <a:srgbClr val="000000">
                      <a:alpha val="36000"/>
                    </a:srgbClr>
                  </a:outerShdw>
                </a:effectLst>
              </a:rPr>
              <a:t>12 Dev Adam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ve</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Potanın</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Perilerinde</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olduğu</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gibi</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Garanti</a:t>
            </a:r>
            <a:r>
              <a:rPr lang="en-US" sz="1900" b="1" u="sng" cap="all" dirty="0">
                <a:solidFill>
                  <a:schemeClr val="accent4">
                    <a:lumMod val="75000"/>
                  </a:schemeClr>
                </a:solidFill>
                <a:effectLst>
                  <a:outerShdw blurRad="47625" dist="12700" dir="2700000" algn="tl" rotWithShape="0">
                    <a:srgbClr val="000000">
                      <a:alpha val="36000"/>
                    </a:srgbClr>
                  </a:outerShdw>
                </a:effectLst>
              </a:rPr>
              <a:t> BBVA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tekerlekli</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sandalye</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kadın</a:t>
            </a:r>
            <a:r>
              <a:rPr lang="en-US" sz="1900" b="1" u="sng" cap="all" dirty="0">
                <a:solidFill>
                  <a:schemeClr val="accent4">
                    <a:lumMod val="75000"/>
                  </a:schemeClr>
                </a:solidFill>
                <a:effectLst>
                  <a:outerShdw blurRad="47625" dist="12700" dir="2700000" algn="tl" rotWithShape="0">
                    <a:srgbClr val="000000">
                      <a:alpha val="36000"/>
                    </a:srgbClr>
                  </a:outerShdw>
                </a:effectLst>
              </a:rPr>
              <a:t> milli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takımına</a:t>
            </a:r>
            <a:r>
              <a:rPr lang="en-US" sz="1900" b="1" u="sng" cap="all" dirty="0">
                <a:solidFill>
                  <a:schemeClr val="accent4">
                    <a:lumMod val="75000"/>
                  </a:schemeClr>
                </a:solidFill>
                <a:effectLst>
                  <a:outerShdw blurRad="47625" dist="12700" dir="2700000" algn="tl" rotWithShape="0">
                    <a:srgbClr val="000000">
                      <a:alpha val="36000"/>
                    </a:srgbClr>
                  </a:outerShdw>
                </a:effectLst>
              </a:rPr>
              <a:t> “12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Sihirli</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Bilek</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erkek</a:t>
            </a:r>
            <a:r>
              <a:rPr lang="en-US" sz="1900" b="1" u="sng" cap="all" dirty="0">
                <a:solidFill>
                  <a:schemeClr val="accent4">
                    <a:lumMod val="75000"/>
                  </a:schemeClr>
                </a:solidFill>
                <a:effectLst>
                  <a:outerShdw blurRad="47625" dist="12700" dir="2700000" algn="tl" rotWithShape="0">
                    <a:srgbClr val="000000">
                      <a:alpha val="36000"/>
                    </a:srgbClr>
                  </a:outerShdw>
                </a:effectLst>
              </a:rPr>
              <a:t> milli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takımına</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ise</a:t>
            </a:r>
            <a:r>
              <a:rPr lang="en-US" sz="1900" b="1" u="sng" cap="all" dirty="0">
                <a:solidFill>
                  <a:schemeClr val="accent4">
                    <a:lumMod val="75000"/>
                  </a:schemeClr>
                </a:solidFill>
                <a:effectLst>
                  <a:outerShdw blurRad="47625" dist="12700" dir="2700000" algn="tl" rotWithShape="0">
                    <a:srgbClr val="000000">
                      <a:alpha val="36000"/>
                    </a:srgbClr>
                  </a:outerShdw>
                </a:effectLst>
              </a:rPr>
              <a:t> “12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Cesur</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Yürek</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ismini</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armağan</a:t>
            </a:r>
            <a:r>
              <a:rPr lang="en-US" sz="1900" b="1" u="sng" cap="all" dirty="0">
                <a:solidFill>
                  <a:schemeClr val="accent4">
                    <a:lumMod val="75000"/>
                  </a:schemeClr>
                </a:solidFill>
                <a:effectLst>
                  <a:outerShdw blurRad="47625" dist="12700" dir="2700000" algn="tl" rotWithShape="0">
                    <a:srgbClr val="000000">
                      <a:alpha val="36000"/>
                    </a:srgbClr>
                  </a:outerShdw>
                </a:effectLst>
              </a:rPr>
              <a:t> </a:t>
            </a:r>
            <a:r>
              <a:rPr lang="en-US" sz="1900" b="1" u="sng" cap="all" dirty="0" err="1">
                <a:solidFill>
                  <a:schemeClr val="accent4">
                    <a:lumMod val="75000"/>
                  </a:schemeClr>
                </a:solidFill>
                <a:effectLst>
                  <a:outerShdw blurRad="47625" dist="12700" dir="2700000" algn="tl" rotWithShape="0">
                    <a:srgbClr val="000000">
                      <a:alpha val="36000"/>
                    </a:srgbClr>
                  </a:outerShdw>
                </a:effectLst>
              </a:rPr>
              <a:t>etti</a:t>
            </a:r>
            <a:r>
              <a:rPr lang="en-US" sz="1900" b="1" u="sng" cap="all" dirty="0">
                <a:solidFill>
                  <a:schemeClr val="accent4">
                    <a:lumMod val="75000"/>
                  </a:schemeClr>
                </a:solidFill>
                <a:effectLst>
                  <a:outerShdw blurRad="47625" dist="12700" dir="2700000" algn="tl" rotWithShape="0">
                    <a:srgbClr val="000000">
                      <a:alpha val="36000"/>
                    </a:srgbClr>
                  </a:outerShdw>
                </a:effectLst>
              </a:rPr>
              <a:t>.</a:t>
            </a:r>
            <a:endParaRPr lang="tr-TR" sz="1900" b="1" u="sng" cap="all" dirty="0">
              <a:solidFill>
                <a:schemeClr val="accent4">
                  <a:lumMod val="75000"/>
                </a:schemeClr>
              </a:solidFill>
              <a:effectLst>
                <a:outerShdw blurRad="47625" dist="12700" dir="2700000" algn="tl" rotWithShape="0">
                  <a:srgbClr val="000000">
                    <a:alpha val="36000"/>
                  </a:srgbClr>
                </a:outerShdw>
              </a:effectLst>
            </a:endParaRPr>
          </a:p>
          <a:p>
            <a:pPr defTabSz="914400" fontAlgn="base">
              <a:lnSpc>
                <a:spcPct val="110000"/>
              </a:lnSpc>
              <a:spcAft>
                <a:spcPts val="600"/>
              </a:spcAft>
              <a:buClr>
                <a:schemeClr val="tx1"/>
              </a:buClr>
            </a:pPr>
            <a:endParaRPr lang="en-US" sz="1900" cap="all" dirty="0">
              <a:effectLst>
                <a:outerShdw blurRad="47625" dist="12700" dir="2700000" algn="tl" rotWithShape="0">
                  <a:srgbClr val="000000">
                    <a:alpha val="36000"/>
                  </a:srgbClr>
                </a:outerShdw>
              </a:effectLst>
            </a:endParaRPr>
          </a:p>
          <a:p>
            <a:pPr indent="-228600" defTabSz="914400" fontAlgn="base">
              <a:lnSpc>
                <a:spcPct val="110000"/>
              </a:lnSpc>
              <a:spcAft>
                <a:spcPts val="600"/>
              </a:spcAft>
              <a:buClr>
                <a:schemeClr val="tx1"/>
              </a:buClr>
              <a:buFont typeface="Arial" panose="020B0604020202020204" pitchFamily="34" charset="0"/>
              <a:buChar char="•"/>
            </a:pPr>
            <a:r>
              <a:rPr lang="en-US" sz="1900" cap="all" dirty="0">
                <a:effectLst>
                  <a:outerShdw blurRad="47625" dist="12700" dir="2700000" algn="tl" rotWithShape="0">
                    <a:srgbClr val="000000">
                      <a:alpha val="36000"/>
                    </a:srgbClr>
                  </a:outerShdw>
                </a:effectLst>
              </a:rPr>
              <a:t>12 </a:t>
            </a:r>
            <a:r>
              <a:rPr lang="en-US" sz="1900" cap="all" dirty="0" err="1">
                <a:effectLst>
                  <a:outerShdw blurRad="47625" dist="12700" dir="2700000" algn="tl" rotWithShape="0">
                    <a:srgbClr val="000000">
                      <a:alpha val="36000"/>
                    </a:srgbClr>
                  </a:outerShdw>
                </a:effectLst>
              </a:rPr>
              <a:t>Cesur</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Yürek</a:t>
            </a:r>
            <a:r>
              <a:rPr lang="en-US" sz="1900" cap="all" dirty="0">
                <a:effectLst>
                  <a:outerShdw blurRad="47625" dist="12700" dir="2700000" algn="tl" rotWithShape="0">
                    <a:srgbClr val="000000">
                      <a:alpha val="36000"/>
                    </a:srgbClr>
                  </a:outerShdw>
                </a:effectLst>
              </a:rPr>
              <a:t>, 2013’de </a:t>
            </a:r>
            <a:r>
              <a:rPr lang="en-US" sz="1900" cap="all" dirty="0" err="1">
                <a:effectLst>
                  <a:outerShdw blurRad="47625" dist="12700" dir="2700000" algn="tl" rotWithShape="0">
                    <a:srgbClr val="000000">
                      <a:alpha val="36000"/>
                    </a:srgbClr>
                  </a:outerShdw>
                </a:effectLst>
              </a:rPr>
              <a:t>Avrupa</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ikincisi</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olmasının</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ardından</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Güney</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Kore’nin</a:t>
            </a:r>
            <a:r>
              <a:rPr lang="en-US" sz="1900" cap="all" dirty="0">
                <a:effectLst>
                  <a:outerShdw blurRad="47625" dist="12700" dir="2700000" algn="tl" rotWithShape="0">
                    <a:srgbClr val="000000">
                      <a:alpha val="36000"/>
                    </a:srgbClr>
                  </a:outerShdw>
                </a:effectLst>
              </a:rPr>
              <a:t> Incheon </a:t>
            </a:r>
            <a:r>
              <a:rPr lang="en-US" sz="1900" cap="all" dirty="0" err="1">
                <a:effectLst>
                  <a:outerShdw blurRad="47625" dist="12700" dir="2700000" algn="tl" rotWithShape="0">
                    <a:srgbClr val="000000">
                      <a:alpha val="36000"/>
                    </a:srgbClr>
                  </a:outerShdw>
                </a:effectLst>
              </a:rPr>
              <a:t>şehrinde</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yapılan</a:t>
            </a:r>
            <a:r>
              <a:rPr lang="en-US" sz="1900" cap="all" dirty="0">
                <a:effectLst>
                  <a:outerShdw blurRad="47625" dist="12700" dir="2700000" algn="tl" rotWithShape="0">
                    <a:srgbClr val="000000">
                      <a:alpha val="36000"/>
                    </a:srgbClr>
                  </a:outerShdw>
                </a:effectLst>
              </a:rPr>
              <a:t> 2014 </a:t>
            </a:r>
            <a:r>
              <a:rPr lang="en-US" sz="1900" cap="all" dirty="0" err="1">
                <a:effectLst>
                  <a:outerShdw blurRad="47625" dist="12700" dir="2700000" algn="tl" rotWithShape="0">
                    <a:srgbClr val="000000">
                      <a:alpha val="36000"/>
                    </a:srgbClr>
                  </a:outerShdw>
                </a:effectLst>
              </a:rPr>
              <a:t>Tekerlekli</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Sandalye</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Basketbol</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Dünya</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Şampiyonası’nda</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dünya</a:t>
            </a:r>
            <a:r>
              <a:rPr lang="en-US" sz="1900" cap="all" dirty="0">
                <a:effectLst>
                  <a:outerShdw blurRad="47625" dist="12700" dir="2700000" algn="tl" rotWithShape="0">
                    <a:srgbClr val="000000">
                      <a:alpha val="36000"/>
                    </a:srgbClr>
                  </a:outerShdw>
                </a:effectLst>
              </a:rPr>
              <a:t> 3.sü </a:t>
            </a:r>
            <a:r>
              <a:rPr lang="en-US" sz="1900" cap="all" dirty="0" err="1">
                <a:effectLst>
                  <a:outerShdw blurRad="47625" dist="12700" dir="2700000" algn="tl" rotWithShape="0">
                    <a:srgbClr val="000000">
                      <a:alpha val="36000"/>
                    </a:srgbClr>
                  </a:outerShdw>
                </a:effectLst>
              </a:rPr>
              <a:t>oldu.Millilerimiz</a:t>
            </a:r>
            <a:r>
              <a:rPr lang="en-US" sz="1900" cap="all" dirty="0">
                <a:effectLst>
                  <a:outerShdw blurRad="47625" dist="12700" dir="2700000" algn="tl" rotWithShape="0">
                    <a:srgbClr val="000000">
                      <a:alpha val="36000"/>
                    </a:srgbClr>
                  </a:outerShdw>
                </a:effectLst>
              </a:rPr>
              <a:t>, 2016 Rio </a:t>
            </a:r>
            <a:r>
              <a:rPr lang="en-US" sz="1900" cap="all" dirty="0" err="1">
                <a:effectLst>
                  <a:outerShdw blurRad="47625" dist="12700" dir="2700000" algn="tl" rotWithShape="0">
                    <a:srgbClr val="000000">
                      <a:alpha val="36000"/>
                    </a:srgbClr>
                  </a:outerShdw>
                </a:effectLst>
              </a:rPr>
              <a:t>Paralimpik</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Oyunları’nda</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ülkemizi</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temsil</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etti</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ve</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Paralimpik</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Oyunları</a:t>
            </a:r>
            <a:r>
              <a:rPr lang="en-US" sz="1900" cap="all" dirty="0">
                <a:effectLst>
                  <a:outerShdw blurRad="47625" dist="12700" dir="2700000" algn="tl" rotWithShape="0">
                    <a:srgbClr val="000000">
                      <a:alpha val="36000"/>
                    </a:srgbClr>
                  </a:outerShdw>
                </a:effectLst>
              </a:rPr>
              <a:t> 4. </a:t>
            </a:r>
            <a:r>
              <a:rPr lang="en-US" sz="1900" cap="all" dirty="0" err="1">
                <a:effectLst>
                  <a:outerShdw blurRad="47625" dist="12700" dir="2700000" algn="tl" rotWithShape="0">
                    <a:srgbClr val="000000">
                      <a:alpha val="36000"/>
                    </a:srgbClr>
                  </a:outerShdw>
                </a:effectLst>
              </a:rPr>
              <a:t>Olarak</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tamamladı</a:t>
            </a:r>
            <a:r>
              <a:rPr lang="en-US" sz="1900" cap="all" dirty="0">
                <a:effectLst>
                  <a:outerShdw blurRad="47625" dist="12700" dir="2700000" algn="tl" rotWithShape="0">
                    <a:srgbClr val="000000">
                      <a:alpha val="36000"/>
                    </a:srgbClr>
                  </a:outerShdw>
                </a:effectLst>
              </a:rPr>
              <a:t>. </a:t>
            </a:r>
            <a:endParaRPr lang="tr-TR" sz="1900" cap="all" dirty="0">
              <a:effectLst>
                <a:outerShdw blurRad="47625" dist="12700" dir="2700000" algn="tl" rotWithShape="0">
                  <a:srgbClr val="000000">
                    <a:alpha val="36000"/>
                  </a:srgbClr>
                </a:outerShdw>
              </a:effectLst>
            </a:endParaRPr>
          </a:p>
          <a:p>
            <a:pPr indent="-228600" defTabSz="914400" fontAlgn="base">
              <a:lnSpc>
                <a:spcPct val="110000"/>
              </a:lnSpc>
              <a:spcAft>
                <a:spcPts val="600"/>
              </a:spcAft>
              <a:buClr>
                <a:schemeClr val="tx1"/>
              </a:buClr>
              <a:buFont typeface="Arial" panose="020B0604020202020204" pitchFamily="34" charset="0"/>
              <a:buChar char="•"/>
            </a:pPr>
            <a:endParaRPr lang="tr-TR" sz="1900" cap="all" dirty="0">
              <a:effectLst>
                <a:outerShdw blurRad="47625" dist="12700" dir="2700000" algn="tl" rotWithShape="0">
                  <a:srgbClr val="000000">
                    <a:alpha val="36000"/>
                  </a:srgbClr>
                </a:outerShdw>
              </a:effectLst>
            </a:endParaRPr>
          </a:p>
          <a:p>
            <a:pPr indent="-228600" defTabSz="914400" fontAlgn="base">
              <a:lnSpc>
                <a:spcPct val="110000"/>
              </a:lnSpc>
              <a:spcAft>
                <a:spcPts val="600"/>
              </a:spcAft>
              <a:buClr>
                <a:schemeClr val="tx1"/>
              </a:buClr>
              <a:buFont typeface="Arial" panose="020B0604020202020204" pitchFamily="34" charset="0"/>
              <a:buChar char="•"/>
            </a:pPr>
            <a:r>
              <a:rPr lang="en-US" sz="1900" cap="all" dirty="0">
                <a:effectLst>
                  <a:outerShdw blurRad="47625" dist="12700" dir="2700000" algn="tl" rotWithShape="0">
                    <a:srgbClr val="000000">
                      <a:alpha val="36000"/>
                    </a:srgbClr>
                  </a:outerShdw>
                </a:effectLst>
              </a:rPr>
              <a:t>2017 </a:t>
            </a:r>
            <a:r>
              <a:rPr lang="en-US" sz="1900" cap="all" dirty="0" err="1">
                <a:effectLst>
                  <a:outerShdw blurRad="47625" dist="12700" dir="2700000" algn="tl" rotWithShape="0">
                    <a:srgbClr val="000000">
                      <a:alpha val="36000"/>
                    </a:srgbClr>
                  </a:outerShdw>
                </a:effectLst>
              </a:rPr>
              <a:t>yılına</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gelinde</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ise</a:t>
            </a:r>
            <a:r>
              <a:rPr lang="en-US" sz="1900" cap="all" dirty="0">
                <a:effectLst>
                  <a:outerShdw blurRad="47625" dist="12700" dir="2700000" algn="tl" rotWithShape="0">
                    <a:srgbClr val="000000">
                      <a:alpha val="36000"/>
                    </a:srgbClr>
                  </a:outerShdw>
                </a:effectLst>
              </a:rPr>
              <a:t> 12 </a:t>
            </a:r>
            <a:r>
              <a:rPr lang="en-US" sz="1900" cap="all" dirty="0" err="1">
                <a:effectLst>
                  <a:outerShdw blurRad="47625" dist="12700" dir="2700000" algn="tl" rotWithShape="0">
                    <a:srgbClr val="000000">
                      <a:alpha val="36000"/>
                    </a:srgbClr>
                  </a:outerShdw>
                </a:effectLst>
              </a:rPr>
              <a:t>Cesur</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Yürek</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Avrupa</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şampiyonu</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olarak</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süre</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gelen</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başarıları</a:t>
            </a:r>
            <a:r>
              <a:rPr lang="en-US" sz="1900" cap="all" dirty="0">
                <a:effectLst>
                  <a:outerShdw blurRad="47625" dist="12700" dir="2700000" algn="tl" rotWithShape="0">
                    <a:srgbClr val="000000">
                      <a:alpha val="36000"/>
                    </a:srgbClr>
                  </a:outerShdw>
                </a:effectLst>
              </a:rPr>
              <a:t> </a:t>
            </a:r>
            <a:r>
              <a:rPr lang="en-US" sz="1900" cap="all" dirty="0" err="1">
                <a:effectLst>
                  <a:outerShdw blurRad="47625" dist="12700" dir="2700000" algn="tl" rotWithShape="0">
                    <a:srgbClr val="000000">
                      <a:alpha val="36000"/>
                    </a:srgbClr>
                  </a:outerShdw>
                </a:effectLst>
              </a:rPr>
              <a:t>taçlandırdı</a:t>
            </a:r>
            <a:r>
              <a:rPr lang="en-US" sz="1900" cap="all" dirty="0">
                <a:effectLst>
                  <a:outerShdw blurRad="47625" dist="12700" dir="2700000" algn="tl" rotWithShape="0">
                    <a:srgbClr val="000000">
                      <a:alpha val="36000"/>
                    </a:srgbClr>
                  </a:outerShdw>
                </a:effectLst>
              </a:rPr>
              <a:t>.</a:t>
            </a:r>
          </a:p>
        </p:txBody>
      </p:sp>
      <p:pic>
        <p:nvPicPr>
          <p:cNvPr id="7" name="Picture 6" descr="12 Cesur Yürek Rio'da madalya peşinde-TAŞINDIK!!">
            <a:extLst>
              <a:ext uri="{FF2B5EF4-FFF2-40B4-BE49-F238E27FC236}">
                <a16:creationId xmlns:a16="http://schemas.microsoft.com/office/drawing/2014/main" xmlns="" id="{1FCE0332-1DAD-47E4-8E31-432CB942122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8532" y="462064"/>
            <a:ext cx="5574798" cy="59338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9061604"/>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xmlns="" id="{57F1A029-5F0E-4933-B74F-32C7DFA74D9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452587" y="642026"/>
            <a:ext cx="7397297" cy="5661497"/>
          </a:xfrm>
          <a:prstGeom prst="roundRect">
            <a:avLst>
              <a:gd name="adj" fmla="val 3516"/>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xmlns="">
                <a:solidFill>
                  <a:srgbClr val="FFFFFF"/>
                </a:solidFill>
              </a14:hiddenFill>
            </a:ext>
          </a:extLst>
        </p:spPr>
      </p:pic>
      <p:sp>
        <p:nvSpPr>
          <p:cNvPr id="4" name="Dikdörtgen 3">
            <a:extLst>
              <a:ext uri="{FF2B5EF4-FFF2-40B4-BE49-F238E27FC236}">
                <a16:creationId xmlns:a16="http://schemas.microsoft.com/office/drawing/2014/main" xmlns="" id="{C3DF808A-6735-48B0-8BF5-8C70D5C89ED9}"/>
              </a:ext>
            </a:extLst>
          </p:cNvPr>
          <p:cNvSpPr/>
          <p:nvPr/>
        </p:nvSpPr>
        <p:spPr>
          <a:xfrm>
            <a:off x="8218384" y="1010598"/>
            <a:ext cx="3698648" cy="4924351"/>
          </a:xfrm>
          <a:prstGeom prst="rect">
            <a:avLst/>
          </a:prstGeom>
        </p:spPr>
        <p:txBody>
          <a:bodyPr vert="horz" lIns="91440" tIns="45720" rIns="91440" bIns="45720" rtlCol="0">
            <a:noAutofit/>
          </a:bodyPr>
          <a:lstStyle/>
          <a:p>
            <a:pPr indent="-228600" defTabSz="914400" fontAlgn="base">
              <a:lnSpc>
                <a:spcPct val="120000"/>
              </a:lnSpc>
              <a:spcAft>
                <a:spcPts val="600"/>
              </a:spcAft>
              <a:buClr>
                <a:schemeClr val="tx1"/>
              </a:buClr>
              <a:buFont typeface="Arial" panose="020B0604020202020204" pitchFamily="34" charset="0"/>
              <a:buChar char="•"/>
            </a:pPr>
            <a:r>
              <a:rPr lang="en-US" sz="2000" b="1" cap="all" dirty="0">
                <a:effectLst>
                  <a:outerShdw blurRad="47625" dist="12700" dir="2700000" algn="tl" rotWithShape="0">
                    <a:srgbClr val="000000">
                      <a:alpha val="36000"/>
                    </a:srgbClr>
                  </a:outerShdw>
                </a:effectLst>
              </a:rPr>
              <a:t>12 </a:t>
            </a:r>
            <a:r>
              <a:rPr lang="en-US" sz="2000" b="1" cap="all" dirty="0" err="1">
                <a:effectLst>
                  <a:outerShdw blurRad="47625" dist="12700" dir="2700000" algn="tl" rotWithShape="0">
                    <a:srgbClr val="000000">
                      <a:alpha val="36000"/>
                    </a:srgbClr>
                  </a:outerShdw>
                </a:effectLst>
              </a:rPr>
              <a:t>Sihirli</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bilek</a:t>
            </a:r>
            <a:r>
              <a:rPr lang="en-US" sz="2000" b="1" cap="all" dirty="0">
                <a:effectLst>
                  <a:outerShdw blurRad="47625" dist="12700" dir="2700000" algn="tl" rotWithShape="0">
                    <a:srgbClr val="000000">
                      <a:alpha val="36000"/>
                    </a:srgbClr>
                  </a:outerShdw>
                </a:effectLst>
              </a:rPr>
              <a:t> 2018 </a:t>
            </a:r>
            <a:r>
              <a:rPr lang="en-US" sz="2000" b="1" cap="all" dirty="0" err="1">
                <a:effectLst>
                  <a:outerShdw blurRad="47625" dist="12700" dir="2700000" algn="tl" rotWithShape="0">
                    <a:srgbClr val="000000">
                      <a:alpha val="36000"/>
                    </a:srgbClr>
                  </a:outerShdw>
                </a:effectLst>
              </a:rPr>
              <a:t>yılında</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İtalya’da</a:t>
            </a:r>
            <a:r>
              <a:rPr lang="en-US" sz="2000" b="1" cap="all" dirty="0">
                <a:effectLst>
                  <a:outerShdw blurRad="47625" dist="12700" dir="2700000" algn="tl" rotWithShape="0">
                    <a:srgbClr val="000000">
                      <a:alpha val="36000"/>
                    </a:srgbClr>
                  </a:outerShdw>
                </a:effectLst>
              </a:rPr>
              <a:t> B Division </a:t>
            </a:r>
            <a:r>
              <a:rPr lang="en-US" sz="2000" b="1" cap="all" dirty="0" err="1">
                <a:effectLst>
                  <a:outerShdw blurRad="47625" dist="12700" dir="2700000" algn="tl" rotWithShape="0">
                    <a:srgbClr val="000000">
                      <a:alpha val="36000"/>
                    </a:srgbClr>
                  </a:outerShdw>
                </a:effectLst>
              </a:rPr>
              <a:t>Avrupa</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şampiyonu</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olarak</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göğsümüzü</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kabarttı</a:t>
            </a:r>
            <a:r>
              <a:rPr lang="en-US" sz="2000" b="1" cap="all" dirty="0">
                <a:effectLst>
                  <a:outerShdw blurRad="47625" dist="12700" dir="2700000" algn="tl" rotWithShape="0">
                    <a:srgbClr val="000000">
                      <a:alpha val="36000"/>
                    </a:srgbClr>
                  </a:outerShdw>
                </a:effectLst>
              </a:rPr>
              <a:t>.</a:t>
            </a:r>
          </a:p>
          <a:p>
            <a:pPr indent="-228600" defTabSz="914400" fontAlgn="base">
              <a:lnSpc>
                <a:spcPct val="120000"/>
              </a:lnSpc>
              <a:spcAft>
                <a:spcPts val="600"/>
              </a:spcAft>
              <a:buClr>
                <a:schemeClr val="tx1"/>
              </a:buClr>
              <a:buFont typeface="Arial" panose="020B0604020202020204" pitchFamily="34" charset="0"/>
              <a:buChar char="•"/>
            </a:pPr>
            <a:endParaRPr lang="en-US" sz="2000" b="1" cap="all" dirty="0">
              <a:effectLst>
                <a:outerShdw blurRad="47625" dist="12700" dir="2700000" algn="tl" rotWithShape="0">
                  <a:srgbClr val="000000">
                    <a:alpha val="36000"/>
                  </a:srgbClr>
                </a:outerShdw>
              </a:effectLst>
            </a:endParaRPr>
          </a:p>
          <a:p>
            <a:pPr indent="-228600" defTabSz="914400" fontAlgn="base">
              <a:lnSpc>
                <a:spcPct val="120000"/>
              </a:lnSpc>
              <a:spcAft>
                <a:spcPts val="600"/>
              </a:spcAft>
              <a:buClr>
                <a:schemeClr val="tx1"/>
              </a:buClr>
              <a:buFont typeface="Arial" panose="020B0604020202020204" pitchFamily="34" charset="0"/>
              <a:buChar char="•"/>
            </a:pPr>
            <a:endParaRPr lang="en-US" sz="2000" b="1" cap="all" dirty="0">
              <a:effectLst>
                <a:outerShdw blurRad="47625" dist="12700" dir="2700000" algn="tl" rotWithShape="0">
                  <a:srgbClr val="000000">
                    <a:alpha val="36000"/>
                  </a:srgbClr>
                </a:outerShdw>
              </a:effectLst>
            </a:endParaRPr>
          </a:p>
          <a:p>
            <a:pPr indent="-228600" defTabSz="914400" fontAlgn="base">
              <a:lnSpc>
                <a:spcPct val="120000"/>
              </a:lnSpc>
              <a:spcAft>
                <a:spcPts val="600"/>
              </a:spcAft>
              <a:buClr>
                <a:schemeClr val="tx1"/>
              </a:buClr>
              <a:buFont typeface="Arial" panose="020B0604020202020204" pitchFamily="34" charset="0"/>
              <a:buChar char="•"/>
            </a:pPr>
            <a:r>
              <a:rPr lang="en-US" sz="2000" b="1" cap="all" dirty="0">
                <a:effectLst>
                  <a:outerShdw blurRad="47625" dist="12700" dir="2700000" algn="tl" rotWithShape="0">
                    <a:srgbClr val="000000">
                      <a:alpha val="36000"/>
                    </a:srgbClr>
                  </a:outerShdw>
                </a:effectLst>
              </a:rPr>
              <a:t>U22 </a:t>
            </a:r>
            <a:r>
              <a:rPr lang="en-US" sz="2000" b="1" cap="all" dirty="0" err="1">
                <a:effectLst>
                  <a:outerShdw blurRad="47625" dist="12700" dir="2700000" algn="tl" rotWithShape="0">
                    <a:srgbClr val="000000">
                      <a:alpha val="36000"/>
                    </a:srgbClr>
                  </a:outerShdw>
                </a:effectLst>
              </a:rPr>
              <a:t>Erkek</a:t>
            </a:r>
            <a:r>
              <a:rPr lang="en-US" sz="2000" b="1" cap="all" dirty="0">
                <a:effectLst>
                  <a:outerShdw blurRad="47625" dist="12700" dir="2700000" algn="tl" rotWithShape="0">
                    <a:srgbClr val="000000">
                      <a:alpha val="36000"/>
                    </a:srgbClr>
                  </a:outerShdw>
                </a:effectLst>
              </a:rPr>
              <a:t> Milli </a:t>
            </a:r>
            <a:r>
              <a:rPr lang="en-US" sz="2000" b="1" cap="all" dirty="0" err="1">
                <a:effectLst>
                  <a:outerShdw blurRad="47625" dist="12700" dir="2700000" algn="tl" rotWithShape="0">
                    <a:srgbClr val="000000">
                      <a:alpha val="36000"/>
                    </a:srgbClr>
                  </a:outerShdw>
                </a:effectLst>
              </a:rPr>
              <a:t>takımımız</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ise</a:t>
            </a:r>
            <a:r>
              <a:rPr lang="en-US" sz="2000" b="1" cap="all" dirty="0">
                <a:effectLst>
                  <a:outerShdw blurRad="47625" dist="12700" dir="2700000" algn="tl" rotWithShape="0">
                    <a:srgbClr val="000000">
                      <a:alpha val="36000"/>
                    </a:srgbClr>
                  </a:outerShdw>
                </a:effectLst>
              </a:rPr>
              <a:t> 2017 </a:t>
            </a:r>
            <a:r>
              <a:rPr lang="en-US" sz="2000" b="1" cap="all" dirty="0" err="1">
                <a:effectLst>
                  <a:outerShdw blurRad="47625" dist="12700" dir="2700000" algn="tl" rotWithShape="0">
                    <a:srgbClr val="000000">
                      <a:alpha val="36000"/>
                    </a:srgbClr>
                  </a:outerShdw>
                </a:effectLst>
              </a:rPr>
              <a:t>ve</a:t>
            </a:r>
            <a:r>
              <a:rPr lang="en-US" sz="2000" b="1" cap="all" dirty="0">
                <a:effectLst>
                  <a:outerShdw blurRad="47625" dist="12700" dir="2700000" algn="tl" rotWithShape="0">
                    <a:srgbClr val="000000">
                      <a:alpha val="36000"/>
                    </a:srgbClr>
                  </a:outerShdw>
                </a:effectLst>
              </a:rPr>
              <a:t> 2018’de </a:t>
            </a:r>
            <a:r>
              <a:rPr lang="en-US" sz="2000" b="1" cap="all" dirty="0" err="1">
                <a:effectLst>
                  <a:outerShdw blurRad="47625" dist="12700" dir="2700000" algn="tl" rotWithShape="0">
                    <a:srgbClr val="000000">
                      <a:alpha val="36000"/>
                    </a:srgbClr>
                  </a:outerShdw>
                </a:effectLst>
              </a:rPr>
              <a:t>arka</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arkaya</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Avrupa</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Şampiyonluğuna</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ulaştı</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ve</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geleceğimizin</a:t>
            </a:r>
            <a:r>
              <a:rPr lang="en-US" sz="2000" b="1" cap="all" dirty="0">
                <a:effectLst>
                  <a:outerShdw blurRad="47625" dist="12700" dir="2700000" algn="tl" rotWithShape="0">
                    <a:srgbClr val="000000">
                      <a:alpha val="36000"/>
                    </a:srgbClr>
                  </a:outerShdw>
                </a:effectLst>
              </a:rPr>
              <a:t> ne </a:t>
            </a:r>
            <a:r>
              <a:rPr lang="en-US" sz="2000" b="1" cap="all" dirty="0" err="1">
                <a:effectLst>
                  <a:outerShdw blurRad="47625" dist="12700" dir="2700000" algn="tl" rotWithShape="0">
                    <a:srgbClr val="000000">
                      <a:alpha val="36000"/>
                    </a:srgbClr>
                  </a:outerShdw>
                </a:effectLst>
              </a:rPr>
              <a:t>kadar</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parlak</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olduğunu</a:t>
            </a:r>
            <a:r>
              <a:rPr lang="en-US" sz="2000" b="1" cap="all" dirty="0">
                <a:effectLst>
                  <a:outerShdw blurRad="47625" dist="12700" dir="2700000" algn="tl" rotWithShape="0">
                    <a:srgbClr val="000000">
                      <a:alpha val="36000"/>
                    </a:srgbClr>
                  </a:outerShdw>
                </a:effectLst>
              </a:rPr>
              <a:t> </a:t>
            </a:r>
            <a:r>
              <a:rPr lang="en-US" sz="2000" b="1" cap="all" dirty="0" err="1">
                <a:effectLst>
                  <a:outerShdw blurRad="47625" dist="12700" dir="2700000" algn="tl" rotWithShape="0">
                    <a:srgbClr val="000000">
                      <a:alpha val="36000"/>
                    </a:srgbClr>
                  </a:outerShdw>
                </a:effectLst>
              </a:rPr>
              <a:t>kanıtladı</a:t>
            </a:r>
            <a:r>
              <a:rPr lang="en-US" sz="2000" b="1" cap="all" dirty="0">
                <a:effectLst>
                  <a:outerShdw blurRad="47625" dist="12700" dir="2700000" algn="tl" rotWithShape="0">
                    <a:srgbClr val="000000">
                      <a:alpha val="36000"/>
                    </a:srgbClr>
                  </a:outerShdw>
                </a:effectLst>
              </a:rPr>
              <a:t>.</a:t>
            </a:r>
          </a:p>
        </p:txBody>
      </p:sp>
    </p:spTree>
    <p:extLst>
      <p:ext uri="{BB962C8B-B14F-4D97-AF65-F5344CB8AC3E}">
        <p14:creationId xmlns:p14="http://schemas.microsoft.com/office/powerpoint/2010/main" xmlns="" val="2206527255"/>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55A82BD-15CC-46B9-A0B5-A1923515EFCB}"/>
              </a:ext>
            </a:extLst>
          </p:cNvPr>
          <p:cNvSpPr>
            <a:spLocks noGrp="1"/>
          </p:cNvSpPr>
          <p:nvPr>
            <p:ph type="title"/>
          </p:nvPr>
        </p:nvSpPr>
        <p:spPr>
          <a:xfrm>
            <a:off x="913774" y="285010"/>
            <a:ext cx="10364451" cy="1249753"/>
          </a:xfrm>
        </p:spPr>
        <p:txBody>
          <a:bodyPr>
            <a:normAutofit fontScale="90000"/>
          </a:bodyPr>
          <a:lstStyle/>
          <a:p>
            <a:r>
              <a:rPr lang="tr-TR" b="1" u="sng" dirty="0">
                <a:solidFill>
                  <a:srgbClr val="6666FF"/>
                </a:solidFill>
                <a:effectLst/>
              </a:rPr>
              <a:t>Türkiye Tekerlekli Sandalye Basketbol Milli Takımı bronz madalya kazandı</a:t>
            </a:r>
            <a:r>
              <a:rPr lang="tr-TR" b="1" dirty="0">
                <a:effectLst/>
              </a:rPr>
              <a:t/>
            </a:r>
            <a:br>
              <a:rPr lang="tr-TR" b="1" dirty="0">
                <a:effectLst/>
              </a:rPr>
            </a:br>
            <a:endParaRPr lang="tr-TR" dirty="0"/>
          </a:p>
        </p:txBody>
      </p:sp>
      <p:pic>
        <p:nvPicPr>
          <p:cNvPr id="10242" name="Picture 2" descr="Türkiye Tekerlekli Sandalye Basketbol Milli Takımı bronz madalya kazandı">
            <a:extLst>
              <a:ext uri="{FF2B5EF4-FFF2-40B4-BE49-F238E27FC236}">
                <a16:creationId xmlns:a16="http://schemas.microsoft.com/office/drawing/2014/main" xmlns="" id="{983889AE-6AAB-4452-AB15-4A0D51BADB8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5735" y="1534763"/>
            <a:ext cx="6757989" cy="49720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ikdörtgen 3">
            <a:extLst>
              <a:ext uri="{FF2B5EF4-FFF2-40B4-BE49-F238E27FC236}">
                <a16:creationId xmlns:a16="http://schemas.microsoft.com/office/drawing/2014/main" xmlns="" id="{4266E82E-1176-4610-8F3D-B644475BE96F}"/>
              </a:ext>
            </a:extLst>
          </p:cNvPr>
          <p:cNvSpPr/>
          <p:nvPr/>
        </p:nvSpPr>
        <p:spPr>
          <a:xfrm>
            <a:off x="7258050" y="1770251"/>
            <a:ext cx="4514850" cy="4524315"/>
          </a:xfrm>
          <a:prstGeom prst="rect">
            <a:avLst/>
          </a:prstGeom>
        </p:spPr>
        <p:txBody>
          <a:bodyPr wrap="square">
            <a:spAutoFit/>
          </a:bodyPr>
          <a:lstStyle/>
          <a:p>
            <a:r>
              <a:rPr lang="tr-TR" sz="3600" b="1" dirty="0">
                <a:latin typeface="cnn-sans"/>
              </a:rPr>
              <a:t>Tekerlekli Sandalye Basketbol Erkek Milli Takımı, Avrupa Şampiyonası üçüncülük maçında Almanya'yı 76-65 yenerek bronz madalya kazandı.</a:t>
            </a:r>
            <a:endParaRPr lang="tr-TR" sz="3600" b="1" i="0" dirty="0">
              <a:effectLst/>
              <a:latin typeface="cnn-sans"/>
            </a:endParaRPr>
          </a:p>
        </p:txBody>
      </p:sp>
    </p:spTree>
    <p:extLst>
      <p:ext uri="{BB962C8B-B14F-4D97-AF65-F5344CB8AC3E}">
        <p14:creationId xmlns:p14="http://schemas.microsoft.com/office/powerpoint/2010/main" xmlns="" val="332627609"/>
      </p:ext>
    </p:extLst>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274853D-ABB8-4EE8-9E56-8FEF9276F613}"/>
              </a:ext>
            </a:extLst>
          </p:cNvPr>
          <p:cNvSpPr>
            <a:spLocks noGrp="1"/>
          </p:cNvSpPr>
          <p:nvPr>
            <p:ph type="title"/>
          </p:nvPr>
        </p:nvSpPr>
        <p:spPr>
          <a:xfrm>
            <a:off x="573943" y="345815"/>
            <a:ext cx="4783092" cy="1280890"/>
          </a:xfrm>
        </p:spPr>
        <p:txBody>
          <a:bodyPr vert="horz" lIns="91440" tIns="45720" rIns="91440" bIns="45720" rtlCol="0" anchor="t">
            <a:normAutofit fontScale="90000"/>
          </a:bodyPr>
          <a:lstStyle/>
          <a:p>
            <a:pPr>
              <a:lnSpc>
                <a:spcPct val="90000"/>
              </a:lnSpc>
            </a:pPr>
            <a:r>
              <a:rPr lang="en-US" sz="6000" b="1" u="sng" dirty="0"/>
              <a:t>Patrick Anderson:</a:t>
            </a:r>
            <a:r>
              <a:rPr lang="en-US" sz="2700" b="1" dirty="0"/>
              <a:t/>
            </a:r>
            <a:br>
              <a:rPr lang="en-US" sz="2700" b="1" dirty="0"/>
            </a:br>
            <a:r>
              <a:rPr lang="en-US" sz="2700" b="1" dirty="0"/>
              <a:t/>
            </a:r>
            <a:br>
              <a:rPr lang="en-US" sz="2700" b="1" dirty="0"/>
            </a:br>
            <a:endParaRPr lang="en-US" sz="2700" dirty="0"/>
          </a:p>
        </p:txBody>
      </p:sp>
      <p:sp>
        <p:nvSpPr>
          <p:cNvPr id="8" name="Dikdörtgen 7">
            <a:extLst>
              <a:ext uri="{FF2B5EF4-FFF2-40B4-BE49-F238E27FC236}">
                <a16:creationId xmlns:a16="http://schemas.microsoft.com/office/drawing/2014/main" xmlns="" id="{88F0DC2A-BD0F-48A5-B867-F4B34A4BC256}"/>
              </a:ext>
            </a:extLst>
          </p:cNvPr>
          <p:cNvSpPr/>
          <p:nvPr/>
        </p:nvSpPr>
        <p:spPr>
          <a:xfrm>
            <a:off x="689112" y="2734563"/>
            <a:ext cx="5883965" cy="3777622"/>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sz="2800" dirty="0">
                <a:solidFill>
                  <a:srgbClr val="000000"/>
                </a:solidFill>
              </a:rPr>
              <a:t>Patrick Anderson, </a:t>
            </a:r>
            <a:r>
              <a:rPr lang="en-US" sz="2800" dirty="0" err="1">
                <a:solidFill>
                  <a:srgbClr val="000000"/>
                </a:solidFill>
              </a:rPr>
              <a:t>büyük</a:t>
            </a:r>
            <a:r>
              <a:rPr lang="en-US" sz="2800" dirty="0">
                <a:solidFill>
                  <a:srgbClr val="000000"/>
                </a:solidFill>
              </a:rPr>
              <a:t> </a:t>
            </a:r>
            <a:r>
              <a:rPr lang="en-US" sz="2800" dirty="0" err="1">
                <a:solidFill>
                  <a:srgbClr val="000000"/>
                </a:solidFill>
              </a:rPr>
              <a:t>ölçüde</a:t>
            </a:r>
            <a:r>
              <a:rPr lang="en-US" sz="2800" dirty="0">
                <a:solidFill>
                  <a:srgbClr val="000000"/>
                </a:solidFill>
              </a:rPr>
              <a:t> </a:t>
            </a:r>
            <a:r>
              <a:rPr lang="en-US" sz="2800" dirty="0" err="1">
                <a:solidFill>
                  <a:srgbClr val="000000"/>
                </a:solidFill>
              </a:rPr>
              <a:t>dünyanın</a:t>
            </a:r>
            <a:r>
              <a:rPr lang="en-US" sz="2800" dirty="0">
                <a:solidFill>
                  <a:srgbClr val="000000"/>
                </a:solidFill>
              </a:rPr>
              <a:t> </a:t>
            </a:r>
            <a:r>
              <a:rPr lang="en-US" sz="2800" dirty="0" err="1">
                <a:solidFill>
                  <a:srgbClr val="000000"/>
                </a:solidFill>
              </a:rPr>
              <a:t>en</a:t>
            </a:r>
            <a:r>
              <a:rPr lang="en-US" sz="2800" dirty="0">
                <a:solidFill>
                  <a:srgbClr val="000000"/>
                </a:solidFill>
              </a:rPr>
              <a:t> </a:t>
            </a:r>
            <a:r>
              <a:rPr lang="en-US" sz="2800" dirty="0" err="1">
                <a:solidFill>
                  <a:srgbClr val="000000"/>
                </a:solidFill>
              </a:rPr>
              <a:t>iyi</a:t>
            </a:r>
            <a:r>
              <a:rPr lang="en-US" sz="2800" dirty="0">
                <a:solidFill>
                  <a:srgbClr val="000000"/>
                </a:solidFill>
              </a:rPr>
              <a:t> </a:t>
            </a:r>
            <a:r>
              <a:rPr lang="en-US" sz="2800" dirty="0" err="1">
                <a:solidFill>
                  <a:srgbClr val="000000"/>
                </a:solidFill>
              </a:rPr>
              <a:t>tekerlekli</a:t>
            </a:r>
            <a:r>
              <a:rPr lang="en-US" sz="2800" dirty="0">
                <a:solidFill>
                  <a:srgbClr val="000000"/>
                </a:solidFill>
              </a:rPr>
              <a:t> </a:t>
            </a:r>
            <a:r>
              <a:rPr lang="en-US" sz="2800" dirty="0" err="1">
                <a:solidFill>
                  <a:srgbClr val="000000"/>
                </a:solidFill>
              </a:rPr>
              <a:t>sandalye</a:t>
            </a:r>
            <a:r>
              <a:rPr lang="en-US" sz="2800" dirty="0">
                <a:solidFill>
                  <a:srgbClr val="000000"/>
                </a:solidFill>
              </a:rPr>
              <a:t> </a:t>
            </a:r>
            <a:r>
              <a:rPr lang="en-US" sz="2800" dirty="0" err="1">
                <a:solidFill>
                  <a:srgbClr val="000000"/>
                </a:solidFill>
              </a:rPr>
              <a:t>basketbol</a:t>
            </a:r>
            <a:r>
              <a:rPr lang="en-US" sz="2800" dirty="0">
                <a:solidFill>
                  <a:srgbClr val="000000"/>
                </a:solidFill>
              </a:rPr>
              <a:t> </a:t>
            </a:r>
            <a:r>
              <a:rPr lang="en-US" sz="2800" dirty="0" err="1">
                <a:solidFill>
                  <a:srgbClr val="000000"/>
                </a:solidFill>
              </a:rPr>
              <a:t>oyuncusu</a:t>
            </a:r>
            <a:r>
              <a:rPr lang="en-US" sz="2800" dirty="0">
                <a:solidFill>
                  <a:srgbClr val="000000"/>
                </a:solidFill>
              </a:rPr>
              <a:t> </a:t>
            </a:r>
            <a:r>
              <a:rPr lang="en-US" sz="2800" dirty="0" err="1">
                <a:solidFill>
                  <a:srgbClr val="000000"/>
                </a:solidFill>
              </a:rPr>
              <a:t>ve</a:t>
            </a:r>
            <a:r>
              <a:rPr lang="en-US" sz="2800" dirty="0">
                <a:solidFill>
                  <a:srgbClr val="000000"/>
                </a:solidFill>
              </a:rPr>
              <a:t> </a:t>
            </a:r>
            <a:r>
              <a:rPr lang="en-US" sz="2800" dirty="0" err="1">
                <a:solidFill>
                  <a:srgbClr val="000000"/>
                </a:solidFill>
              </a:rPr>
              <a:t>oyunu</a:t>
            </a:r>
            <a:r>
              <a:rPr lang="en-US" sz="2800" dirty="0">
                <a:solidFill>
                  <a:srgbClr val="000000"/>
                </a:solidFill>
              </a:rPr>
              <a:t> </a:t>
            </a:r>
            <a:r>
              <a:rPr lang="en-US" sz="2800" dirty="0" err="1">
                <a:solidFill>
                  <a:srgbClr val="000000"/>
                </a:solidFill>
              </a:rPr>
              <a:t>oynamış</a:t>
            </a:r>
            <a:r>
              <a:rPr lang="en-US" sz="2800" dirty="0">
                <a:solidFill>
                  <a:srgbClr val="000000"/>
                </a:solidFill>
              </a:rPr>
              <a:t> </a:t>
            </a:r>
            <a:r>
              <a:rPr lang="en-US" sz="2800" dirty="0" err="1">
                <a:solidFill>
                  <a:srgbClr val="000000"/>
                </a:solidFill>
              </a:rPr>
              <a:t>en</a:t>
            </a:r>
            <a:r>
              <a:rPr lang="en-US" sz="2800" dirty="0">
                <a:solidFill>
                  <a:srgbClr val="000000"/>
                </a:solidFill>
              </a:rPr>
              <a:t> </a:t>
            </a:r>
            <a:r>
              <a:rPr lang="en-US" sz="2800" dirty="0" err="1">
                <a:solidFill>
                  <a:srgbClr val="000000"/>
                </a:solidFill>
              </a:rPr>
              <a:t>büyük</a:t>
            </a:r>
            <a:r>
              <a:rPr lang="en-US" sz="2800" dirty="0">
                <a:solidFill>
                  <a:srgbClr val="000000"/>
                </a:solidFill>
              </a:rPr>
              <a:t> </a:t>
            </a:r>
            <a:r>
              <a:rPr lang="en-US" sz="2800" dirty="0" err="1">
                <a:solidFill>
                  <a:srgbClr val="000000"/>
                </a:solidFill>
              </a:rPr>
              <a:t>oyunculardan</a:t>
            </a:r>
            <a:r>
              <a:rPr lang="en-US" sz="2800" dirty="0">
                <a:solidFill>
                  <a:srgbClr val="000000"/>
                </a:solidFill>
              </a:rPr>
              <a:t> </a:t>
            </a:r>
            <a:r>
              <a:rPr lang="en-US" sz="2800" dirty="0" err="1">
                <a:solidFill>
                  <a:srgbClr val="000000"/>
                </a:solidFill>
              </a:rPr>
              <a:t>biri</a:t>
            </a:r>
            <a:r>
              <a:rPr lang="en-US" sz="2800" dirty="0">
                <a:solidFill>
                  <a:srgbClr val="000000"/>
                </a:solidFill>
              </a:rPr>
              <a:t> </a:t>
            </a:r>
            <a:r>
              <a:rPr lang="en-US" sz="2800" dirty="0" err="1">
                <a:solidFill>
                  <a:srgbClr val="000000"/>
                </a:solidFill>
              </a:rPr>
              <a:t>olarak</a:t>
            </a:r>
            <a:r>
              <a:rPr lang="en-US" sz="2800" dirty="0">
                <a:solidFill>
                  <a:srgbClr val="000000"/>
                </a:solidFill>
              </a:rPr>
              <a:t> </a:t>
            </a:r>
            <a:r>
              <a:rPr lang="en-US" sz="2800" dirty="0" err="1">
                <a:solidFill>
                  <a:srgbClr val="000000"/>
                </a:solidFill>
              </a:rPr>
              <a:t>kabul</a:t>
            </a:r>
            <a:r>
              <a:rPr lang="en-US" sz="2800" dirty="0">
                <a:solidFill>
                  <a:srgbClr val="000000"/>
                </a:solidFill>
              </a:rPr>
              <a:t> </a:t>
            </a:r>
            <a:r>
              <a:rPr lang="en-US" sz="2800" dirty="0" err="1">
                <a:solidFill>
                  <a:srgbClr val="000000"/>
                </a:solidFill>
              </a:rPr>
              <a:t>edilir</a:t>
            </a:r>
            <a:r>
              <a:rPr lang="en-US" sz="2800" dirty="0">
                <a:solidFill>
                  <a:srgbClr val="000000"/>
                </a:solidFill>
              </a:rPr>
              <a:t>.</a:t>
            </a:r>
            <a:endParaRPr lang="tr-TR" sz="2800" dirty="0">
              <a:solidFill>
                <a:srgbClr val="000000"/>
              </a:solidFill>
            </a:endParaRPr>
          </a:p>
          <a:p>
            <a:pPr>
              <a:spcBef>
                <a:spcPts val="1000"/>
              </a:spcBef>
              <a:buClr>
                <a:schemeClr val="accent1"/>
              </a:buClr>
              <a:buFont typeface="Wingdings 3" charset="2"/>
              <a:buChar char=""/>
            </a:pPr>
            <a:endParaRPr lang="en-US" sz="1600" dirty="0">
              <a:solidFill>
                <a:srgbClr val="000000"/>
              </a:solidFill>
            </a:endParaRPr>
          </a:p>
        </p:txBody>
      </p:sp>
      <p:pic>
        <p:nvPicPr>
          <p:cNvPr id="7" name="Picture 6" descr="Patrick Anderson">
            <a:extLst>
              <a:ext uri="{FF2B5EF4-FFF2-40B4-BE49-F238E27FC236}">
                <a16:creationId xmlns:a16="http://schemas.microsoft.com/office/drawing/2014/main" xmlns="" id="{E5128015-812E-4E1C-9669-707559F667C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7089591" y="0"/>
            <a:ext cx="510240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ikdörtgen 3">
            <a:extLst>
              <a:ext uri="{FF2B5EF4-FFF2-40B4-BE49-F238E27FC236}">
                <a16:creationId xmlns:a16="http://schemas.microsoft.com/office/drawing/2014/main" xmlns="" id="{61E82A0C-2ECA-4FB1-9BE7-603A4BC02A5A}"/>
              </a:ext>
            </a:extLst>
          </p:cNvPr>
          <p:cNvSpPr/>
          <p:nvPr/>
        </p:nvSpPr>
        <p:spPr>
          <a:xfrm>
            <a:off x="1687669" y="3429000"/>
            <a:ext cx="4140772" cy="2598057"/>
          </a:xfrm>
          <a:prstGeom prst="rect">
            <a:avLst/>
          </a:prstGeom>
        </p:spPr>
        <p:txBody>
          <a:bodyPr vert="horz" lIns="91440" tIns="45720" rIns="91440" bIns="45720" rtlCol="0">
            <a:normAutofit/>
          </a:bodyPr>
          <a:lstStyle/>
          <a:p>
            <a:pPr fontAlgn="base">
              <a:spcBef>
                <a:spcPts val="1000"/>
              </a:spcBef>
              <a:buClr>
                <a:schemeClr val="accent1"/>
              </a:buClr>
            </a:pPr>
            <a:r>
              <a:rPr lang="en-US" sz="1600" dirty="0">
                <a:solidFill>
                  <a:srgbClr val="000000"/>
                </a:solidFill>
              </a:rPr>
              <a:t/>
            </a:r>
            <a:br>
              <a:rPr lang="en-US" sz="1600" dirty="0">
                <a:solidFill>
                  <a:srgbClr val="000000"/>
                </a:solidFill>
              </a:rPr>
            </a:br>
            <a:endParaRPr lang="en-US" sz="1600" dirty="0">
              <a:solidFill>
                <a:srgbClr val="000000"/>
              </a:solidFill>
            </a:endParaRPr>
          </a:p>
        </p:txBody>
      </p:sp>
    </p:spTree>
    <p:extLst>
      <p:ext uri="{BB962C8B-B14F-4D97-AF65-F5344CB8AC3E}">
        <p14:creationId xmlns:p14="http://schemas.microsoft.com/office/powerpoint/2010/main" xmlns="" val="613324870"/>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xmlns="" id="{521DCF1E-BEBF-4365-AA90-D408998089E3}"/>
              </a:ext>
            </a:extLst>
          </p:cNvPr>
          <p:cNvSpPr/>
          <p:nvPr/>
        </p:nvSpPr>
        <p:spPr>
          <a:xfrm>
            <a:off x="770519" y="458956"/>
            <a:ext cx="4294967" cy="5940088"/>
          </a:xfrm>
          <a:prstGeom prst="rect">
            <a:avLst/>
          </a:prstGeom>
        </p:spPr>
        <p:txBody>
          <a:bodyPr wrap="square">
            <a:spAutoFit/>
          </a:bodyPr>
          <a:lstStyle/>
          <a:p>
            <a:pPr marL="285750" indent="-285750">
              <a:buFont typeface="Wingdings" panose="05000000000000000000" pitchFamily="2" charset="2"/>
              <a:buChar char="ü"/>
            </a:pPr>
            <a:r>
              <a:rPr lang="tr-TR" sz="2000" dirty="0">
                <a:latin typeface="Roboto"/>
              </a:rPr>
              <a:t>1998'de Kanada dünya şampiyonasında bronz madalya kazandı ve </a:t>
            </a:r>
            <a:r>
              <a:rPr lang="tr-TR" sz="2000" dirty="0" err="1">
                <a:latin typeface="Roboto"/>
              </a:rPr>
              <a:t>Anderson</a:t>
            </a:r>
            <a:r>
              <a:rPr lang="tr-TR" sz="2000" dirty="0">
                <a:latin typeface="Roboto"/>
              </a:rPr>
              <a:t>, Kanada Büyük Erkekler Milli Takımının bir üyesi olarak tüm yıldız takımların ilkine seçildi.</a:t>
            </a:r>
          </a:p>
          <a:p>
            <a:pPr marL="285750" indent="-285750">
              <a:buFont typeface="Wingdings" panose="05000000000000000000" pitchFamily="2" charset="2"/>
              <a:buChar char="ü"/>
            </a:pPr>
            <a:endParaRPr lang="tr-TR" sz="2000" dirty="0">
              <a:latin typeface="Roboto"/>
            </a:endParaRPr>
          </a:p>
          <a:p>
            <a:pPr marL="285750" indent="-285750">
              <a:buFont typeface="Wingdings" panose="05000000000000000000" pitchFamily="2" charset="2"/>
              <a:buChar char="ü"/>
            </a:pPr>
            <a:r>
              <a:rPr lang="tr-TR" sz="2000" dirty="0">
                <a:latin typeface="Roboto"/>
              </a:rPr>
              <a:t>Daha sonra sporu en üst seviyede oynama hayalini gerçekleştirdi ve 2000 ve 2004 yıllarında Kanada'nın arka arkaya </a:t>
            </a:r>
            <a:r>
              <a:rPr lang="tr-TR" sz="2000" dirty="0" err="1">
                <a:latin typeface="Roboto"/>
              </a:rPr>
              <a:t>Paralimpik</a:t>
            </a:r>
            <a:r>
              <a:rPr lang="tr-TR" sz="2000" dirty="0">
                <a:latin typeface="Roboto"/>
              </a:rPr>
              <a:t> altın madalya kazanmasına yardımcı oldu ve 2008'de gümüş madalya kazandı.</a:t>
            </a:r>
          </a:p>
          <a:p>
            <a:pPr marL="285750" indent="-285750">
              <a:buFont typeface="Wingdings" panose="05000000000000000000" pitchFamily="2" charset="2"/>
              <a:buChar char="ü"/>
            </a:pPr>
            <a:endParaRPr lang="tr-TR" sz="2000" dirty="0">
              <a:latin typeface="Roboto"/>
            </a:endParaRPr>
          </a:p>
          <a:p>
            <a:pPr marL="285750" indent="-285750">
              <a:buFont typeface="Wingdings" panose="05000000000000000000" pitchFamily="2" charset="2"/>
              <a:buChar char="ü"/>
            </a:pPr>
            <a:r>
              <a:rPr lang="tr-TR" sz="2000" dirty="0">
                <a:latin typeface="Roboto"/>
              </a:rPr>
              <a:t> Kanada Takımı 2006’da altın madalyayı kazanırken aynı zamanda bir dünya şampiyonu oldu. </a:t>
            </a:r>
          </a:p>
        </p:txBody>
      </p:sp>
      <p:sp>
        <p:nvSpPr>
          <p:cNvPr id="8" name="Dikdörtgen 7">
            <a:extLst>
              <a:ext uri="{FF2B5EF4-FFF2-40B4-BE49-F238E27FC236}">
                <a16:creationId xmlns:a16="http://schemas.microsoft.com/office/drawing/2014/main" xmlns="" id="{267A027C-D950-46A9-B66E-6F0DBC1D687B}"/>
              </a:ext>
            </a:extLst>
          </p:cNvPr>
          <p:cNvSpPr/>
          <p:nvPr/>
        </p:nvSpPr>
        <p:spPr>
          <a:xfrm>
            <a:off x="6096000" y="3569599"/>
            <a:ext cx="5936343" cy="3308598"/>
          </a:xfrm>
          <a:prstGeom prst="rect">
            <a:avLst/>
          </a:prstGeom>
        </p:spPr>
        <p:txBody>
          <a:bodyPr wrap="square">
            <a:spAutoFit/>
          </a:bodyPr>
          <a:lstStyle/>
          <a:p>
            <a:pPr marL="285750" indent="-285750">
              <a:buFont typeface="Wingdings" panose="05000000000000000000" pitchFamily="2" charset="2"/>
              <a:buChar char="ü"/>
            </a:pPr>
            <a:r>
              <a:rPr lang="tr-TR" sz="1900" dirty="0">
                <a:latin typeface="Roboto"/>
              </a:rPr>
              <a:t>Milli Takım programının dışında </a:t>
            </a:r>
            <a:r>
              <a:rPr lang="tr-TR" sz="1900" dirty="0" err="1">
                <a:latin typeface="Roboto"/>
              </a:rPr>
              <a:t>Anderson</a:t>
            </a:r>
            <a:r>
              <a:rPr lang="tr-TR" sz="1900" dirty="0">
                <a:latin typeface="Roboto"/>
              </a:rPr>
              <a:t>, Avustralya ve Almanya'da deniz aşırı profesyonel liglerde yarıştı.</a:t>
            </a:r>
          </a:p>
          <a:p>
            <a:pPr marL="285750" indent="-285750">
              <a:buFont typeface="Wingdings" panose="05000000000000000000" pitchFamily="2" charset="2"/>
              <a:buChar char="ü"/>
            </a:pPr>
            <a:r>
              <a:rPr lang="tr-TR" sz="1900" dirty="0">
                <a:latin typeface="Roboto"/>
              </a:rPr>
              <a:t> 2003 yılında Avustralya Ulusal Tekerlekli Sandalye Basketbol Ligi </a:t>
            </a:r>
            <a:r>
              <a:rPr lang="tr-TR" sz="1900" dirty="0" err="1">
                <a:latin typeface="Roboto"/>
              </a:rPr>
              <a:t>MVP'si</a:t>
            </a:r>
            <a:r>
              <a:rPr lang="tr-TR" sz="1900" dirty="0">
                <a:latin typeface="Roboto"/>
              </a:rPr>
              <a:t> seçildi. </a:t>
            </a:r>
          </a:p>
          <a:p>
            <a:pPr marL="285750" indent="-285750">
              <a:buFont typeface="Wingdings" panose="05000000000000000000" pitchFamily="2" charset="2"/>
              <a:buChar char="ü"/>
            </a:pPr>
            <a:r>
              <a:rPr lang="tr-TR" sz="1900" dirty="0">
                <a:latin typeface="Roboto"/>
              </a:rPr>
              <a:t>Almanya'daki eski kulübü RSV </a:t>
            </a:r>
            <a:r>
              <a:rPr lang="tr-TR" sz="1900" dirty="0" err="1">
                <a:latin typeface="Roboto"/>
              </a:rPr>
              <a:t>Lahn-Dill</a:t>
            </a:r>
            <a:r>
              <a:rPr lang="tr-TR" sz="1900" dirty="0">
                <a:latin typeface="Roboto"/>
              </a:rPr>
              <a:t>, 2004-2006 yılları arasında arka arkaya üç Avrupa Şampiyon Kupası kazandı. </a:t>
            </a:r>
          </a:p>
          <a:p>
            <a:pPr marL="285750" indent="-285750">
              <a:buFont typeface="Wingdings" panose="05000000000000000000" pitchFamily="2" charset="2"/>
              <a:buChar char="ü"/>
            </a:pPr>
            <a:r>
              <a:rPr lang="tr-TR" sz="1900" dirty="0">
                <a:latin typeface="Roboto"/>
              </a:rPr>
              <a:t>Ayrıca Kanada ve Amerika Birleşik Devletleri'nde çok sayıda ulusal şampiyona ve bireysel ödül kazandı.</a:t>
            </a:r>
            <a:endParaRPr lang="tr-TR" sz="1900" dirty="0"/>
          </a:p>
        </p:txBody>
      </p:sp>
      <p:pic>
        <p:nvPicPr>
          <p:cNvPr id="2050" name="Picture 2" descr="Patrick Anderson - Wheelchair Basketball Canada">
            <a:extLst>
              <a:ext uri="{FF2B5EF4-FFF2-40B4-BE49-F238E27FC236}">
                <a16:creationId xmlns:a16="http://schemas.microsoft.com/office/drawing/2014/main" xmlns="" id="{11BAF6E8-1CC7-4D73-A91A-AE628B6B8D4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5999" y="8481"/>
            <a:ext cx="5936344" cy="35611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3865203"/>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110EAFEB-929E-4995-929D-6964DF2BC1DB}"/>
              </a:ext>
            </a:extLst>
          </p:cNvPr>
          <p:cNvPicPr>
            <a:picLocks noChangeAspect="1"/>
          </p:cNvPicPr>
          <p:nvPr/>
        </p:nvPicPr>
        <p:blipFill rotWithShape="1">
          <a:blip r:embed="rId3" cstate="print"/>
          <a:srcRect l="33095" t="9102" r="5476" b="6220"/>
          <a:stretch/>
        </p:blipFill>
        <p:spPr>
          <a:xfrm>
            <a:off x="914399" y="319312"/>
            <a:ext cx="10760765" cy="6227261"/>
          </a:xfrm>
          <a:prstGeom prst="rect">
            <a:avLst/>
          </a:prstGeom>
          <a:ln w="12700">
            <a:solidFill>
              <a:srgbClr val="C00000"/>
            </a:solidFill>
            <a:prstDash val="solid"/>
            <a:extLst>
              <a:ext uri="{C807C97D-BFC1-408E-A445-0C87EB9F89A2}">
                <ask:lineSketchStyleProps xmlns:ask="http://schemas.microsoft.com/office/drawing/2018/sketchyshapes" xmlns="">
                  <ask:type>
                    <ask:lineSketchNone/>
                  </ask:type>
                </ask:lineSketchStyleProps>
              </a:ext>
            </a:extLst>
          </a:ln>
        </p:spPr>
      </p:pic>
    </p:spTree>
    <p:extLst>
      <p:ext uri="{BB962C8B-B14F-4D97-AF65-F5344CB8AC3E}">
        <p14:creationId xmlns:p14="http://schemas.microsoft.com/office/powerpoint/2010/main" xmlns="" val="2234672112"/>
      </p:ext>
    </p:extLst>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6A45FB8-0D0B-4630-8777-985B68D759B1}"/>
              </a:ext>
            </a:extLst>
          </p:cNvPr>
          <p:cNvSpPr>
            <a:spLocks noGrp="1"/>
          </p:cNvSpPr>
          <p:nvPr>
            <p:ph type="title"/>
          </p:nvPr>
        </p:nvSpPr>
        <p:spPr>
          <a:xfrm>
            <a:off x="717571" y="602860"/>
            <a:ext cx="3893976" cy="875339"/>
          </a:xfrm>
        </p:spPr>
        <p:txBody>
          <a:bodyPr anchor="b">
            <a:normAutofit/>
          </a:bodyPr>
          <a:lstStyle/>
          <a:p>
            <a:r>
              <a:rPr lang="tr-TR" sz="4000" b="1" u="sng" dirty="0">
                <a:solidFill>
                  <a:schemeClr val="tx1"/>
                </a:solidFill>
                <a:highlight>
                  <a:srgbClr val="0000FF"/>
                </a:highlight>
              </a:rPr>
              <a:t>KAYNAKÇA:</a:t>
            </a:r>
          </a:p>
        </p:txBody>
      </p:sp>
      <p:sp>
        <p:nvSpPr>
          <p:cNvPr id="3" name="İçerik Yer Tutucusu 2">
            <a:extLst>
              <a:ext uri="{FF2B5EF4-FFF2-40B4-BE49-F238E27FC236}">
                <a16:creationId xmlns:a16="http://schemas.microsoft.com/office/drawing/2014/main" xmlns="" id="{E9B0CB09-3DE4-4542-BBC3-F79674EDFCC4}"/>
              </a:ext>
            </a:extLst>
          </p:cNvPr>
          <p:cNvSpPr>
            <a:spLocks noGrp="1"/>
          </p:cNvSpPr>
          <p:nvPr>
            <p:ph sz="quarter" idx="13"/>
          </p:nvPr>
        </p:nvSpPr>
        <p:spPr>
          <a:xfrm>
            <a:off x="338398" y="1710527"/>
            <a:ext cx="4413783" cy="4796404"/>
          </a:xfrm>
        </p:spPr>
        <p:txBody>
          <a:bodyPr>
            <a:normAutofit fontScale="92500" lnSpcReduction="10000"/>
          </a:bodyPr>
          <a:lstStyle/>
          <a:p>
            <a:pPr marL="0" indent="0" algn="ctr">
              <a:buNone/>
            </a:pPr>
            <a:r>
              <a:rPr lang="tr-TR" sz="1600" b="1" dirty="0">
                <a:solidFill>
                  <a:schemeClr val="tx1"/>
                </a:solidFill>
                <a:hlinkClick r:id="rId2">
                  <a:extLst>
                    <a:ext uri="{A12FA001-AC4F-418D-AE19-62706E023703}">
                      <ahyp:hlinkClr xmlns:ahyp="http://schemas.microsoft.com/office/drawing/2018/hyperlinkcolor" xmlns="" val="tx"/>
                    </a:ext>
                  </a:extLst>
                </a:hlinkClick>
              </a:rPr>
              <a:t>https://www.galatasaray.org/s/tekerlekli-sandalye-basketbol-kupalar/40</a:t>
            </a:r>
            <a:endParaRPr lang="tr-TR" sz="1600" b="1" dirty="0">
              <a:solidFill>
                <a:schemeClr val="tx1"/>
              </a:solidFill>
            </a:endParaRPr>
          </a:p>
          <a:p>
            <a:pPr marL="0" indent="0" algn="ctr">
              <a:buNone/>
            </a:pPr>
            <a:r>
              <a:rPr lang="tr-TR" sz="1600" b="1" dirty="0">
                <a:solidFill>
                  <a:schemeClr val="tx1"/>
                </a:solidFill>
                <a:hlinkClick r:id="rId3">
                  <a:extLst>
                    <a:ext uri="{A12FA001-AC4F-418D-AE19-62706E023703}">
                      <ahyp:hlinkClr xmlns:ahyp="http://schemas.microsoft.com/office/drawing/2018/hyperlinkcolor" xmlns="" val="tx"/>
                    </a:ext>
                  </a:extLst>
                </a:hlinkClick>
              </a:rPr>
              <a:t>https://www.garantibbva.com.tr/tr/garanti_hakkinda/kurumsal-iletisim/sponsorluk/tekerlekli_sandalye_basketbol.page</a:t>
            </a:r>
            <a:endParaRPr lang="tr-TR" sz="1600" b="1" dirty="0">
              <a:solidFill>
                <a:schemeClr val="tx1"/>
              </a:solidFill>
            </a:endParaRPr>
          </a:p>
          <a:p>
            <a:pPr marL="0" indent="0" algn="ctr">
              <a:buNone/>
            </a:pPr>
            <a:r>
              <a:rPr lang="tr-TR" sz="1600" b="1" dirty="0">
                <a:solidFill>
                  <a:schemeClr val="tx1"/>
                </a:solidFill>
                <a:hlinkClick r:id="rId4">
                  <a:extLst>
                    <a:ext uri="{A12FA001-AC4F-418D-AE19-62706E023703}">
                      <ahyp:hlinkClr xmlns:ahyp="http://schemas.microsoft.com/office/drawing/2018/hyperlinkcolor" xmlns="" val="tx"/>
                    </a:ext>
                  </a:extLst>
                </a:hlinkClick>
              </a:rPr>
              <a:t>http://tmpk.org.tr/tr/tekerlekli-sandalye-basketbolu</a:t>
            </a:r>
            <a:endParaRPr lang="tr-TR" sz="1600" b="1" dirty="0">
              <a:solidFill>
                <a:schemeClr val="tx1"/>
              </a:solidFill>
            </a:endParaRPr>
          </a:p>
          <a:p>
            <a:pPr marL="0" indent="0" algn="ctr">
              <a:buNone/>
            </a:pPr>
            <a:r>
              <a:rPr lang="tr-TR" sz="1600" b="1" dirty="0">
                <a:solidFill>
                  <a:schemeClr val="tx1"/>
                </a:solidFill>
                <a:hlinkClick r:id="rId5">
                  <a:extLst>
                    <a:ext uri="{A12FA001-AC4F-418D-AE19-62706E023703}">
                      <ahyp:hlinkClr xmlns:ahyp="http://schemas.microsoft.com/office/drawing/2018/hyperlinkcolor" xmlns="" val="tx"/>
                    </a:ext>
                  </a:extLst>
                </a:hlinkClick>
              </a:rPr>
              <a:t>https://www.cnnturk.com/spor/basketbol/turkiye-tekerlekli-sandalye-basketbol-milli-takimi-bronz-madalya-kazandi</a:t>
            </a:r>
            <a:endParaRPr lang="tr-TR" sz="1600" b="1" dirty="0">
              <a:solidFill>
                <a:schemeClr val="tx1"/>
              </a:solidFill>
            </a:endParaRPr>
          </a:p>
          <a:p>
            <a:pPr marL="0" indent="0" algn="ctr">
              <a:buNone/>
            </a:pPr>
            <a:r>
              <a:rPr lang="tr-TR" sz="1600" b="1" u="sng" dirty="0">
                <a:solidFill>
                  <a:schemeClr val="tx1"/>
                </a:solidFill>
                <a:hlinkClick r:id="rId6">
                  <a:extLst>
                    <a:ext uri="{A12FA001-AC4F-418D-AE19-62706E023703}">
                      <ahyp:hlinkClr xmlns:ahyp="http://schemas.microsoft.com/office/drawing/2018/hyperlinkcolor" xmlns="" val="tx"/>
                    </a:ext>
                  </a:extLst>
                </a:hlinkClick>
              </a:rPr>
              <a:t>https://www.wheelchairbasketball.ca/players/patrick-anderson/</a:t>
            </a:r>
            <a:endParaRPr lang="tr-TR" sz="1600" b="1" u="sng" dirty="0">
              <a:solidFill>
                <a:schemeClr val="tx1"/>
              </a:solidFill>
            </a:endParaRPr>
          </a:p>
          <a:p>
            <a:pPr marL="0" indent="0" algn="ctr">
              <a:buNone/>
            </a:pPr>
            <a:r>
              <a:rPr lang="tr-TR" sz="1600" b="1" dirty="0">
                <a:solidFill>
                  <a:schemeClr val="tx1"/>
                </a:solidFill>
                <a:hlinkClick r:id="rId7">
                  <a:extLst>
                    <a:ext uri="{A12FA001-AC4F-418D-AE19-62706E023703}">
                      <ahyp:hlinkClr xmlns:ahyp="http://schemas.microsoft.com/office/drawing/2018/hyperlinkcolor" xmlns="" val="tx"/>
                    </a:ext>
                  </a:extLst>
                </a:hlinkClick>
              </a:rPr>
              <a:t>https://gsbasket.org/forum/konu/t-s-basketbolu-oyun-kurallari-ve-oyuncu-siniflandirmalari.5836/</a:t>
            </a:r>
            <a:endParaRPr lang="tr-TR" sz="1600" b="1" dirty="0">
              <a:solidFill>
                <a:schemeClr val="tx1"/>
              </a:solidFill>
            </a:endParaRPr>
          </a:p>
          <a:p>
            <a:pPr marL="0" indent="0" algn="ctr">
              <a:buNone/>
            </a:pPr>
            <a:r>
              <a:rPr lang="tr-TR" sz="1600" b="1" dirty="0">
                <a:solidFill>
                  <a:schemeClr val="tx1"/>
                </a:solidFill>
                <a:hlinkClick r:id="rId8">
                  <a:extLst>
                    <a:ext uri="{A12FA001-AC4F-418D-AE19-62706E023703}">
                      <ahyp:hlinkClr xmlns:ahyp="http://schemas.microsoft.com/office/drawing/2018/hyperlinkcolor" xmlns="" val="tx"/>
                    </a:ext>
                  </a:extLst>
                </a:hlinkClick>
              </a:rPr>
              <a:t>http://engelsizyasiyorum.com/2017/08/15/ts-basketbol-oyun-kurallari/</a:t>
            </a:r>
            <a:endParaRPr lang="tr-TR" sz="1600" b="1" u="sng" dirty="0">
              <a:solidFill>
                <a:schemeClr val="tx1"/>
              </a:solidFill>
            </a:endParaRPr>
          </a:p>
        </p:txBody>
      </p:sp>
      <p:pic>
        <p:nvPicPr>
          <p:cNvPr id="9218" name="Picture 2" descr="Search GIFs | Tenor">
            <a:extLst>
              <a:ext uri="{FF2B5EF4-FFF2-40B4-BE49-F238E27FC236}">
                <a16:creationId xmlns:a16="http://schemas.microsoft.com/office/drawing/2014/main" xmlns="" id="{649C2E15-0FE7-48CB-ABB5-62EB58A1EAEE}"/>
              </a:ext>
            </a:extLst>
          </p:cNvPr>
          <p:cNvPicPr>
            <a:picLocks noChangeAspect="1" noChangeArrowheads="1" noCrop="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860630" y="788739"/>
            <a:ext cx="6519737" cy="53744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1356192"/>
      </p:ext>
    </p:extLst>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BFF14D0-4777-4D2F-9C95-091834A53552}"/>
              </a:ext>
            </a:extLst>
          </p:cNvPr>
          <p:cNvSpPr>
            <a:spLocks noGrp="1"/>
          </p:cNvSpPr>
          <p:nvPr>
            <p:ph type="title"/>
          </p:nvPr>
        </p:nvSpPr>
        <p:spPr>
          <a:xfrm>
            <a:off x="-411821" y="-1463884"/>
            <a:ext cx="16134141" cy="1596177"/>
          </a:xfrm>
        </p:spPr>
        <p:txBody>
          <a:bodyPr/>
          <a:lstStyle/>
          <a:p>
            <a:r>
              <a:rPr lang="tr-TR" b="1" dirty="0">
                <a:effectLst/>
              </a:rPr>
              <a:t>TARİHÇE</a:t>
            </a:r>
            <a:br>
              <a:rPr lang="tr-TR" b="1" dirty="0">
                <a:effectLst/>
              </a:rPr>
            </a:br>
            <a:endParaRPr lang="tr-TR" dirty="0"/>
          </a:p>
        </p:txBody>
      </p:sp>
      <p:sp>
        <p:nvSpPr>
          <p:cNvPr id="4" name="İçerik Yer Tutucusu 3">
            <a:extLst>
              <a:ext uri="{FF2B5EF4-FFF2-40B4-BE49-F238E27FC236}">
                <a16:creationId xmlns:a16="http://schemas.microsoft.com/office/drawing/2014/main" xmlns="" id="{281E17D1-A46F-4584-8445-7FF50C5E7B4F}"/>
              </a:ext>
            </a:extLst>
          </p:cNvPr>
          <p:cNvSpPr>
            <a:spLocks noGrp="1"/>
          </p:cNvSpPr>
          <p:nvPr>
            <p:ph sz="quarter" idx="13"/>
          </p:nvPr>
        </p:nvSpPr>
        <p:spPr>
          <a:xfrm>
            <a:off x="729041" y="2612514"/>
            <a:ext cx="5039553" cy="3424107"/>
          </a:xfrm>
        </p:spPr>
        <p:txBody>
          <a:bodyPr>
            <a:noAutofit/>
          </a:bodyPr>
          <a:lstStyle/>
          <a:p>
            <a:r>
              <a:rPr lang="tr-TR" dirty="0">
                <a:solidFill>
                  <a:schemeClr val="tx1"/>
                </a:solidFill>
              </a:rPr>
              <a:t>T</a:t>
            </a:r>
            <a:r>
              <a:rPr lang="tr-TR" dirty="0">
                <a:solidFill>
                  <a:schemeClr val="tx1"/>
                </a:solidFill>
                <a:effectLst/>
              </a:rPr>
              <a:t>ekerlekli Sandalye Basketbolu aslen 2. Dünya Savaşı gazileri tarafından Amerika’da 1945/1946’da geliştirildi.</a:t>
            </a:r>
          </a:p>
          <a:p>
            <a:r>
              <a:rPr lang="tr-TR" dirty="0">
                <a:solidFill>
                  <a:schemeClr val="tx1"/>
                </a:solidFill>
                <a:effectLst/>
              </a:rPr>
              <a:t>Aynı zamanlarda </a:t>
            </a:r>
            <a:r>
              <a:rPr lang="tr-TR" dirty="0" err="1">
                <a:solidFill>
                  <a:schemeClr val="tx1"/>
                </a:solidFill>
                <a:effectLst/>
              </a:rPr>
              <a:t>Sir</a:t>
            </a:r>
            <a:r>
              <a:rPr lang="tr-TR" dirty="0">
                <a:solidFill>
                  <a:schemeClr val="tx1"/>
                </a:solidFill>
                <a:effectLst/>
              </a:rPr>
              <a:t> Ludwig </a:t>
            </a:r>
            <a:r>
              <a:rPr lang="tr-TR" dirty="0" err="1">
                <a:solidFill>
                  <a:schemeClr val="tx1"/>
                </a:solidFill>
                <a:effectLst/>
              </a:rPr>
              <a:t>Guttman</a:t>
            </a:r>
            <a:r>
              <a:rPr lang="tr-TR" dirty="0">
                <a:solidFill>
                  <a:schemeClr val="tx1"/>
                </a:solidFill>
                <a:effectLst/>
              </a:rPr>
              <a:t> da Tekerlekli Sandalye </a:t>
            </a:r>
            <a:r>
              <a:rPr lang="tr-TR" dirty="0" err="1">
                <a:solidFill>
                  <a:schemeClr val="tx1"/>
                </a:solidFill>
                <a:effectLst/>
              </a:rPr>
              <a:t>Netball</a:t>
            </a:r>
            <a:r>
              <a:rPr lang="tr-TR" dirty="0">
                <a:solidFill>
                  <a:schemeClr val="tx1"/>
                </a:solidFill>
                <a:effectLst/>
              </a:rPr>
              <a:t> isimli benzer bir sporu, </a:t>
            </a:r>
            <a:r>
              <a:rPr lang="tr-TR" dirty="0" err="1">
                <a:solidFill>
                  <a:schemeClr val="tx1"/>
                </a:solidFill>
                <a:effectLst/>
              </a:rPr>
              <a:t>Spinal</a:t>
            </a:r>
            <a:r>
              <a:rPr lang="tr-TR" dirty="0">
                <a:solidFill>
                  <a:schemeClr val="tx1"/>
                </a:solidFill>
                <a:effectLst/>
              </a:rPr>
              <a:t> Rehabilitasyon Hastanesi’nde –</a:t>
            </a:r>
            <a:r>
              <a:rPr lang="tr-TR" dirty="0" err="1">
                <a:solidFill>
                  <a:schemeClr val="tx1"/>
                </a:solidFill>
                <a:effectLst/>
              </a:rPr>
              <a:t>Stoke</a:t>
            </a:r>
            <a:r>
              <a:rPr lang="tr-TR" dirty="0">
                <a:solidFill>
                  <a:schemeClr val="tx1"/>
                </a:solidFill>
                <a:effectLst/>
              </a:rPr>
              <a:t> </a:t>
            </a:r>
            <a:r>
              <a:rPr lang="tr-TR" dirty="0" err="1">
                <a:solidFill>
                  <a:schemeClr val="tx1"/>
                </a:solidFill>
                <a:effectLst/>
              </a:rPr>
              <a:t>Mandeville</a:t>
            </a:r>
            <a:r>
              <a:rPr lang="tr-TR" dirty="0">
                <a:solidFill>
                  <a:schemeClr val="tx1"/>
                </a:solidFill>
                <a:effectLst/>
              </a:rPr>
              <a:t>-İngiltere’de- savaş gazilerinin rehabilitasyonu amacıyla geliştirdi.</a:t>
            </a:r>
            <a:endParaRPr lang="tr-TR" dirty="0">
              <a:solidFill>
                <a:schemeClr val="tx1"/>
              </a:solidFill>
            </a:endParaRPr>
          </a:p>
        </p:txBody>
      </p:sp>
      <p:pic>
        <p:nvPicPr>
          <p:cNvPr id="2052" name="Picture 4" descr="Tarihçe | Tapu ve Kadastro Genel Müdürlüğü">
            <a:extLst>
              <a:ext uri="{FF2B5EF4-FFF2-40B4-BE49-F238E27FC236}">
                <a16:creationId xmlns:a16="http://schemas.microsoft.com/office/drawing/2014/main" xmlns="" id="{E870F30F-0818-4263-B4BB-3CD1FF07FDF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2366" y="0"/>
            <a:ext cx="9027268" cy="239763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Metin kutusu 4">
            <a:extLst>
              <a:ext uri="{FF2B5EF4-FFF2-40B4-BE49-F238E27FC236}">
                <a16:creationId xmlns:a16="http://schemas.microsoft.com/office/drawing/2014/main" xmlns="" id="{251FE284-2990-46C9-98CD-44549F465354}"/>
              </a:ext>
            </a:extLst>
          </p:cNvPr>
          <p:cNvSpPr txBox="1"/>
          <p:nvPr/>
        </p:nvSpPr>
        <p:spPr>
          <a:xfrm>
            <a:off x="6423408" y="2636788"/>
            <a:ext cx="5152646" cy="4293483"/>
          </a:xfrm>
          <a:prstGeom prst="rect">
            <a:avLst/>
          </a:prstGeom>
          <a:noFill/>
        </p:spPr>
        <p:txBody>
          <a:bodyPr wrap="square" rtlCol="0">
            <a:spAutoFit/>
          </a:bodyPr>
          <a:lstStyle/>
          <a:p>
            <a:pPr marL="457200" indent="-457200">
              <a:buFont typeface="Arial" panose="020B0604020202020204" pitchFamily="34" charset="0"/>
              <a:buChar char="•"/>
            </a:pPr>
            <a:r>
              <a:rPr lang="tr-TR" sz="2100" dirty="0"/>
              <a:t>ABD Tekerlekli Sandalye Basketbol Takımı 1955’te Uluslararası </a:t>
            </a:r>
            <a:r>
              <a:rPr lang="tr-TR" sz="2100" dirty="0" err="1"/>
              <a:t>Stoke</a:t>
            </a:r>
            <a:r>
              <a:rPr lang="tr-TR" sz="2100" dirty="0"/>
              <a:t> </a:t>
            </a:r>
            <a:r>
              <a:rPr lang="tr-TR" sz="2100" dirty="0" err="1"/>
              <a:t>Mandeville</a:t>
            </a:r>
            <a:r>
              <a:rPr lang="tr-TR" sz="2100" dirty="0"/>
              <a:t> Oyunlarında ilk defa yarıştığında İngiliz sporu </a:t>
            </a:r>
            <a:r>
              <a:rPr lang="tr-TR" sz="2100" dirty="0" err="1"/>
              <a:t>Netball’un</a:t>
            </a:r>
            <a:r>
              <a:rPr lang="tr-TR" sz="2100" dirty="0"/>
              <a:t> </a:t>
            </a:r>
            <a:r>
              <a:rPr lang="tr-TR" sz="2100" dirty="0" err="1"/>
              <a:t>backboard’u</a:t>
            </a:r>
            <a:r>
              <a:rPr lang="tr-TR" sz="2100" dirty="0"/>
              <a:t> yoktu.</a:t>
            </a:r>
          </a:p>
          <a:p>
            <a:pPr marL="457200" indent="-457200">
              <a:buFont typeface="Arial" panose="020B0604020202020204" pitchFamily="34" charset="0"/>
              <a:buChar char="•"/>
            </a:pPr>
            <a:r>
              <a:rPr lang="tr-TR" sz="2100" dirty="0"/>
              <a:t> Gelecek yıllardaki oyunlarda bu düzeltildi. Bugünden sonra bu spor dünyaya yayıldı ve 1960’da </a:t>
            </a:r>
          </a:p>
          <a:p>
            <a:pPr marL="457200" indent="-457200">
              <a:buFont typeface="Arial" panose="020B0604020202020204" pitchFamily="34" charset="0"/>
              <a:buChar char="•"/>
            </a:pPr>
            <a:r>
              <a:rPr lang="tr-TR" sz="2100" dirty="0"/>
              <a:t>Roma </a:t>
            </a:r>
            <a:r>
              <a:rPr lang="tr-TR" sz="2100" dirty="0" err="1"/>
              <a:t>Paralimpik</a:t>
            </a:r>
            <a:r>
              <a:rPr lang="tr-TR" sz="2100" dirty="0"/>
              <a:t> Programda tanıtıldı. </a:t>
            </a:r>
            <a:r>
              <a:rPr lang="tr-TR" sz="2100" dirty="0" err="1"/>
              <a:t>Paralimpik</a:t>
            </a:r>
            <a:r>
              <a:rPr lang="tr-TR" sz="2100" dirty="0"/>
              <a:t> oyunlarda en popüler sporlardan biridir. Bedensel engelli sporcular için tasarlanmıştır.</a:t>
            </a:r>
          </a:p>
        </p:txBody>
      </p:sp>
    </p:spTree>
    <p:extLst>
      <p:ext uri="{BB962C8B-B14F-4D97-AF65-F5344CB8AC3E}">
        <p14:creationId xmlns:p14="http://schemas.microsoft.com/office/powerpoint/2010/main" xmlns="" val="183010097"/>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D306B45-25EE-434D-ABA9-A27B79320C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A42F85E-4939-431E-8B4A-EC07C8E0A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xmlns="" id="{27EBB3F9-D6F7-4F6A-8843-9FEBA15E496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5D2B17EF-74EB-4C33-B2E2-8E727B2E7D6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xmlns="" id="{0A5F1F8A-3206-4B86-883F-65E98BB6E4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xmlns="" id="{6935F8C7-CC88-4243-9786-F3CDBF04A0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xmlns="" id="{9AF7BAD9-71B3-40D8-A089-EFF7FE67BD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xmlns="" id="{6467094F-AEF0-4D3B-BB76-8B3C1F08B9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xmlns="" id="{36F56AF9-DEF1-44E7-BF42-6AAC1AA9D1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xmlns="" id="{A43EBE71-20BA-4A40-A513-516678089D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xmlns="" id="{1DB39648-7B38-4D0B-93C5-048EC4A45C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xmlns="" id="{8DD2661F-DE5F-45EA-B30B-7C65896388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xmlns="" id="{ABF0A0E5-E68E-4183-A913-228692FD85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xmlns="" id="{615D8F55-8ACD-4EFE-A832-06E785479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xmlns="" id="{0FDF4201-8CEC-474B-A6B1-88039B7041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xmlns="" id="{0F60AEA4-B25F-417E-93FC-59686DFBE5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İçerik Yer Tutucusu 2">
            <a:extLst>
              <a:ext uri="{FF2B5EF4-FFF2-40B4-BE49-F238E27FC236}">
                <a16:creationId xmlns:a16="http://schemas.microsoft.com/office/drawing/2014/main" xmlns="" id="{799778BE-EFD2-4479-8E2C-4F8352D57A48}"/>
              </a:ext>
            </a:extLst>
          </p:cNvPr>
          <p:cNvSpPr>
            <a:spLocks noGrp="1"/>
          </p:cNvSpPr>
          <p:nvPr>
            <p:ph sz="quarter" idx="13"/>
          </p:nvPr>
        </p:nvSpPr>
        <p:spPr>
          <a:xfrm>
            <a:off x="4973238" y="221226"/>
            <a:ext cx="6455549" cy="6194007"/>
          </a:xfrm>
        </p:spPr>
        <p:txBody>
          <a:bodyPr anchor="ctr">
            <a:normAutofit lnSpcReduction="10000"/>
          </a:bodyPr>
          <a:lstStyle/>
          <a:p>
            <a:pPr marL="0" indent="0" algn="ctr" fontAlgn="base">
              <a:buNone/>
            </a:pPr>
            <a:r>
              <a:rPr lang="tr-TR" sz="3600" b="1" u="sng" dirty="0">
                <a:solidFill>
                  <a:srgbClr val="C00000"/>
                </a:solidFill>
              </a:rPr>
              <a:t>Tekerlekli Basketbol Saha Ölçüleri Nedir ?</a:t>
            </a:r>
          </a:p>
          <a:p>
            <a:pPr marL="0" indent="0" fontAlgn="base">
              <a:buNone/>
            </a:pPr>
            <a:endParaRPr lang="tr-TR" sz="3600" b="1" dirty="0">
              <a:solidFill>
                <a:srgbClr val="C00000"/>
              </a:solidFill>
            </a:endParaRPr>
          </a:p>
          <a:p>
            <a:pPr fontAlgn="base"/>
            <a:r>
              <a:rPr lang="tr-TR" dirty="0">
                <a:solidFill>
                  <a:schemeClr val="tx1"/>
                </a:solidFill>
              </a:rPr>
              <a:t>Basketbol genellikle kapalı spor alanında oynanmaktır.</a:t>
            </a:r>
          </a:p>
          <a:p>
            <a:pPr fontAlgn="base"/>
            <a:r>
              <a:rPr lang="tr-TR" dirty="0">
                <a:solidFill>
                  <a:schemeClr val="tx1"/>
                </a:solidFill>
              </a:rPr>
              <a:t> Saha dikdörtgen biçiminde FIBA standartlarına göre 28 m x 15 m’dir. Oyun alanının tabanında sert tahta veya özel parke kullanılmaktadır. </a:t>
            </a:r>
          </a:p>
          <a:p>
            <a:pPr fontAlgn="base"/>
            <a:r>
              <a:rPr lang="tr-TR" dirty="0">
                <a:solidFill>
                  <a:schemeClr val="tx1"/>
                </a:solidFill>
              </a:rPr>
              <a:t>Oyun alanı tam ortadan çizgiyle ikiye ayrılır. Sahanın ortasında daire şeklinde yuvarlak çizgi bulunmaktadır.</a:t>
            </a:r>
          </a:p>
          <a:p>
            <a:pPr fontAlgn="base"/>
            <a:r>
              <a:rPr lang="tr-TR" dirty="0">
                <a:solidFill>
                  <a:schemeClr val="tx1"/>
                </a:solidFill>
              </a:rPr>
              <a:t> Pota kenar çizgisinden 1,2 metre içeride bulunmakta ve 1,8 m x 1,2 m boyutlarındadır.</a:t>
            </a:r>
          </a:p>
          <a:p>
            <a:pPr fontAlgn="base"/>
            <a:r>
              <a:rPr lang="tr-TR" dirty="0">
                <a:solidFill>
                  <a:schemeClr val="tx1"/>
                </a:solidFill>
              </a:rPr>
              <a:t> Cam beyazı potanın yüksekliği yerden 3,05 metre olup, 43 cm çapında demir sepet sepete asılı altı açık file bulunmaktadır. </a:t>
            </a:r>
          </a:p>
          <a:p>
            <a:pPr fontAlgn="base"/>
            <a:r>
              <a:rPr lang="tr-TR" dirty="0">
                <a:solidFill>
                  <a:schemeClr val="tx1"/>
                </a:solidFill>
              </a:rPr>
              <a:t>Basketbol topunun çevresi 75-78 cm olup topun yarı çapı ise 12,3 cm, topunun ağırlığı ise 650-700 gramdır.</a:t>
            </a:r>
          </a:p>
          <a:p>
            <a:endParaRPr lang="tr-TR" dirty="0">
              <a:solidFill>
                <a:schemeClr val="tx2">
                  <a:lumMod val="75000"/>
                </a:schemeClr>
              </a:solidFill>
            </a:endParaRPr>
          </a:p>
        </p:txBody>
      </p:sp>
      <p:pic>
        <p:nvPicPr>
          <p:cNvPr id="1026" name="Picture 2" descr="Finals Calculating GIF - Find &amp; Share on GIPHY">
            <a:extLst>
              <a:ext uri="{FF2B5EF4-FFF2-40B4-BE49-F238E27FC236}">
                <a16:creationId xmlns:a16="http://schemas.microsoft.com/office/drawing/2014/main" xmlns="" id="{F612BAE5-B967-48A8-B221-E7BF5187AA2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102" y="781519"/>
            <a:ext cx="4364666" cy="56537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8598179"/>
      </p:ext>
    </p:extLst>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3FE11CB7-3CF3-405B-A14E-B076DB6FD112}"/>
              </a:ext>
            </a:extLst>
          </p:cNvPr>
          <p:cNvPicPr>
            <a:picLocks noChangeAspect="1"/>
          </p:cNvPicPr>
          <p:nvPr/>
        </p:nvPicPr>
        <p:blipFill rotWithShape="1">
          <a:blip r:embed="rId2" cstate="print"/>
          <a:srcRect l="5714" t="23481" r="31309" b="6562"/>
          <a:stretch/>
        </p:blipFill>
        <p:spPr>
          <a:xfrm>
            <a:off x="928914" y="1156788"/>
            <a:ext cx="10666738" cy="6070443"/>
          </a:xfrm>
          <a:prstGeom prst="rect">
            <a:avLst/>
          </a:prstGeom>
        </p:spPr>
      </p:pic>
      <p:sp>
        <p:nvSpPr>
          <p:cNvPr id="5" name="Metin kutusu 4">
            <a:extLst>
              <a:ext uri="{FF2B5EF4-FFF2-40B4-BE49-F238E27FC236}">
                <a16:creationId xmlns:a16="http://schemas.microsoft.com/office/drawing/2014/main" xmlns="" id="{6FD90984-6F51-459C-AB2A-C4A496D13D62}"/>
              </a:ext>
            </a:extLst>
          </p:cNvPr>
          <p:cNvSpPr txBox="1"/>
          <p:nvPr/>
        </p:nvSpPr>
        <p:spPr>
          <a:xfrm>
            <a:off x="928914" y="132522"/>
            <a:ext cx="3193143" cy="830997"/>
          </a:xfrm>
          <a:prstGeom prst="rect">
            <a:avLst/>
          </a:prstGeom>
          <a:noFill/>
        </p:spPr>
        <p:txBody>
          <a:bodyPr wrap="square" rtlCol="0">
            <a:spAutoFit/>
          </a:bodyPr>
          <a:lstStyle/>
          <a:p>
            <a:r>
              <a:rPr lang="tr-TR" sz="4800" b="1" u="sng" dirty="0">
                <a:solidFill>
                  <a:srgbClr val="FFC000"/>
                </a:solidFill>
              </a:rPr>
              <a:t>ÖRNEĞİN: </a:t>
            </a:r>
          </a:p>
        </p:txBody>
      </p:sp>
    </p:spTree>
    <p:extLst>
      <p:ext uri="{BB962C8B-B14F-4D97-AF65-F5344CB8AC3E}">
        <p14:creationId xmlns:p14="http://schemas.microsoft.com/office/powerpoint/2010/main" xmlns="" val="1410938890"/>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C4CD9938-5BB4-4EF4-BD70-52C6E551D1A7}"/>
              </a:ext>
            </a:extLst>
          </p:cNvPr>
          <p:cNvSpPr>
            <a:spLocks noGrp="1"/>
          </p:cNvSpPr>
          <p:nvPr>
            <p:ph sz="quarter" idx="13"/>
          </p:nvPr>
        </p:nvSpPr>
        <p:spPr>
          <a:xfrm>
            <a:off x="5880238" y="212035"/>
            <a:ext cx="6311762" cy="6433930"/>
          </a:xfrm>
        </p:spPr>
        <p:txBody>
          <a:bodyPr>
            <a:normAutofit lnSpcReduction="10000"/>
          </a:bodyPr>
          <a:lstStyle/>
          <a:p>
            <a:pPr marL="0" indent="0">
              <a:buNone/>
            </a:pPr>
            <a:r>
              <a:rPr lang="tr-TR" sz="4000" b="1" u="sng" dirty="0">
                <a:solidFill>
                  <a:srgbClr val="FF3300"/>
                </a:solidFill>
              </a:rPr>
              <a:t>OYUN KURALLARI:</a:t>
            </a:r>
            <a:endParaRPr lang="tr-TR" altLang="tr-TR" sz="3600" b="1" u="sng" dirty="0">
              <a:solidFill>
                <a:srgbClr val="FF3300"/>
              </a:solidFill>
              <a:latin typeface="BlinkMacSystemFont"/>
            </a:endParaRPr>
          </a:p>
          <a:p>
            <a:pPr marL="0" indent="0">
              <a:buNone/>
            </a:pPr>
            <a:endParaRPr lang="tr-TR" altLang="tr-TR" sz="1600" b="1" dirty="0">
              <a:solidFill>
                <a:schemeClr val="tx1"/>
              </a:solidFill>
              <a:latin typeface="BlinkMacSystemFont"/>
            </a:endParaRPr>
          </a:p>
          <a:p>
            <a:pPr marL="0" indent="0">
              <a:buNone/>
            </a:pPr>
            <a:r>
              <a:rPr lang="tr-TR" altLang="tr-TR" sz="1600" b="1" dirty="0">
                <a:solidFill>
                  <a:schemeClr val="tx1"/>
                </a:solidFill>
                <a:latin typeface="BlinkMacSystemFont"/>
              </a:rPr>
              <a:t>1-) Topu elinde veya kucağında bulunduran oyuncu topu sektirmeden en fazla iki defa sandalyenin tekerleğini çevirebilir.</a:t>
            </a:r>
          </a:p>
          <a:p>
            <a:pPr marL="0" indent="0">
              <a:buNone/>
            </a:pPr>
            <a:r>
              <a:rPr lang="tr-TR" altLang="tr-TR" sz="3200" b="1" dirty="0">
                <a:solidFill>
                  <a:schemeClr val="tx1"/>
                </a:solidFill>
                <a:latin typeface="Arial" panose="020B0604020202020204" pitchFamily="34" charset="0"/>
              </a:rPr>
              <a:t/>
            </a:r>
            <a:br>
              <a:rPr lang="tr-TR" altLang="tr-TR" sz="3200" b="1" dirty="0">
                <a:solidFill>
                  <a:schemeClr val="tx1"/>
                </a:solidFill>
                <a:latin typeface="Arial" panose="020B0604020202020204" pitchFamily="34" charset="0"/>
              </a:rPr>
            </a:br>
            <a:r>
              <a:rPr lang="tr-TR" altLang="tr-TR" sz="1600" b="1" dirty="0">
                <a:solidFill>
                  <a:schemeClr val="tx1"/>
                </a:solidFill>
                <a:latin typeface="BlinkMacSystemFont"/>
              </a:rPr>
              <a:t>2-) Oyuncular oyun içindeki hareketlerinde sandalyenin sadece tek tekerliğini kaldırabilirler. Aksi takdirde oyuncu teknik faul alır.</a:t>
            </a:r>
          </a:p>
          <a:p>
            <a:pPr marL="0" indent="0">
              <a:buNone/>
            </a:pPr>
            <a:r>
              <a:rPr lang="tr-TR" altLang="tr-TR" sz="3200" b="1" dirty="0">
                <a:solidFill>
                  <a:schemeClr val="tx1"/>
                </a:solidFill>
                <a:latin typeface="Arial" panose="020B0604020202020204" pitchFamily="34" charset="0"/>
              </a:rPr>
              <a:t/>
            </a:r>
            <a:br>
              <a:rPr lang="tr-TR" altLang="tr-TR" sz="3200" b="1" dirty="0">
                <a:solidFill>
                  <a:schemeClr val="tx1"/>
                </a:solidFill>
                <a:latin typeface="Arial" panose="020B0604020202020204" pitchFamily="34" charset="0"/>
              </a:rPr>
            </a:br>
            <a:r>
              <a:rPr lang="tr-TR" altLang="tr-TR" sz="1600" b="1" dirty="0">
                <a:solidFill>
                  <a:schemeClr val="tx1"/>
                </a:solidFill>
                <a:latin typeface="BlinkMacSystemFont"/>
              </a:rPr>
              <a:t>3-) Oyuncular tek eliyle topu sürerken veya herhangi bir hareket yaparken diğer ellerini parkeye değdirmeleri yasaktır. </a:t>
            </a:r>
          </a:p>
          <a:p>
            <a:pPr marL="0" indent="0">
              <a:buNone/>
            </a:pPr>
            <a:r>
              <a:rPr lang="tr-TR" altLang="tr-TR" sz="3200" b="1" dirty="0">
                <a:solidFill>
                  <a:schemeClr val="tx1"/>
                </a:solidFill>
                <a:latin typeface="Arial" panose="020B0604020202020204" pitchFamily="34" charset="0"/>
              </a:rPr>
              <a:t/>
            </a:r>
            <a:br>
              <a:rPr lang="tr-TR" altLang="tr-TR" sz="3200" b="1" dirty="0">
                <a:solidFill>
                  <a:schemeClr val="tx1"/>
                </a:solidFill>
                <a:latin typeface="Arial" panose="020B0604020202020204" pitchFamily="34" charset="0"/>
              </a:rPr>
            </a:br>
            <a:r>
              <a:rPr lang="tr-TR" altLang="tr-TR" sz="1600" b="1" dirty="0">
                <a:solidFill>
                  <a:schemeClr val="tx1"/>
                </a:solidFill>
                <a:latin typeface="BlinkMacSystemFont"/>
              </a:rPr>
              <a:t>4-) Arabayı geri sürmek yasaktır.</a:t>
            </a:r>
          </a:p>
          <a:p>
            <a:pPr marL="0" indent="0">
              <a:buNone/>
            </a:pPr>
            <a:r>
              <a:rPr lang="tr-TR" altLang="tr-TR" sz="3200" b="1" dirty="0">
                <a:solidFill>
                  <a:schemeClr val="tx1"/>
                </a:solidFill>
                <a:latin typeface="Arial" panose="020B0604020202020204" pitchFamily="34" charset="0"/>
              </a:rPr>
              <a:t/>
            </a:r>
            <a:br>
              <a:rPr lang="tr-TR" altLang="tr-TR" sz="3200" b="1" dirty="0">
                <a:solidFill>
                  <a:schemeClr val="tx1"/>
                </a:solidFill>
                <a:latin typeface="Arial" panose="020B0604020202020204" pitchFamily="34" charset="0"/>
              </a:rPr>
            </a:br>
            <a:r>
              <a:rPr lang="tr-TR" altLang="tr-TR" sz="1600" b="1" dirty="0">
                <a:solidFill>
                  <a:schemeClr val="tx1"/>
                </a:solidFill>
                <a:latin typeface="BlinkMacSystemFont"/>
              </a:rPr>
              <a:t>5-) Oyuncuların Araba ile saha dışına çıkması yasaktır.</a:t>
            </a:r>
          </a:p>
          <a:p>
            <a:pPr marL="0" indent="0">
              <a:buNone/>
            </a:pPr>
            <a:r>
              <a:rPr lang="tr-TR" altLang="tr-TR" sz="1600" b="1" dirty="0">
                <a:solidFill>
                  <a:schemeClr val="tx1"/>
                </a:solidFill>
                <a:latin typeface="BlinkMacSystemFont"/>
              </a:rPr>
              <a:t> </a:t>
            </a:r>
            <a:r>
              <a:rPr lang="tr-TR" altLang="tr-TR" sz="3200" b="1" dirty="0">
                <a:solidFill>
                  <a:schemeClr val="tx1"/>
                </a:solidFill>
                <a:latin typeface="Arial" panose="020B0604020202020204" pitchFamily="34" charset="0"/>
              </a:rPr>
              <a:t/>
            </a:r>
            <a:br>
              <a:rPr lang="tr-TR" altLang="tr-TR" sz="3200" b="1" dirty="0">
                <a:solidFill>
                  <a:schemeClr val="tx1"/>
                </a:solidFill>
                <a:latin typeface="Arial" panose="020B0604020202020204" pitchFamily="34" charset="0"/>
              </a:rPr>
            </a:br>
            <a:r>
              <a:rPr lang="tr-TR" altLang="tr-TR" sz="1600" b="1" dirty="0">
                <a:solidFill>
                  <a:schemeClr val="tx1"/>
                </a:solidFill>
                <a:latin typeface="BlinkMacSystemFont"/>
              </a:rPr>
              <a:t>6-) Oyuncunun Kalçası Araba ve minderden ayrılması teknik faul gerekçesidir. </a:t>
            </a:r>
            <a:endParaRPr lang="tr-TR" sz="1600" b="1" dirty="0">
              <a:solidFill>
                <a:schemeClr val="tx1"/>
              </a:solidFill>
            </a:endParaRPr>
          </a:p>
        </p:txBody>
      </p:sp>
      <p:pic>
        <p:nvPicPr>
          <p:cNvPr id="2050" name="Picture 2" descr=":)">
            <a:extLst>
              <a:ext uri="{FF2B5EF4-FFF2-40B4-BE49-F238E27FC236}">
                <a16:creationId xmlns:a16="http://schemas.microsoft.com/office/drawing/2014/main" xmlns="" id="{B0125B03-8E99-4BA0-8A43-5B1D9BEF1B6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12250" y="-419100"/>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
            <a:extLst>
              <a:ext uri="{FF2B5EF4-FFF2-40B4-BE49-F238E27FC236}">
                <a16:creationId xmlns:a16="http://schemas.microsoft.com/office/drawing/2014/main" xmlns="" id="{F884809D-AD71-420A-920E-E867F1D38E3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674225" y="555625"/>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Animated Type – Motion Graphics with Tom &amp; Jerry">
            <a:extLst>
              <a:ext uri="{FF2B5EF4-FFF2-40B4-BE49-F238E27FC236}">
                <a16:creationId xmlns:a16="http://schemas.microsoft.com/office/drawing/2014/main" xmlns="" id="{493E2D22-EE2F-412B-B893-3476E88D81B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0330" y="555625"/>
            <a:ext cx="5168348" cy="60628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1351571"/>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981D5C9-EE7F-40CB-A47F-D4ED38D3095D}"/>
              </a:ext>
            </a:extLst>
          </p:cNvPr>
          <p:cNvSpPr>
            <a:spLocks noGrp="1"/>
          </p:cNvSpPr>
          <p:nvPr>
            <p:ph type="title"/>
          </p:nvPr>
        </p:nvSpPr>
        <p:spPr>
          <a:xfrm>
            <a:off x="1441501" y="0"/>
            <a:ext cx="10364451" cy="1596177"/>
          </a:xfrm>
        </p:spPr>
        <p:txBody>
          <a:bodyPr/>
          <a:lstStyle/>
          <a:p>
            <a:r>
              <a:rPr lang="tr-TR" b="1" u="sng" dirty="0">
                <a:solidFill>
                  <a:srgbClr val="00B050"/>
                </a:solidFill>
                <a:effectLst/>
              </a:rPr>
              <a:t>TANIM VE KURALLAR:</a:t>
            </a:r>
            <a:r>
              <a:rPr lang="tr-TR" b="1" dirty="0">
                <a:effectLst/>
              </a:rPr>
              <a:t/>
            </a:r>
            <a:br>
              <a:rPr lang="tr-TR" b="1" dirty="0">
                <a:effectLst/>
              </a:rPr>
            </a:br>
            <a:endParaRPr lang="tr-TR" dirty="0"/>
          </a:p>
        </p:txBody>
      </p:sp>
      <p:pic>
        <p:nvPicPr>
          <p:cNvPr id="3076" name="Picture 4" descr="Basketball Jump GIF by PinarProtein - Find &amp; Share on GIPHY">
            <a:extLst>
              <a:ext uri="{FF2B5EF4-FFF2-40B4-BE49-F238E27FC236}">
                <a16:creationId xmlns:a16="http://schemas.microsoft.com/office/drawing/2014/main" xmlns="" id="{D629D44B-391F-4144-BDF0-A9B2C0D661AA}"/>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6724" y="798088"/>
            <a:ext cx="3333750" cy="29908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ikdörtgen 3">
            <a:extLst>
              <a:ext uri="{FF2B5EF4-FFF2-40B4-BE49-F238E27FC236}">
                <a16:creationId xmlns:a16="http://schemas.microsoft.com/office/drawing/2014/main" xmlns="" id="{3D67B709-CA7F-4AD0-81A9-933D27DB1063}"/>
              </a:ext>
            </a:extLst>
          </p:cNvPr>
          <p:cNvSpPr/>
          <p:nvPr/>
        </p:nvSpPr>
        <p:spPr>
          <a:xfrm>
            <a:off x="4544801" y="1250845"/>
            <a:ext cx="6096000" cy="2031325"/>
          </a:xfrm>
          <a:prstGeom prst="rect">
            <a:avLst/>
          </a:prstGeom>
        </p:spPr>
        <p:txBody>
          <a:bodyPr>
            <a:spAutoFit/>
          </a:bodyPr>
          <a:lstStyle/>
          <a:p>
            <a:pPr marL="285750" indent="-285750">
              <a:buFont typeface="Arial" panose="020B0604020202020204" pitchFamily="34" charset="0"/>
              <a:buChar char="•"/>
            </a:pPr>
            <a:r>
              <a:rPr lang="tr-TR" dirty="0">
                <a:latin typeface="Roboto"/>
              </a:rPr>
              <a:t>Tekerlekli Sandalye Basketbolu erkek ve kadın sporculara açıktır ve 5’er kişilik 2 takım tarafından oynanır.  Fonksiyonel yapabilirliklerine bağlı olarak her oyuncuya 0.5’ten başlayan (ağır engelli) 4.5’a kadar bir puan değeri verilir.  Oyun esnasında her takımdaki 12 oyuncudan 5’i sahadadır ve oyun sırasında her takımın toplam puan değeri 14 puanı geçmemelidir. </a:t>
            </a:r>
            <a:endParaRPr lang="tr-TR" dirty="0"/>
          </a:p>
        </p:txBody>
      </p:sp>
      <p:sp>
        <p:nvSpPr>
          <p:cNvPr id="6" name="Dikdörtgen 5">
            <a:extLst>
              <a:ext uri="{FF2B5EF4-FFF2-40B4-BE49-F238E27FC236}">
                <a16:creationId xmlns:a16="http://schemas.microsoft.com/office/drawing/2014/main" xmlns="" id="{5E6EADAA-EFA1-4515-8700-986FA323703D}"/>
              </a:ext>
            </a:extLst>
          </p:cNvPr>
          <p:cNvSpPr/>
          <p:nvPr/>
        </p:nvSpPr>
        <p:spPr>
          <a:xfrm>
            <a:off x="117338" y="4040042"/>
            <a:ext cx="6096000" cy="1200329"/>
          </a:xfrm>
          <a:prstGeom prst="rect">
            <a:avLst/>
          </a:prstGeom>
        </p:spPr>
        <p:txBody>
          <a:bodyPr>
            <a:spAutoFit/>
          </a:bodyPr>
          <a:lstStyle/>
          <a:p>
            <a:pPr marL="342900" indent="-342900">
              <a:buFont typeface="Arial" panose="020B0604020202020204" pitchFamily="34" charset="0"/>
              <a:buChar char="•"/>
            </a:pPr>
            <a:r>
              <a:rPr lang="tr-TR" dirty="0">
                <a:latin typeface="Roboto"/>
              </a:rPr>
              <a:t>Her takımın hedefi karşı tarafın potasına sayı atmaktır ve karşı takımın topa hakim olmasına ve skor yapmasına engel olmaktır.  Sahanın ölçüsü ve potanın yüksekliği engelsiz basketboluyla aynıdır.</a:t>
            </a:r>
            <a:endParaRPr lang="tr-TR" dirty="0"/>
          </a:p>
        </p:txBody>
      </p:sp>
      <p:sp>
        <p:nvSpPr>
          <p:cNvPr id="7" name="Dikdörtgen 6">
            <a:extLst>
              <a:ext uri="{FF2B5EF4-FFF2-40B4-BE49-F238E27FC236}">
                <a16:creationId xmlns:a16="http://schemas.microsoft.com/office/drawing/2014/main" xmlns="" id="{0F511893-4743-4E02-9C1C-57976E0347F2}"/>
              </a:ext>
            </a:extLst>
          </p:cNvPr>
          <p:cNvSpPr/>
          <p:nvPr/>
        </p:nvSpPr>
        <p:spPr>
          <a:xfrm>
            <a:off x="5978662" y="5240371"/>
            <a:ext cx="6096000" cy="1231106"/>
          </a:xfrm>
          <a:prstGeom prst="rect">
            <a:avLst/>
          </a:prstGeom>
        </p:spPr>
        <p:txBody>
          <a:bodyPr>
            <a:spAutoFit/>
          </a:bodyPr>
          <a:lstStyle/>
          <a:p>
            <a:pPr marL="285750" indent="-285750">
              <a:buFont typeface="Arial" panose="020B0604020202020204" pitchFamily="34" charset="0"/>
              <a:buChar char="•"/>
            </a:pPr>
            <a:r>
              <a:rPr lang="tr-TR" dirty="0">
                <a:latin typeface="Roboto"/>
              </a:rPr>
              <a:t>Uluslararası Tekerlekli Sandalye Basketbol Federasyonu (IWBF), Tekerlekli Sandalye Basketbolu için dünyadaki idari organdır </a:t>
            </a:r>
            <a:r>
              <a:rPr lang="tr-TR" sz="1600" dirty="0">
                <a:latin typeface="Roboto"/>
              </a:rPr>
              <a:t>ve</a:t>
            </a:r>
            <a:r>
              <a:rPr lang="tr-TR" dirty="0">
                <a:latin typeface="Roboto"/>
              </a:rPr>
              <a:t> 2009’daki bu spor dünyada 80 ülkede oynanmaktadır.</a:t>
            </a:r>
            <a:endParaRPr lang="tr-TR" dirty="0"/>
          </a:p>
        </p:txBody>
      </p:sp>
    </p:spTree>
    <p:extLst>
      <p:ext uri="{BB962C8B-B14F-4D97-AF65-F5344CB8AC3E}">
        <p14:creationId xmlns:p14="http://schemas.microsoft.com/office/powerpoint/2010/main" xmlns="" val="2038606908"/>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869074E-BD76-409E-82AE-26CB7A1FC8EA}"/>
              </a:ext>
            </a:extLst>
          </p:cNvPr>
          <p:cNvSpPr>
            <a:spLocks noGrp="1"/>
          </p:cNvSpPr>
          <p:nvPr>
            <p:ph type="title"/>
          </p:nvPr>
        </p:nvSpPr>
        <p:spPr>
          <a:xfrm>
            <a:off x="913774" y="183757"/>
            <a:ext cx="10364451" cy="1596177"/>
          </a:xfrm>
        </p:spPr>
        <p:txBody>
          <a:bodyPr/>
          <a:lstStyle/>
          <a:p>
            <a:r>
              <a:rPr lang="tr-TR" b="1" u="sng" dirty="0">
                <a:solidFill>
                  <a:srgbClr val="FF6600"/>
                </a:solidFill>
                <a:effectLst/>
              </a:rPr>
              <a:t>KLASİFİKASYON</a:t>
            </a:r>
            <a:r>
              <a:rPr lang="tr-TR" b="1" dirty="0">
                <a:effectLst/>
              </a:rPr>
              <a:t/>
            </a:r>
            <a:br>
              <a:rPr lang="tr-TR" b="1" dirty="0">
                <a:effectLst/>
              </a:rPr>
            </a:br>
            <a:endParaRPr lang="tr-TR" dirty="0"/>
          </a:p>
        </p:txBody>
      </p:sp>
      <p:pic>
        <p:nvPicPr>
          <p:cNvPr id="4098" name="Picture 2" descr="Wheelchair Basketball Clipart">
            <a:extLst>
              <a:ext uri="{FF2B5EF4-FFF2-40B4-BE49-F238E27FC236}">
                <a16:creationId xmlns:a16="http://schemas.microsoft.com/office/drawing/2014/main" xmlns="" id="{456BE110-E850-4ECB-932E-6BE94D63116A}"/>
              </a:ext>
            </a:extLst>
          </p:cNvPr>
          <p:cNvPicPr>
            <a:picLocks noGrp="1" noChangeAspect="1" noChangeArrowheads="1" noCrop="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1765" y="1368401"/>
            <a:ext cx="3809115" cy="452431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ikdörtgen 3">
            <a:extLst>
              <a:ext uri="{FF2B5EF4-FFF2-40B4-BE49-F238E27FC236}">
                <a16:creationId xmlns:a16="http://schemas.microsoft.com/office/drawing/2014/main" xmlns="" id="{665B7EA8-DF18-4309-A795-D84B42D44404}"/>
              </a:ext>
            </a:extLst>
          </p:cNvPr>
          <p:cNvSpPr/>
          <p:nvPr/>
        </p:nvSpPr>
        <p:spPr>
          <a:xfrm>
            <a:off x="4240880" y="1368401"/>
            <a:ext cx="7260558" cy="4893647"/>
          </a:xfrm>
          <a:prstGeom prst="rect">
            <a:avLst/>
          </a:prstGeom>
        </p:spPr>
        <p:txBody>
          <a:bodyPr wrap="square">
            <a:spAutoFit/>
          </a:bodyPr>
          <a:lstStyle/>
          <a:p>
            <a:pPr marL="457200" indent="-457200">
              <a:buFont typeface="Wingdings" panose="05000000000000000000" pitchFamily="2" charset="2"/>
              <a:buChar char="Ø"/>
            </a:pPr>
            <a:r>
              <a:rPr lang="tr-TR" sz="2400" b="1" dirty="0">
                <a:latin typeface="Roboto"/>
              </a:rPr>
              <a:t>1982’de Tekerlekli Sandalye Basketbolu  tıbbi </a:t>
            </a:r>
            <a:r>
              <a:rPr lang="tr-TR" sz="2400" b="1" dirty="0" err="1">
                <a:latin typeface="Roboto"/>
              </a:rPr>
              <a:t>klasifikasyon</a:t>
            </a:r>
            <a:r>
              <a:rPr lang="tr-TR" sz="2400" b="1" dirty="0">
                <a:latin typeface="Roboto"/>
              </a:rPr>
              <a:t> sisteminden fonksiyonel </a:t>
            </a:r>
            <a:r>
              <a:rPr lang="tr-TR" sz="2400" b="1" dirty="0" err="1">
                <a:latin typeface="Roboto"/>
              </a:rPr>
              <a:t>klasifikasyon</a:t>
            </a:r>
            <a:r>
              <a:rPr lang="tr-TR" sz="2400" b="1" dirty="0">
                <a:latin typeface="Roboto"/>
              </a:rPr>
              <a:t> sistemine geçti.</a:t>
            </a:r>
          </a:p>
          <a:p>
            <a:pPr marL="457200" indent="-457200">
              <a:buFont typeface="Wingdings" panose="05000000000000000000" pitchFamily="2" charset="2"/>
              <a:buChar char="Ø"/>
            </a:pPr>
            <a:r>
              <a:rPr lang="tr-TR" sz="2400" b="1" dirty="0">
                <a:latin typeface="Roboto"/>
              </a:rPr>
              <a:t> Bu sistemde oyuncular oyunu oynamada yapabilirliklerine göre test edildiler, tıbbi engellerine göre değil. </a:t>
            </a:r>
          </a:p>
          <a:p>
            <a:pPr marL="457200" indent="-457200">
              <a:buFont typeface="Wingdings" panose="05000000000000000000" pitchFamily="2" charset="2"/>
              <a:buChar char="Ø"/>
            </a:pPr>
            <a:r>
              <a:rPr lang="tr-TR" sz="2400" b="1" dirty="0">
                <a:latin typeface="Roboto"/>
              </a:rPr>
              <a:t>Bu, Tekerlekli Sandalye Basketbolunun oyuna farklı engelliliği olan sporcuları  dahil eden ilk spor olmasını sağladı. </a:t>
            </a:r>
          </a:p>
          <a:p>
            <a:pPr marL="457200" indent="-457200">
              <a:buFont typeface="Wingdings" panose="05000000000000000000" pitchFamily="2" charset="2"/>
              <a:buChar char="Ø"/>
            </a:pPr>
            <a:r>
              <a:rPr lang="tr-TR" sz="2400" b="1" dirty="0" err="1">
                <a:latin typeface="Roboto"/>
              </a:rPr>
              <a:t>Klasifikasyon</a:t>
            </a:r>
            <a:r>
              <a:rPr lang="tr-TR" sz="2400" b="1" dirty="0">
                <a:latin typeface="Roboto"/>
              </a:rPr>
              <a:t> sistemi,  tecrübeli oyuncular, koçlar ve </a:t>
            </a:r>
            <a:r>
              <a:rPr lang="tr-TR" sz="2400" b="1" dirty="0" err="1">
                <a:latin typeface="Roboto"/>
              </a:rPr>
              <a:t>klasifikasyoncuların</a:t>
            </a:r>
            <a:r>
              <a:rPr lang="tr-TR" sz="2400" b="1" dirty="0">
                <a:latin typeface="Roboto"/>
              </a:rPr>
              <a:t> her fırsatta sistemin değerlerini </a:t>
            </a:r>
            <a:r>
              <a:rPr lang="tr-TR" sz="2400" b="1" dirty="0"/>
              <a:t>tartışmaları sonucu verdikleri bilgilerle gelişmeye devam ediyor.</a:t>
            </a:r>
          </a:p>
        </p:txBody>
      </p:sp>
    </p:spTree>
    <p:extLst>
      <p:ext uri="{BB962C8B-B14F-4D97-AF65-F5344CB8AC3E}">
        <p14:creationId xmlns:p14="http://schemas.microsoft.com/office/powerpoint/2010/main" xmlns="" val="3606850192"/>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553B2D6B-C1AD-4513-BBC7-EDB7E2875BB8}"/>
              </a:ext>
            </a:extLst>
          </p:cNvPr>
          <p:cNvSpPr>
            <a:spLocks noGrp="1"/>
          </p:cNvSpPr>
          <p:nvPr>
            <p:ph sz="quarter" idx="13"/>
          </p:nvPr>
        </p:nvSpPr>
        <p:spPr>
          <a:xfrm>
            <a:off x="498402" y="999609"/>
            <a:ext cx="5487026" cy="5176834"/>
          </a:xfrm>
        </p:spPr>
        <p:txBody>
          <a:bodyPr>
            <a:normAutofit fontScale="92500"/>
          </a:bodyPr>
          <a:lstStyle/>
          <a:p>
            <a:pPr>
              <a:buFont typeface="Wingdings" panose="05000000000000000000" pitchFamily="2" charset="2"/>
              <a:buChar char="Ø"/>
            </a:pPr>
            <a:r>
              <a:rPr lang="tr-TR" sz="2400" b="1" dirty="0" err="1">
                <a:solidFill>
                  <a:schemeClr val="tx1"/>
                </a:solidFill>
                <a:effectLst/>
              </a:rPr>
              <a:t>Klasifikasyon</a:t>
            </a:r>
            <a:r>
              <a:rPr lang="tr-TR" sz="2400" b="1" dirty="0">
                <a:solidFill>
                  <a:schemeClr val="tx1"/>
                </a:solidFill>
                <a:effectLst/>
              </a:rPr>
              <a:t> Sistemi her oyuncuya 1, 1.5, 2, 2.5, 3, 3.5, 4 veya 4.5’luk </a:t>
            </a:r>
            <a:r>
              <a:rPr lang="tr-TR" sz="2400" b="1" dirty="0" err="1">
                <a:solidFill>
                  <a:schemeClr val="tx1"/>
                </a:solidFill>
                <a:effectLst/>
              </a:rPr>
              <a:t>klasifikasyon</a:t>
            </a:r>
            <a:r>
              <a:rPr lang="tr-TR" sz="2400" b="1" dirty="0">
                <a:solidFill>
                  <a:schemeClr val="tx1"/>
                </a:solidFill>
                <a:effectLst/>
              </a:rPr>
              <a:t> veriyor. </a:t>
            </a:r>
          </a:p>
          <a:p>
            <a:pPr>
              <a:buFont typeface="Wingdings" panose="05000000000000000000" pitchFamily="2" charset="2"/>
              <a:buChar char="Ø"/>
            </a:pPr>
            <a:r>
              <a:rPr lang="tr-TR" sz="2400" b="1" dirty="0">
                <a:solidFill>
                  <a:schemeClr val="tx1"/>
                </a:solidFill>
                <a:effectLst/>
              </a:rPr>
              <a:t>Bir takım sahada  14 puandan daha fazlasıyla oynayamıyor.</a:t>
            </a:r>
          </a:p>
          <a:p>
            <a:pPr>
              <a:buFont typeface="Wingdings" panose="05000000000000000000" pitchFamily="2" charset="2"/>
              <a:buChar char="Ø"/>
            </a:pPr>
            <a:r>
              <a:rPr lang="tr-TR" sz="2400" b="1" dirty="0">
                <a:solidFill>
                  <a:schemeClr val="tx1"/>
                </a:solidFill>
                <a:effectLst/>
              </a:rPr>
              <a:t> Bu şekilde, her iki takımın da oyuncuları arasında mümkün olabilen en adil balansın olması garanti ediliyor.</a:t>
            </a:r>
          </a:p>
          <a:p>
            <a:pPr>
              <a:buFont typeface="Wingdings" panose="05000000000000000000" pitchFamily="2" charset="2"/>
              <a:buChar char="Ø"/>
            </a:pPr>
            <a:r>
              <a:rPr lang="tr-TR" sz="2400" b="1" dirty="0">
                <a:solidFill>
                  <a:schemeClr val="tx1"/>
                </a:solidFill>
                <a:effectLst/>
              </a:rPr>
              <a:t> IWBF bu sistemle gurur duymaktadır çünkü sistem,  değerlendirmede oyuncunun engellilik durumunu değil, basketbol yeteneğini ortaya çıkarıyor.</a:t>
            </a:r>
            <a:endParaRPr lang="tr-TR" sz="2400" b="1" dirty="0">
              <a:solidFill>
                <a:schemeClr val="tx1"/>
              </a:solidFill>
            </a:endParaRPr>
          </a:p>
        </p:txBody>
      </p:sp>
      <p:pic>
        <p:nvPicPr>
          <p:cNvPr id="5122" name="Picture 2" descr="Cartoon characters in wheelchairs | Handisport characters. Boys ...">
            <a:extLst>
              <a:ext uri="{FF2B5EF4-FFF2-40B4-BE49-F238E27FC236}">
                <a16:creationId xmlns:a16="http://schemas.microsoft.com/office/drawing/2014/main" xmlns="" id="{49C4A191-FC88-4FF2-9452-4134FA68B42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831" r="5971"/>
          <a:stretch/>
        </p:blipFill>
        <p:spPr bwMode="auto">
          <a:xfrm>
            <a:off x="6096000" y="556591"/>
            <a:ext cx="5910470" cy="57803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76152098"/>
      </p:ext>
    </p:extLst>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65E1287-C331-46D6-8EA0-C589FB2691D0}"/>
              </a:ext>
            </a:extLst>
          </p:cNvPr>
          <p:cNvSpPr>
            <a:spLocks noGrp="1"/>
          </p:cNvSpPr>
          <p:nvPr>
            <p:ph type="title"/>
          </p:nvPr>
        </p:nvSpPr>
        <p:spPr>
          <a:xfrm>
            <a:off x="670263" y="197172"/>
            <a:ext cx="2000874" cy="1276221"/>
          </a:xfrm>
        </p:spPr>
        <p:txBody>
          <a:bodyPr>
            <a:normAutofit fontScale="90000"/>
          </a:bodyPr>
          <a:lstStyle/>
          <a:p>
            <a:pPr algn="l"/>
            <a:r>
              <a:rPr lang="tr-TR" dirty="0">
                <a:solidFill>
                  <a:srgbClr val="FF0000"/>
                </a:solidFill>
              </a:rPr>
              <a:t/>
            </a:r>
            <a:br>
              <a:rPr lang="tr-TR" dirty="0">
                <a:solidFill>
                  <a:srgbClr val="FF0000"/>
                </a:solidFill>
              </a:rPr>
            </a:br>
            <a:r>
              <a:rPr lang="tr-TR" b="1" u="sng" dirty="0">
                <a:solidFill>
                  <a:srgbClr val="FF0000"/>
                </a:solidFill>
                <a:effectLst/>
              </a:rPr>
              <a:t>GÜNCEL:</a:t>
            </a:r>
            <a:endParaRPr lang="tr-TR" u="sng" dirty="0">
              <a:solidFill>
                <a:srgbClr val="FF0000"/>
              </a:solidFill>
            </a:endParaRPr>
          </a:p>
        </p:txBody>
      </p:sp>
      <p:sp>
        <p:nvSpPr>
          <p:cNvPr id="3" name="İçerik Yer Tutucusu 2">
            <a:extLst>
              <a:ext uri="{FF2B5EF4-FFF2-40B4-BE49-F238E27FC236}">
                <a16:creationId xmlns:a16="http://schemas.microsoft.com/office/drawing/2014/main" xmlns="" id="{0489030B-F04B-4D7A-846A-EA0602EF8B4A}"/>
              </a:ext>
            </a:extLst>
          </p:cNvPr>
          <p:cNvSpPr>
            <a:spLocks noGrp="1"/>
          </p:cNvSpPr>
          <p:nvPr>
            <p:ph sz="quarter" idx="13"/>
          </p:nvPr>
        </p:nvSpPr>
        <p:spPr>
          <a:xfrm>
            <a:off x="2671137" y="669158"/>
            <a:ext cx="9144626" cy="1276221"/>
          </a:xfrm>
        </p:spPr>
        <p:txBody>
          <a:bodyPr>
            <a:normAutofit/>
          </a:bodyPr>
          <a:lstStyle/>
          <a:p>
            <a:r>
              <a:rPr lang="tr-TR" b="1" dirty="0">
                <a:effectLst/>
              </a:rPr>
              <a:t>TS Basketbol U 22 Avrupa Şampiyonu Büyük Britanya`yı 53-38 yenen Türkiye </a:t>
            </a:r>
            <a:r>
              <a:rPr lang="tr-TR" b="1" dirty="0" err="1">
                <a:effectLst/>
              </a:rPr>
              <a:t>oldu.Genç</a:t>
            </a:r>
            <a:r>
              <a:rPr lang="tr-TR" b="1" dirty="0">
                <a:effectLst/>
              </a:rPr>
              <a:t> Millilerimizi başarılarından ötürü tebrik ediyor daha nice zaferlere  yelken açmalarını diliyoruz.</a:t>
            </a:r>
          </a:p>
          <a:p>
            <a:endParaRPr lang="tr-TR" dirty="0"/>
          </a:p>
        </p:txBody>
      </p:sp>
      <p:pic>
        <p:nvPicPr>
          <p:cNvPr id="4" name="Resim 3">
            <a:extLst>
              <a:ext uri="{FF2B5EF4-FFF2-40B4-BE49-F238E27FC236}">
                <a16:creationId xmlns:a16="http://schemas.microsoft.com/office/drawing/2014/main" xmlns="" id="{A79BB7C4-7B2E-4364-8893-626E04A0FA01}"/>
              </a:ext>
            </a:extLst>
          </p:cNvPr>
          <p:cNvPicPr>
            <a:picLocks noChangeAspect="1"/>
          </p:cNvPicPr>
          <p:nvPr/>
        </p:nvPicPr>
        <p:blipFill rotWithShape="1">
          <a:blip r:embed="rId2" cstate="print"/>
          <a:srcRect l="5220" t="19166" r="34781" b="14091"/>
          <a:stretch/>
        </p:blipFill>
        <p:spPr>
          <a:xfrm>
            <a:off x="300038" y="2035716"/>
            <a:ext cx="6814825" cy="4167707"/>
          </a:xfrm>
          <a:prstGeom prst="rect">
            <a:avLst/>
          </a:prstGeom>
        </p:spPr>
      </p:pic>
      <p:sp>
        <p:nvSpPr>
          <p:cNvPr id="5" name="Dikdörtgen 4">
            <a:extLst>
              <a:ext uri="{FF2B5EF4-FFF2-40B4-BE49-F238E27FC236}">
                <a16:creationId xmlns:a16="http://schemas.microsoft.com/office/drawing/2014/main" xmlns="" id="{383ED677-4670-4992-9793-66768E2803FB}"/>
              </a:ext>
            </a:extLst>
          </p:cNvPr>
          <p:cNvSpPr/>
          <p:nvPr/>
        </p:nvSpPr>
        <p:spPr>
          <a:xfrm>
            <a:off x="7915378" y="2688409"/>
            <a:ext cx="3119336" cy="2862322"/>
          </a:xfrm>
          <a:prstGeom prst="rect">
            <a:avLst/>
          </a:prstGeom>
        </p:spPr>
        <p:txBody>
          <a:bodyPr wrap="square">
            <a:spAutoFit/>
          </a:bodyPr>
          <a:lstStyle/>
          <a:p>
            <a:r>
              <a:rPr lang="tr-TR" sz="3600" dirty="0">
                <a:solidFill>
                  <a:srgbClr val="C00000"/>
                </a:solidFill>
                <a:hlinkClick r:id="rId3">
                  <a:extLst>
                    <a:ext uri="{A12FA001-AC4F-418D-AE19-62706E023703}">
                      <ahyp:hlinkClr xmlns:ahyp="http://schemas.microsoft.com/office/drawing/2018/hyperlinkcolor" xmlns="" val="tx"/>
                    </a:ext>
                  </a:extLst>
                </a:hlinkClick>
              </a:rPr>
              <a:t>https://www.youtube.com/watch?v=1J3kNPHOqWU&amp;feature=emb_title</a:t>
            </a:r>
            <a:endParaRPr lang="tr-TR" sz="3600" dirty="0">
              <a:solidFill>
                <a:srgbClr val="C00000"/>
              </a:solidFill>
            </a:endParaRPr>
          </a:p>
        </p:txBody>
      </p:sp>
    </p:spTree>
    <p:extLst>
      <p:ext uri="{BB962C8B-B14F-4D97-AF65-F5344CB8AC3E}">
        <p14:creationId xmlns:p14="http://schemas.microsoft.com/office/powerpoint/2010/main" xmlns="" val="3527754438"/>
      </p:ext>
    </p:extLst>
  </p:cSld>
  <p:clrMapOvr>
    <a:masterClrMapping/>
  </p:clrMapOvr>
  <p:transition spd="slow">
    <p:wipe dir="d"/>
  </p:transition>
  <p:timing>
    <p:tnLst>
      <p:par>
        <p:cTn id="1" dur="indefinite" restart="never" nodeType="tmRoot"/>
      </p:par>
    </p:tnLst>
  </p:timing>
</p:sld>
</file>

<file path=ppt/theme/theme1.xml><?xml version="1.0" encoding="utf-8"?>
<a:theme xmlns:a="http://schemas.openxmlformats.org/drawingml/2006/main" name="Duman">
  <a:themeElements>
    <a:clrScheme name="Duman">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Duma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otalTime>25</TotalTime>
  <Words>804</Words>
  <Application>Microsoft Office PowerPoint</Application>
  <PresentationFormat>Özel</PresentationFormat>
  <Paragraphs>97</Paragraphs>
  <Slides>19</Slides>
  <Notes>0</Notes>
  <HiddenSlides>0</HiddenSlides>
  <MMClips>0</MMClips>
  <ScaleCrop>false</ScaleCrop>
  <HeadingPairs>
    <vt:vector size="4" baseType="variant">
      <vt:variant>
        <vt:lpstr>Tema</vt:lpstr>
      </vt:variant>
      <vt:variant>
        <vt:i4>1</vt:i4>
      </vt:variant>
      <vt:variant>
        <vt:lpstr>Slayt Başlıkları</vt:lpstr>
      </vt:variant>
      <vt:variant>
        <vt:i4>19</vt:i4>
      </vt:variant>
    </vt:vector>
  </HeadingPairs>
  <TitlesOfParts>
    <vt:vector size="20" baseType="lpstr">
      <vt:lpstr>Duman</vt:lpstr>
      <vt:lpstr>Tekerlekli Sandalye Basketbolu </vt:lpstr>
      <vt:lpstr>TARİHÇE </vt:lpstr>
      <vt:lpstr>Slayt 3</vt:lpstr>
      <vt:lpstr>Slayt 4</vt:lpstr>
      <vt:lpstr>Slayt 5</vt:lpstr>
      <vt:lpstr>TANIM VE KURALLAR: </vt:lpstr>
      <vt:lpstr>KLASİFİKASYON </vt:lpstr>
      <vt:lpstr>Slayt 8</vt:lpstr>
      <vt:lpstr> GÜNCEL:</vt:lpstr>
      <vt:lpstr>Slayt 10</vt:lpstr>
      <vt:lpstr>Slayt 11</vt:lpstr>
      <vt:lpstr>Slayt 12</vt:lpstr>
      <vt:lpstr>Slayt 13</vt:lpstr>
      <vt:lpstr>Slayt 14</vt:lpstr>
      <vt:lpstr>Türkiye Tekerlekli Sandalye Basketbol Milli Takımı bronz madalya kazandı </vt:lpstr>
      <vt:lpstr>Patrick Anderson:  </vt:lpstr>
      <vt:lpstr>Slayt 17</vt:lpstr>
      <vt:lpstr>Slayt 18</vt:lpstr>
      <vt:lpstr>KAYNAKÇA: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Tekerlekli Sandalye Basketbolu</dc:title>
  <dc:creator>Fulya Kara</dc:creator>
  <cp:lastModifiedBy>Nevin GUNDUZ</cp:lastModifiedBy>
  <cp:revision>4</cp:revision>
  <dcterms:created xsi:type="dcterms:W3CDTF">2020-04-14T22:13:05Z</dcterms:created>
  <dcterms:modified xsi:type="dcterms:W3CDTF">2020-04-20T22:47:01Z</dcterms:modified>
</cp:coreProperties>
</file>