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43" r:id="rId3"/>
    <p:sldId id="444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8" r:id="rId17"/>
    <p:sldId id="459" r:id="rId18"/>
    <p:sldId id="462" r:id="rId19"/>
    <p:sldId id="472" r:id="rId20"/>
    <p:sldId id="474" r:id="rId21"/>
    <p:sldId id="485" r:id="rId22"/>
    <p:sldId id="476" r:id="rId23"/>
    <p:sldId id="460" r:id="rId24"/>
    <p:sldId id="461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345B7E"/>
    <a:srgbClr val="00264B"/>
    <a:srgbClr val="254085"/>
    <a:srgbClr val="000022"/>
    <a:srgbClr val="000099"/>
    <a:srgbClr val="33CCCC"/>
    <a:srgbClr val="2424FA"/>
    <a:srgbClr val="151D08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4660"/>
  </p:normalViewPr>
  <p:slideViewPr>
    <p:cSldViewPr snapToGrid="0">
      <p:cViewPr varScale="1">
        <p:scale>
          <a:sx n="84" d="100"/>
          <a:sy n="84" d="100"/>
        </p:scale>
        <p:origin x="732" y="7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B0BD0-DF3B-4EA1-95AE-E556CDFE35D1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CE250-DD56-4224-865A-BB786028F0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7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41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402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396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CF1D3B-6396-4E66-85E9-67CA05D15BC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7632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78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42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0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87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65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112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55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5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3654E-BA50-4743-B54B-6D332F6FFEF3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6E75B-67B4-4A60-A427-383E94DCE3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049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2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A User’s Guide to the Sky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090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" name="Picture 2" descr="kutup_yildiz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561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132138" y="4076700"/>
            <a:ext cx="7921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Merak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851275" y="42926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Dubhe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276600" y="29972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Phecda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995738" y="2997200"/>
            <a:ext cx="7921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Megrez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427538" y="1052513"/>
            <a:ext cx="7921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Alkaid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72000" y="2205038"/>
            <a:ext cx="7921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Mizar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716463" y="1989138"/>
            <a:ext cx="7921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Alcor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500563" y="2636838"/>
            <a:ext cx="7921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Alioth</a:t>
            </a: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6765925" y="5743575"/>
            <a:ext cx="687388" cy="279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6084888" y="5445125"/>
            <a:ext cx="682625" cy="276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5400675" y="5157788"/>
            <a:ext cx="684213" cy="2746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3419475" y="4365625"/>
            <a:ext cx="647700" cy="203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4067175" y="4581525"/>
            <a:ext cx="682625" cy="2746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4716463" y="4868863"/>
            <a:ext cx="684212" cy="276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164388" y="6092825"/>
            <a:ext cx="15113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North Star</a:t>
            </a:r>
          </a:p>
          <a:p>
            <a:pPr>
              <a:spcBef>
                <a:spcPct val="50000"/>
              </a:spcBef>
            </a:pPr>
            <a:r>
              <a:rPr lang="tr-TR" altLang="tr-TR" sz="12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(Polaris</a:t>
            </a:r>
            <a:r>
              <a:rPr lang="tr-TR" altLang="tr-TR" sz="1200" b="1" dirty="0">
                <a:solidFill>
                  <a:srgbClr val="FFFF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0" y="260350"/>
            <a:ext cx="89646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000" dirty="0" smtClean="0">
                <a:solidFill>
                  <a:srgbClr val="FFFFFF"/>
                </a:solidFill>
                <a:latin typeface="Arial Black" panose="020B0A04020102020204" pitchFamily="34" charset="0"/>
              </a:rPr>
              <a:t>How to Find the North Star</a:t>
            </a:r>
            <a:endParaRPr lang="tr-TR" altLang="tr-TR" sz="3000" dirty="0">
              <a:solidFill>
                <a:srgbClr val="FFFFFF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3419475" y="4508500"/>
            <a:ext cx="12239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0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1 unit</a:t>
            </a:r>
            <a:endParaRPr lang="tr-TR" altLang="tr-TR" sz="10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07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631950" y="84238"/>
            <a:ext cx="8928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the northern hemisphere, you can measure the angle from the horizon to the North Star to </a:t>
            </a:r>
            <a:r>
              <a:rPr lang="tr-TR" sz="20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find </a:t>
            </a: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 latitude. For Ankara it is 40</a:t>
            </a: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Symbol" panose="05050102010706020507" pitchFamily="18" charset="2"/>
              </a:rPr>
              <a:t></a:t>
            </a:r>
            <a:endParaRPr lang="en-US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4" name="Picture 6" descr="0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8600" y="946012"/>
            <a:ext cx="6654800" cy="472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57850" y="5050036"/>
            <a:ext cx="2308860" cy="307777"/>
          </a:xfrm>
          <a:prstGeom prst="rect">
            <a:avLst/>
          </a:prstGeom>
          <a:solidFill>
            <a:srgbClr val="151D08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Northern Horizon</a:t>
            </a:r>
            <a:endParaRPr lang="tr-T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If you watch the North Star all night long, you will see that it doesn’t move but the stars move around it.</a:t>
            </a:r>
            <a:endParaRPr lang="tr-TR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65539" name="Picture 3" descr="02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773238"/>
            <a:ext cx="6654800" cy="472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1524000" y="12684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At 22.00 p.m.</a:t>
            </a:r>
            <a:endParaRPr lang="tr-T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11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524000" y="12684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At 24.00 p.m.</a:t>
            </a:r>
            <a:endParaRPr lang="tr-T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66564" name="Picture 6" descr="028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773238"/>
            <a:ext cx="6654800" cy="472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If you watch the North Star all night long, you will see that it doesn’t move but the stars move around it.</a:t>
            </a:r>
            <a:endParaRPr lang="tr-TR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00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1524000" y="12684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At 02.00 a.m.</a:t>
            </a:r>
            <a:endParaRPr lang="tr-T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67588" name="Picture 6" descr="029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773238"/>
            <a:ext cx="6654800" cy="472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1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524000" y="12684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At 04.00 a.m.</a:t>
            </a:r>
            <a:endParaRPr lang="tr-T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68612" name="Picture 6" descr="03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0" y="1773238"/>
            <a:ext cx="6654800" cy="472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If you watch the North Star all night long, you will see that it doesn’t move but the stars move around it.</a:t>
            </a:r>
            <a:endParaRPr lang="tr-TR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0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wintertraingl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1125539"/>
            <a:ext cx="9399588" cy="576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575051" y="260351"/>
            <a:ext cx="62277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WINTER TRIANGLE </a:t>
            </a:r>
            <a:r>
              <a:rPr lang="tr-TR" altLang="tr-TR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25.04.2006 21:00 West Sky </a:t>
            </a:r>
            <a:endParaRPr lang="tr-TR" altLang="tr-TR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23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1620074" y="629683"/>
            <a:ext cx="9036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Canis </a:t>
            </a:r>
            <a:r>
              <a:rPr lang="tr-TR" altLang="tr-TR" dirty="0">
                <a:solidFill>
                  <a:srgbClr val="FFFFFF"/>
                </a:solidFill>
                <a:latin typeface="Comic Sans MS" panose="030F0702030302020204" pitchFamily="66" charset="0"/>
              </a:rPr>
              <a:t>Minor</a:t>
            </a:r>
            <a:r>
              <a:rPr lang="tr-TR" altLang="tr-TR" dirty="0">
                <a:solidFill>
                  <a:srgbClr val="FFFFF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Procyon </a:t>
            </a:r>
            <a:r>
              <a:rPr lang="tr-TR" altLang="tr-TR" dirty="0" smtClean="0">
                <a:solidFill>
                  <a:srgbClr val="FFFFF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star, </a:t>
            </a:r>
            <a:r>
              <a:rPr lang="tr-TR" altLang="tr-TR" dirty="0">
                <a:solidFill>
                  <a:srgbClr val="FFFFF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OrionBetelgeuse star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tr-TR" altLang="tr-TR" dirty="0">
                <a:solidFill>
                  <a:srgbClr val="FFFFF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Canis MajorSirius star</a:t>
            </a:r>
            <a:endParaRPr lang="tr-TR" altLang="tr-TR" dirty="0">
              <a:solidFill>
                <a:srgbClr val="FFFFFF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78851" name="Picture 3" descr="wintertraingl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25539"/>
            <a:ext cx="9396413" cy="576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4943476" y="1916114"/>
            <a:ext cx="7921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Procyon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4224338" y="4581526"/>
            <a:ext cx="1295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Sirius</a:t>
            </a:r>
          </a:p>
          <a:p>
            <a:pPr>
              <a:spcBef>
                <a:spcPct val="50000"/>
              </a:spcBef>
            </a:pPr>
            <a:endParaRPr lang="tr-TR" altLang="tr-TR" sz="1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tr-TR" altLang="tr-TR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7175500" y="3716338"/>
            <a:ext cx="12954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Betelgeuse</a:t>
            </a:r>
          </a:p>
          <a:p>
            <a:pPr>
              <a:spcBef>
                <a:spcPct val="50000"/>
              </a:spcBef>
            </a:pPr>
            <a:endParaRPr lang="tr-TR" altLang="tr-TR" sz="1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tr-TR" altLang="tr-TR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8855" name="Line 7"/>
          <p:cNvSpPr>
            <a:spLocks noChangeShapeType="1"/>
          </p:cNvSpPr>
          <p:nvPr/>
        </p:nvSpPr>
        <p:spPr bwMode="auto">
          <a:xfrm flipV="1">
            <a:off x="4800600" y="2349501"/>
            <a:ext cx="503238" cy="22320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8856" name="Line 8"/>
          <p:cNvSpPr>
            <a:spLocks noChangeShapeType="1"/>
          </p:cNvSpPr>
          <p:nvPr/>
        </p:nvSpPr>
        <p:spPr bwMode="auto">
          <a:xfrm flipH="1" flipV="1">
            <a:off x="5375276" y="2349501"/>
            <a:ext cx="1800225" cy="14382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8857" name="Line 9"/>
          <p:cNvSpPr>
            <a:spLocks noChangeShapeType="1"/>
          </p:cNvSpPr>
          <p:nvPr/>
        </p:nvSpPr>
        <p:spPr bwMode="auto">
          <a:xfrm flipV="1">
            <a:off x="4872038" y="3860801"/>
            <a:ext cx="2305050" cy="7207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575051" y="260351"/>
            <a:ext cx="62277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WINTER TRIANGLE </a:t>
            </a:r>
            <a:r>
              <a:rPr lang="tr-TR" altLang="tr-TR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25.04.2006 21:00 West Sky </a:t>
            </a:r>
            <a:endParaRPr lang="tr-TR" altLang="tr-TR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73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/>
      <p:bldP spid="78853" grpId="0"/>
      <p:bldP spid="78854" grpId="0"/>
      <p:bldP spid="78855" grpId="0" animBg="1"/>
      <p:bldP spid="78856" grpId="0" animBg="1"/>
      <p:bldP spid="788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0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My Documents\CosmicPer\f0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271726"/>
            <a:ext cx="6858000" cy="605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9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buyukay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44538"/>
            <a:ext cx="9144000" cy="611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3419145" y="36652"/>
            <a:ext cx="552297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4000" dirty="0" smtClean="0">
                <a:solidFill>
                  <a:srgbClr val="FFFFFF"/>
                </a:solidFill>
              </a:rPr>
              <a:t>Big Bear (Ursa Major)</a:t>
            </a:r>
            <a:endParaRPr lang="tr-TR" altLang="tr-TR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80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576388" y="497524"/>
            <a:ext cx="8928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defRPr/>
            </a:pP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 Big Dipper is in the Great Bear or Ursa Major constellation. Look at the two pointer stars at the end of the Dipper, Dubhe and Merak </a:t>
            </a:r>
            <a:endParaRPr lang="tr-TR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51203" name="Picture 6" descr="01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1" y="1844675"/>
            <a:ext cx="6657975" cy="4732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49290" y="5669280"/>
            <a:ext cx="834390" cy="307777"/>
          </a:xfrm>
          <a:prstGeom prst="rect">
            <a:avLst/>
          </a:prstGeom>
          <a:solidFill>
            <a:srgbClr val="070512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North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28356" y="5515391"/>
            <a:ext cx="941070" cy="307777"/>
          </a:xfrm>
          <a:prstGeom prst="rect">
            <a:avLst/>
          </a:prstGeom>
          <a:solidFill>
            <a:srgbClr val="070512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Northeast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1450" y="5561110"/>
            <a:ext cx="1193163" cy="307777"/>
          </a:xfrm>
          <a:prstGeom prst="rect">
            <a:avLst/>
          </a:prstGeom>
          <a:solidFill>
            <a:srgbClr val="070512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Northwest</a:t>
            </a:r>
            <a:endParaRPr lang="tr-T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9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829872" y="432138"/>
            <a:ext cx="89281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</a:pPr>
            <a:r>
              <a:rPr lang="tr-TR" altLang="tr-TR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latitude of a place can be found from the altitude of the North Star. </a:t>
            </a:r>
          </a:p>
          <a:p>
            <a:pPr algn="just">
              <a:spcBef>
                <a:spcPct val="50000"/>
              </a:spcBef>
              <a:buSzPct val="200000"/>
            </a:pPr>
            <a:r>
              <a:rPr lang="tr-TR" altLang="tr-TR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Example; for Ankara it is 40</a:t>
            </a:r>
            <a:r>
              <a:rPr lang="tr-TR" altLang="tr-TR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</a:t>
            </a:r>
            <a:r>
              <a:rPr lang="tr-TR" altLang="tr-TR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lang="en-US" altLang="tr-TR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3" descr="0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876" y="1825625"/>
            <a:ext cx="6654800" cy="472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684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6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8434" name="Picture 2" descr="ORİON BEL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134" y="249382"/>
            <a:ext cx="7086131" cy="649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79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ChangeArrowheads="1"/>
          </p:cNvSpPr>
          <p:nvPr/>
        </p:nvSpPr>
        <p:spPr bwMode="auto">
          <a:xfrm>
            <a:off x="5738751" y="765970"/>
            <a:ext cx="54102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r>
              <a:rPr lang="tr-TR" altLang="tr-TR" sz="3600" dirty="0" smtClean="0">
                <a:latin typeface="Monotype Corsiva" panose="03010101010201010101" pitchFamily="66" charset="0"/>
              </a:rPr>
              <a:t>How to find Sirius in the Sky</a:t>
            </a:r>
            <a:endParaRPr lang="tr-TR" altLang="tr-TR" sz="3600" dirty="0">
              <a:latin typeface="Monotype Corsiva" panose="03010101010201010101" pitchFamily="66" charset="0"/>
            </a:endParaRPr>
          </a:p>
        </p:txBody>
      </p:sp>
      <p:sp>
        <p:nvSpPr>
          <p:cNvPr id="161795" name="Rectangle 3"/>
          <p:cNvSpPr>
            <a:spLocks noChangeArrowheads="1"/>
          </p:cNvSpPr>
          <p:nvPr/>
        </p:nvSpPr>
        <p:spPr bwMode="auto">
          <a:xfrm>
            <a:off x="1981200" y="1600200"/>
            <a:ext cx="4038600" cy="1570512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tr-TR" altLang="tr-TR" b="1" dirty="0" smtClean="0">
                <a:solidFill>
                  <a:srgbClr val="C52409"/>
                </a:solidFill>
                <a:latin typeface="Monotype Corsiva" panose="03010101010201010101" pitchFamily="66" charset="0"/>
              </a:rPr>
              <a:t>Sirius is the brightest star in the sky. </a:t>
            </a:r>
          </a:p>
          <a:p>
            <a:pPr algn="ctr">
              <a:lnSpc>
                <a:spcPct val="80000"/>
              </a:lnSpc>
            </a:pPr>
            <a:endParaRPr lang="tr-TR" altLang="tr-TR" b="1" dirty="0">
              <a:solidFill>
                <a:srgbClr val="C52409"/>
              </a:solidFill>
              <a:latin typeface="Monotype Corsiva" panose="03010101010201010101" pitchFamily="66" charset="0"/>
            </a:endParaRPr>
          </a:p>
          <a:p>
            <a:pPr algn="ctr">
              <a:lnSpc>
                <a:spcPct val="80000"/>
              </a:lnSpc>
            </a:pPr>
            <a:r>
              <a:rPr lang="tr-TR" altLang="tr-TR" b="1" dirty="0" smtClean="0">
                <a:solidFill>
                  <a:srgbClr val="C52409"/>
                </a:solidFill>
                <a:latin typeface="Monotype Corsiva" panose="03010101010201010101" pitchFamily="66" charset="0"/>
              </a:rPr>
              <a:t>We use the Orion’s to find Sirius. </a:t>
            </a:r>
          </a:p>
        </p:txBody>
      </p:sp>
      <p:pic>
        <p:nvPicPr>
          <p:cNvPr id="161796" name="Picture 4" descr="http://www.sungaya.de/schwarz/astro/sternbild/or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1700214"/>
            <a:ext cx="3443288" cy="475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1797" name="Group 5"/>
          <p:cNvGrpSpPr>
            <a:grpSpLocks/>
          </p:cNvGrpSpPr>
          <p:nvPr/>
        </p:nvGrpSpPr>
        <p:grpSpPr bwMode="auto">
          <a:xfrm>
            <a:off x="6456364" y="3716338"/>
            <a:ext cx="2376487" cy="2601912"/>
            <a:chOff x="3107" y="2341"/>
            <a:chExt cx="1497" cy="1639"/>
          </a:xfrm>
        </p:grpSpPr>
        <p:sp>
          <p:nvSpPr>
            <p:cNvPr id="161798" name="Line 6"/>
            <p:cNvSpPr>
              <a:spLocks noChangeShapeType="1"/>
            </p:cNvSpPr>
            <p:nvPr/>
          </p:nvSpPr>
          <p:spPr bwMode="auto">
            <a:xfrm flipH="1">
              <a:off x="3334" y="2341"/>
              <a:ext cx="1270" cy="131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1799" name="Text Box 7"/>
            <p:cNvSpPr txBox="1">
              <a:spLocks noChangeArrowheads="1"/>
            </p:cNvSpPr>
            <p:nvPr/>
          </p:nvSpPr>
          <p:spPr bwMode="auto">
            <a:xfrm>
              <a:off x="3107" y="3692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notype Corsiva" panose="03010101010201010101" pitchFamily="66" charset="0"/>
                </a:rPr>
                <a:t>Sirius</a:t>
              </a:r>
            </a:p>
          </p:txBody>
        </p:sp>
      </p:grp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8183564" y="1844676"/>
            <a:ext cx="15319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2000" b="1" dirty="0" smtClean="0">
                <a:solidFill>
                  <a:srgbClr val="FF3300"/>
                </a:solidFill>
                <a:latin typeface="Monotype Corsiva" panose="03010101010201010101" pitchFamily="66" charset="0"/>
              </a:rPr>
              <a:t>Orion</a:t>
            </a:r>
            <a:endParaRPr lang="tr-TR" altLang="tr-TR" sz="2000" b="1" dirty="0">
              <a:solidFill>
                <a:srgbClr val="FF33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61801" name="Text Box 9"/>
          <p:cNvSpPr txBox="1">
            <a:spLocks noChangeArrowheads="1"/>
          </p:cNvSpPr>
          <p:nvPr/>
        </p:nvSpPr>
        <p:spPr bwMode="auto">
          <a:xfrm>
            <a:off x="8904289" y="4076700"/>
            <a:ext cx="5746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200" dirty="0">
                <a:solidFill>
                  <a:srgbClr val="FF3300"/>
                </a:solidFill>
                <a:latin typeface="Arial" panose="020B0604020202020204" pitchFamily="34" charset="0"/>
              </a:rPr>
              <a:t>1 </a:t>
            </a:r>
            <a:r>
              <a:rPr lang="tr-TR" altLang="tr-TR" sz="1200" dirty="0" smtClean="0">
                <a:solidFill>
                  <a:srgbClr val="FF3300"/>
                </a:solidFill>
                <a:latin typeface="Arial" panose="020B0604020202020204" pitchFamily="34" charset="0"/>
              </a:rPr>
              <a:t>unit</a:t>
            </a:r>
            <a:endParaRPr lang="tr-TR" altLang="tr-TR" sz="120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61802" name="Text Box 10"/>
          <p:cNvSpPr txBox="1">
            <a:spLocks noChangeArrowheads="1"/>
          </p:cNvSpPr>
          <p:nvPr/>
        </p:nvSpPr>
        <p:spPr bwMode="auto">
          <a:xfrm>
            <a:off x="7175501" y="4149725"/>
            <a:ext cx="5746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 sz="1200" dirty="0">
                <a:solidFill>
                  <a:srgbClr val="FF3300"/>
                </a:solidFill>
                <a:latin typeface="Arial" panose="020B0604020202020204" pitchFamily="34" charset="0"/>
              </a:rPr>
              <a:t>8 </a:t>
            </a:r>
            <a:r>
              <a:rPr lang="tr-TR" altLang="tr-TR" sz="1200" dirty="0" smtClean="0">
                <a:solidFill>
                  <a:srgbClr val="FF3300"/>
                </a:solidFill>
                <a:latin typeface="Arial" panose="020B0604020202020204" pitchFamily="34" charset="0"/>
              </a:rPr>
              <a:t>unit</a:t>
            </a:r>
            <a:endParaRPr lang="tr-TR" altLang="tr-TR" sz="1200" dirty="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161803" name="AutoShape 11"/>
          <p:cNvSpPr>
            <a:spLocks/>
          </p:cNvSpPr>
          <p:nvPr/>
        </p:nvSpPr>
        <p:spPr bwMode="auto">
          <a:xfrm rot="2764854">
            <a:off x="8628063" y="3838576"/>
            <a:ext cx="503238" cy="382587"/>
          </a:xfrm>
          <a:prstGeom prst="rightBrace">
            <a:avLst>
              <a:gd name="adj1" fmla="val 8333"/>
              <a:gd name="adj2" fmla="val 47245"/>
            </a:avLst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804" name="AutoShape 12"/>
          <p:cNvSpPr>
            <a:spLocks/>
          </p:cNvSpPr>
          <p:nvPr/>
        </p:nvSpPr>
        <p:spPr bwMode="auto">
          <a:xfrm rot="2655889" flipH="1">
            <a:off x="7248525" y="3421063"/>
            <a:ext cx="433388" cy="2608262"/>
          </a:xfrm>
          <a:prstGeom prst="rightBrace">
            <a:avLst>
              <a:gd name="adj1" fmla="val 50153"/>
              <a:gd name="adj2" fmla="val 47245"/>
            </a:avLst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61805" name="Rectangle 13"/>
          <p:cNvSpPr>
            <a:spLocks noChangeArrowheads="1"/>
          </p:cNvSpPr>
          <p:nvPr/>
        </p:nvSpPr>
        <p:spPr bwMode="auto">
          <a:xfrm>
            <a:off x="1703389" y="115888"/>
            <a:ext cx="3538537" cy="608012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r>
              <a:rPr lang="tr-TR" altLang="tr-TR" sz="4000" dirty="0">
                <a:solidFill>
                  <a:srgbClr val="FF5050"/>
                </a:solidFill>
                <a:latin typeface="Monotype Corsiva" panose="03010101010201010101" pitchFamily="66" charset="0"/>
              </a:rPr>
              <a:t>Constellations</a:t>
            </a:r>
          </a:p>
        </p:txBody>
      </p:sp>
    </p:spTree>
    <p:extLst>
      <p:ext uri="{BB962C8B-B14F-4D97-AF65-F5344CB8AC3E}">
        <p14:creationId xmlns:p14="http://schemas.microsoft.com/office/powerpoint/2010/main" val="43054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1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1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1" grpId="0"/>
      <p:bldP spid="161802" grpId="0"/>
      <p:bldP spid="161803" grpId="0" animBg="1"/>
      <p:bldP spid="16180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summertraingl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1" y="1274764"/>
            <a:ext cx="9140825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3575051" y="260351"/>
            <a:ext cx="669710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SUMMER </a:t>
            </a:r>
            <a:r>
              <a:rPr lang="tr-TR" altLang="tr-TR" dirty="0">
                <a:solidFill>
                  <a:srgbClr val="FFFF00"/>
                </a:solidFill>
                <a:latin typeface="Comic Sans MS" panose="030F0702030302020204" pitchFamily="66" charset="0"/>
              </a:rPr>
              <a:t>TRIANGLE </a:t>
            </a:r>
            <a:r>
              <a:rPr lang="tr-TR" altLang="tr-TR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25.04.2006  </a:t>
            </a:r>
            <a:r>
              <a:rPr lang="tr-TR" altLang="tr-TR" dirty="0">
                <a:solidFill>
                  <a:srgbClr val="FFFFFF"/>
                </a:solidFill>
                <a:latin typeface="Comic Sans MS" panose="030F0702030302020204" pitchFamily="66" charset="0"/>
              </a:rPr>
              <a:t>1:15 </a:t>
            </a:r>
            <a:r>
              <a:rPr lang="tr-TR" altLang="tr-TR" dirty="0" smtClean="0">
                <a:solidFill>
                  <a:srgbClr val="FFFFFF"/>
                </a:solidFill>
                <a:latin typeface="Comic Sans MS" panose="030F0702030302020204" pitchFamily="66" charset="0"/>
              </a:rPr>
              <a:t> A.M. East Sky</a:t>
            </a:r>
            <a:endParaRPr lang="tr-TR" altLang="tr-TR" dirty="0">
              <a:solidFill>
                <a:srgbClr val="FFFFFF"/>
              </a:solidFill>
              <a:latin typeface="Comic Sans MS" panose="030F0702030302020204" pitchFamily="66" charset="0"/>
            </a:endParaRPr>
          </a:p>
          <a:p>
            <a:pPr>
              <a:spcBef>
                <a:spcPct val="50000"/>
              </a:spcBef>
            </a:pPr>
            <a:endParaRPr lang="tr-TR" altLang="tr-TR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18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1847850" y="260351"/>
            <a:ext cx="88201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dirty="0">
                <a:solidFill>
                  <a:srgbClr val="FFFF00"/>
                </a:solidFill>
                <a:latin typeface="Comic Sans MS" panose="030F0702030302020204" pitchFamily="66" charset="0"/>
              </a:rPr>
              <a:t>SUMMER TRIANGLE </a:t>
            </a:r>
            <a:r>
              <a:rPr lang="tr-TR" altLang="tr-TR" dirty="0">
                <a:solidFill>
                  <a:srgbClr val="FFFFFF"/>
                </a:solidFill>
                <a:latin typeface="Comic Sans MS" panose="030F0702030302020204" pitchFamily="66" charset="0"/>
              </a:rPr>
              <a:t>25.04.2006  1:15  A.M. East Sky</a:t>
            </a:r>
          </a:p>
          <a:p>
            <a:pPr>
              <a:spcBef>
                <a:spcPct val="50000"/>
              </a:spcBef>
            </a:pP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</a:rPr>
              <a:t>             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</a:rPr>
              <a:t>Lyra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Vega 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star,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AquilaAltair 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star, </a:t>
            </a:r>
            <a:r>
              <a:rPr lang="tr-TR" altLang="tr-TR" dirty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Cygnus Deneb </a:t>
            </a:r>
            <a:r>
              <a:rPr lang="tr-TR" altLang="tr-TR" dirty="0" smtClean="0">
                <a:solidFill>
                  <a:srgbClr val="FFFF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star</a:t>
            </a:r>
            <a:endParaRPr lang="tr-TR" altLang="tr-TR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23" name="Picture 3" descr="summertraingl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5" y="1273176"/>
            <a:ext cx="9144000" cy="561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591175" y="1628776"/>
            <a:ext cx="129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Vega</a:t>
            </a:r>
          </a:p>
          <a:p>
            <a:pPr>
              <a:spcBef>
                <a:spcPct val="50000"/>
              </a:spcBef>
            </a:pPr>
            <a:endParaRPr lang="tr-TR" altLang="tr-TR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7608888" y="4365625"/>
            <a:ext cx="5762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Altair</a:t>
            </a: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3719513" y="3357564"/>
            <a:ext cx="129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200">
                <a:solidFill>
                  <a:srgbClr val="FFFFFF"/>
                </a:solidFill>
                <a:latin typeface="Arial" panose="020B0604020202020204" pitchFamily="34" charset="0"/>
              </a:rPr>
              <a:t>Deneb</a:t>
            </a:r>
          </a:p>
          <a:p>
            <a:pPr>
              <a:spcBef>
                <a:spcPct val="50000"/>
              </a:spcBef>
            </a:pPr>
            <a:endParaRPr lang="tr-TR" altLang="tr-TR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1927" name="Line 7"/>
          <p:cNvSpPr>
            <a:spLocks noChangeShapeType="1"/>
          </p:cNvSpPr>
          <p:nvPr/>
        </p:nvSpPr>
        <p:spPr bwMode="auto">
          <a:xfrm>
            <a:off x="5951538" y="1989139"/>
            <a:ext cx="1657350" cy="266382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1928" name="Line 8"/>
          <p:cNvSpPr>
            <a:spLocks noChangeShapeType="1"/>
          </p:cNvSpPr>
          <p:nvPr/>
        </p:nvSpPr>
        <p:spPr bwMode="auto">
          <a:xfrm flipH="1" flipV="1">
            <a:off x="4295775" y="3573463"/>
            <a:ext cx="3240088" cy="10795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1929" name="Line 9"/>
          <p:cNvSpPr>
            <a:spLocks noChangeShapeType="1"/>
          </p:cNvSpPr>
          <p:nvPr/>
        </p:nvSpPr>
        <p:spPr bwMode="auto">
          <a:xfrm flipV="1">
            <a:off x="4295776" y="1989139"/>
            <a:ext cx="1584325" cy="15843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86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/>
      <p:bldP spid="81925" grpId="0"/>
      <p:bldP spid="81926" grpId="0"/>
      <p:bldP spid="81927" grpId="0" animBg="1"/>
      <p:bldP spid="81928" grpId="0" animBg="1"/>
      <p:bldP spid="819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there is an imaginary line between these two stars and the distance is 1 unit..</a:t>
            </a:r>
            <a:endParaRPr lang="tr-TR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52227" name="Picture 8" descr="02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49290" y="5669280"/>
            <a:ext cx="834390" cy="307777"/>
          </a:xfrm>
          <a:prstGeom prst="rect">
            <a:avLst/>
          </a:prstGeom>
          <a:solidFill>
            <a:srgbClr val="070512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North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78240" y="5515389"/>
            <a:ext cx="1219836" cy="307777"/>
          </a:xfrm>
          <a:prstGeom prst="rect">
            <a:avLst/>
          </a:prstGeom>
          <a:solidFill>
            <a:srgbClr val="070512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Northeast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52495" y="5515390"/>
            <a:ext cx="1193163" cy="307777"/>
          </a:xfrm>
          <a:prstGeom prst="rect">
            <a:avLst/>
          </a:prstGeom>
          <a:solidFill>
            <a:srgbClr val="070512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>
                <a:solidFill>
                  <a:schemeClr val="bg1"/>
                </a:solidFill>
              </a:rPr>
              <a:t>Northwest</a:t>
            </a:r>
            <a:endParaRPr lang="tr-T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01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Proceed this imaginary line towards Dubhe </a:t>
            </a:r>
            <a:r>
              <a:rPr lang="tr-TR" sz="20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5 </a:t>
            </a:r>
            <a:r>
              <a:rPr lang="tr-TR" sz="20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units…</a:t>
            </a:r>
            <a:endParaRPr lang="tr-TR" sz="20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703388" y="620714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 </a:t>
            </a: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unit…</a:t>
            </a:r>
            <a:endParaRPr lang="tr-T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53252" name="Picture 9" descr="02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82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Proceed this imaginary line towards Dubhe 5 units…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03388" y="620714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 </a:t>
            </a: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units </a:t>
            </a: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…</a:t>
            </a:r>
          </a:p>
        </p:txBody>
      </p:sp>
      <p:pic>
        <p:nvPicPr>
          <p:cNvPr id="54276" name="Picture 6" descr="02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82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Proceed this imaginary line towards Dubhe 5 units…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703388" y="620714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 units …</a:t>
            </a:r>
          </a:p>
        </p:txBody>
      </p:sp>
      <p:pic>
        <p:nvPicPr>
          <p:cNvPr id="55300" name="Picture 6" descr="02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98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Proceed this imaginary line towards Dubhe 5 units…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703388" y="620714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4 </a:t>
            </a:r>
            <a:r>
              <a:rPr lang="tr-T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units..</a:t>
            </a:r>
            <a:endParaRPr lang="tr-TR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56324" name="Picture 6" descr="02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5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631950" y="188914"/>
            <a:ext cx="892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0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Proceed this imaginary line towards Dubhe 5 units…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703388" y="620714"/>
            <a:ext cx="8748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Pct val="200000"/>
              <a:buFont typeface="Comic Sans MS" pitchFamily="66" charset="0"/>
              <a:buNone/>
              <a:defRPr/>
            </a:pPr>
            <a:r>
              <a:rPr lang="tr-T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5 units …</a:t>
            </a:r>
          </a:p>
        </p:txBody>
      </p:sp>
      <p:pic>
        <p:nvPicPr>
          <p:cNvPr id="57348" name="Picture 6" descr="02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73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631950" y="188913"/>
            <a:ext cx="8928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SzPct val="200000"/>
              <a:buFont typeface="Comic Sans MS" pitchFamily="66" charset="0"/>
              <a:buChar char="●"/>
              <a:defRPr/>
            </a:pPr>
            <a:r>
              <a:rPr lang="tr-TR" sz="24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There is the North Star (Pole Star, Polaris)…</a:t>
            </a:r>
            <a:endParaRPr lang="tr-TR" sz="2400" b="1" i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pic>
        <p:nvPicPr>
          <p:cNvPr id="58371" name="Picture 6" descr="02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1125538"/>
            <a:ext cx="7862887" cy="558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26430" y="2388870"/>
            <a:ext cx="1325880" cy="369332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North Star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396</Words>
  <Application>Microsoft Office PowerPoint</Application>
  <PresentationFormat>Widescreen</PresentationFormat>
  <Paragraphs>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Comic Sans MS</vt:lpstr>
      <vt:lpstr>Monotype Corsiva</vt:lpstr>
      <vt:lpstr>Symbol</vt:lpstr>
      <vt:lpstr>Wingdings</vt:lpstr>
      <vt:lpstr>Office Theme</vt:lpstr>
      <vt:lpstr>A User’s Guide to the Sky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User’s Guide to the Sky</dc:title>
  <dc:creator>unicorn</dc:creator>
  <cp:lastModifiedBy>unicorn</cp:lastModifiedBy>
  <cp:revision>143</cp:revision>
  <dcterms:created xsi:type="dcterms:W3CDTF">2019-10-03T09:21:55Z</dcterms:created>
  <dcterms:modified xsi:type="dcterms:W3CDTF">2019-11-15T09:16:27Z</dcterms:modified>
</cp:coreProperties>
</file>