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43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58" r:id="rId17"/>
    <p:sldId id="459" r:id="rId18"/>
    <p:sldId id="462" r:id="rId19"/>
    <p:sldId id="472" r:id="rId20"/>
    <p:sldId id="474" r:id="rId21"/>
    <p:sldId id="485" r:id="rId22"/>
    <p:sldId id="476" r:id="rId23"/>
    <p:sldId id="460" r:id="rId24"/>
    <p:sldId id="461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E9"/>
    <a:srgbClr val="345B7E"/>
    <a:srgbClr val="00264B"/>
    <a:srgbClr val="254085"/>
    <a:srgbClr val="000022"/>
    <a:srgbClr val="000099"/>
    <a:srgbClr val="33CCCC"/>
    <a:srgbClr val="2424FA"/>
    <a:srgbClr val="151D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6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2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B0BD0-DF3B-4EA1-95AE-E556CDFE35D1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CE250-DD56-4224-865A-BB786028F0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07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54E-BA50-4743-B54B-6D332F6FFEF3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E75B-67B4-4A60-A427-383E94DCE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41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54E-BA50-4743-B54B-6D332F6FFEF3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E75B-67B4-4A60-A427-383E94DCE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40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54E-BA50-4743-B54B-6D332F6FFEF3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E75B-67B4-4A60-A427-383E94DCE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39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F1D3B-6396-4E66-85E9-67CA05D15BC7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76321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54E-BA50-4743-B54B-6D332F6FFEF3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E75B-67B4-4A60-A427-383E94DCE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278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54E-BA50-4743-B54B-6D332F6FFEF3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E75B-67B4-4A60-A427-383E94DCE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442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54E-BA50-4743-B54B-6D332F6FFEF3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E75B-67B4-4A60-A427-383E94DCE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10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54E-BA50-4743-B54B-6D332F6FFEF3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E75B-67B4-4A60-A427-383E94DCE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87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54E-BA50-4743-B54B-6D332F6FFEF3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E75B-67B4-4A60-A427-383E94DCE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65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54E-BA50-4743-B54B-6D332F6FFEF3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E75B-67B4-4A60-A427-383E94DCE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8112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54E-BA50-4743-B54B-6D332F6FFEF3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E75B-67B4-4A60-A427-383E94DCE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855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54E-BA50-4743-B54B-6D332F6FFEF3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6E75B-67B4-4A60-A427-383E94DCE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65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3654E-BA50-4743-B54B-6D332F6FFEF3}" type="datetimeFigureOut">
              <a:rPr lang="tr-TR" smtClean="0"/>
              <a:t>15.11.2019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6E75B-67B4-4A60-A427-383E94DCE3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04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A User’s Guide to the Sky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09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" name="Picture 2" descr="kutup_yildi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6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132138" y="4076700"/>
            <a:ext cx="792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200">
                <a:solidFill>
                  <a:srgbClr val="FFFFFF"/>
                </a:solidFill>
                <a:latin typeface="Arial" panose="020B0604020202020204" pitchFamily="34" charset="0"/>
              </a:rPr>
              <a:t>Merak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51275" y="429260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200">
                <a:solidFill>
                  <a:srgbClr val="FFFFFF"/>
                </a:solidFill>
                <a:latin typeface="Arial" panose="020B0604020202020204" pitchFamily="34" charset="0"/>
              </a:rPr>
              <a:t>Dubhe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276600" y="299720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200">
                <a:solidFill>
                  <a:srgbClr val="FFFFFF"/>
                </a:solidFill>
                <a:latin typeface="Arial" panose="020B0604020202020204" pitchFamily="34" charset="0"/>
              </a:rPr>
              <a:t>Phecda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995738" y="2997200"/>
            <a:ext cx="7921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200">
                <a:solidFill>
                  <a:srgbClr val="FFFFFF"/>
                </a:solidFill>
                <a:latin typeface="Arial" panose="020B0604020202020204" pitchFamily="34" charset="0"/>
              </a:rPr>
              <a:t>Megrez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427538" y="1052513"/>
            <a:ext cx="7921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200">
                <a:solidFill>
                  <a:srgbClr val="FFFFFF"/>
                </a:solidFill>
                <a:latin typeface="Arial" panose="020B0604020202020204" pitchFamily="34" charset="0"/>
              </a:rPr>
              <a:t>Alkaid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72000" y="2205038"/>
            <a:ext cx="792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200">
                <a:solidFill>
                  <a:srgbClr val="FFFFFF"/>
                </a:solidFill>
                <a:latin typeface="Arial" panose="020B0604020202020204" pitchFamily="34" charset="0"/>
              </a:rPr>
              <a:t>Mizar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716463" y="1989138"/>
            <a:ext cx="7921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200">
                <a:solidFill>
                  <a:srgbClr val="FFFFFF"/>
                </a:solidFill>
                <a:latin typeface="Arial" panose="020B0604020202020204" pitchFamily="34" charset="0"/>
              </a:rPr>
              <a:t>Alcor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00563" y="2636838"/>
            <a:ext cx="7921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200">
                <a:solidFill>
                  <a:srgbClr val="FFFFFF"/>
                </a:solidFill>
                <a:latin typeface="Arial" panose="020B0604020202020204" pitchFamily="34" charset="0"/>
              </a:rPr>
              <a:t>Alioth</a:t>
            </a: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6765925" y="5743575"/>
            <a:ext cx="687388" cy="279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084888" y="5445125"/>
            <a:ext cx="682625" cy="2762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400675" y="5157788"/>
            <a:ext cx="684213" cy="2746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3419475" y="4365625"/>
            <a:ext cx="647700" cy="203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67175" y="4581525"/>
            <a:ext cx="682625" cy="2746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716463" y="4868863"/>
            <a:ext cx="684212" cy="2762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7164388" y="6092825"/>
            <a:ext cx="15113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North Star</a:t>
            </a:r>
          </a:p>
          <a:p>
            <a:pPr>
              <a:spcBef>
                <a:spcPct val="50000"/>
              </a:spcBef>
            </a:pPr>
            <a:r>
              <a:rPr lang="tr-TR" altLang="tr-TR" sz="12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(Polaris</a:t>
            </a:r>
            <a:r>
              <a:rPr lang="tr-TR" altLang="tr-TR" sz="1200" b="1" dirty="0">
                <a:solidFill>
                  <a:srgbClr val="FFFF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0" y="260350"/>
            <a:ext cx="89646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000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How to Find the North Star</a:t>
            </a:r>
            <a:endParaRPr lang="tr-TR" altLang="tr-TR" sz="30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3419475" y="4508500"/>
            <a:ext cx="12239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0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1 unit</a:t>
            </a:r>
            <a:endParaRPr lang="tr-TR" altLang="tr-TR" sz="10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7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31950" y="84238"/>
            <a:ext cx="8928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200000"/>
              <a:buFont typeface="Comic Sans MS" pitchFamily="66" charset="0"/>
              <a:buChar char="●"/>
              <a:defRPr/>
            </a:pPr>
            <a:r>
              <a:rPr lang="tr-TR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the northern hemisphere, you can measure the angle from the horizon to the North Star to </a:t>
            </a:r>
            <a:r>
              <a:rPr lang="tr-TR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find </a:t>
            </a:r>
            <a:r>
              <a:rPr lang="tr-TR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latitude. For Ankara it is 40</a:t>
            </a:r>
            <a:r>
              <a:rPr lang="tr-TR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Symbol" panose="05050102010706020507" pitchFamily="18" charset="2"/>
              </a:rPr>
              <a:t></a:t>
            </a:r>
            <a:endParaRPr lang="en-US" sz="20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6" descr="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8600" y="946012"/>
            <a:ext cx="6654800" cy="472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7850" y="5050036"/>
            <a:ext cx="2308860" cy="307777"/>
          </a:xfrm>
          <a:prstGeom prst="rect">
            <a:avLst/>
          </a:prstGeom>
          <a:solidFill>
            <a:srgbClr val="151D08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</a:rPr>
              <a:t>Northern Horizon</a:t>
            </a:r>
            <a:endParaRPr lang="tr-T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631950" y="188914"/>
            <a:ext cx="8928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200000"/>
              <a:buFont typeface="Comic Sans MS" pitchFamily="66" charset="0"/>
              <a:buChar char="●"/>
              <a:defRPr/>
            </a:pPr>
            <a:r>
              <a:rPr lang="tr-TR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If you watch the North Star all night long, you will see that it doesn’t move but the stars move around it.</a:t>
            </a:r>
            <a:endParaRPr lang="tr-TR" sz="20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5539" name="Picture 3" descr="02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773238"/>
            <a:ext cx="6654800" cy="472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524000" y="1268414"/>
            <a:ext cx="892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200000"/>
              <a:buFont typeface="Comic Sans MS" pitchFamily="66" charset="0"/>
              <a:buNone/>
              <a:defRPr/>
            </a:pPr>
            <a:r>
              <a:rPr lang="tr-T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 22.00 p.m.</a:t>
            </a:r>
            <a:endParaRPr lang="tr-T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1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524000" y="1268414"/>
            <a:ext cx="892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200000"/>
              <a:buFont typeface="Comic Sans MS" pitchFamily="66" charset="0"/>
              <a:buNone/>
              <a:defRPr/>
            </a:pPr>
            <a:r>
              <a:rPr lang="tr-T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 24.00 p.m.</a:t>
            </a:r>
            <a:endParaRPr lang="tr-T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6564" name="Picture 6" descr="02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773238"/>
            <a:ext cx="6654800" cy="472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31950" y="188914"/>
            <a:ext cx="8928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200000"/>
              <a:buFont typeface="Comic Sans MS" pitchFamily="66" charset="0"/>
              <a:buChar char="●"/>
              <a:defRPr/>
            </a:pPr>
            <a:r>
              <a:rPr lang="tr-TR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If you watch the North Star all night long, you will see that it doesn’t move but the stars move around it.</a:t>
            </a:r>
            <a:endParaRPr lang="tr-TR" sz="20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0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24000" y="1268414"/>
            <a:ext cx="892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200000"/>
              <a:buFont typeface="Comic Sans MS" pitchFamily="66" charset="0"/>
              <a:buNone/>
              <a:defRPr/>
            </a:pPr>
            <a:r>
              <a:rPr lang="tr-T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 02.00 a.m.</a:t>
            </a:r>
            <a:endParaRPr lang="tr-T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7588" name="Picture 6" descr="02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773238"/>
            <a:ext cx="6654800" cy="472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524000" y="1268414"/>
            <a:ext cx="892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200000"/>
              <a:buFont typeface="Comic Sans MS" pitchFamily="66" charset="0"/>
              <a:buNone/>
              <a:defRPr/>
            </a:pPr>
            <a:r>
              <a:rPr lang="tr-T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 04.00 a.m.</a:t>
            </a:r>
            <a:endParaRPr lang="tr-T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8612" name="Picture 6" descr="03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773238"/>
            <a:ext cx="6654800" cy="472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31950" y="188914"/>
            <a:ext cx="8928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200000"/>
              <a:buFont typeface="Comic Sans MS" pitchFamily="66" charset="0"/>
              <a:buChar char="●"/>
              <a:defRPr/>
            </a:pPr>
            <a:r>
              <a:rPr lang="tr-TR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If you watch the North Star all night long, you will see that it doesn’t move but the stars move around it.</a:t>
            </a:r>
            <a:endParaRPr lang="tr-TR" sz="20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wintertraingl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1125539"/>
            <a:ext cx="9399588" cy="576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575051" y="260351"/>
            <a:ext cx="62277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WINTER TRIANGLE </a:t>
            </a:r>
            <a:r>
              <a:rPr lang="tr-TR" altLang="tr-TR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25.04.2006 21:00 West Sky </a:t>
            </a:r>
            <a:endParaRPr lang="tr-TR" altLang="tr-TR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620074" y="629683"/>
            <a:ext cx="90360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Canis </a:t>
            </a:r>
            <a:r>
              <a:rPr lang="tr-TR" altLang="tr-TR" dirty="0">
                <a:solidFill>
                  <a:srgbClr val="FFFFFF"/>
                </a:solidFill>
                <a:latin typeface="Comic Sans MS" panose="030F0702030302020204" pitchFamily="66" charset="0"/>
              </a:rPr>
              <a:t>Minor</a:t>
            </a:r>
            <a:r>
              <a:rPr lang="tr-TR" altLang="tr-TR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Procyon </a:t>
            </a:r>
            <a:r>
              <a:rPr lang="tr-TR" altLang="tr-TR" dirty="0" smtClean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star, </a:t>
            </a:r>
            <a:r>
              <a:rPr lang="tr-TR" altLang="tr-TR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OrionBetelgeuse star</a:t>
            </a:r>
            <a:r>
              <a:rPr lang="tr-TR" altLang="tr-TR" dirty="0" smtClean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tr-TR" altLang="tr-TR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Canis MajorSirius star</a:t>
            </a:r>
            <a:endParaRPr lang="tr-TR" altLang="tr-TR" dirty="0">
              <a:solidFill>
                <a:srgbClr val="FFFFFF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78851" name="Picture 3" descr="wintertraingl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125539"/>
            <a:ext cx="9396413" cy="576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4943476" y="1916114"/>
            <a:ext cx="7921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200">
                <a:solidFill>
                  <a:srgbClr val="FFFFFF"/>
                </a:solidFill>
                <a:latin typeface="Arial" panose="020B0604020202020204" pitchFamily="34" charset="0"/>
              </a:rPr>
              <a:t>Procyon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224338" y="4581526"/>
            <a:ext cx="129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200">
                <a:solidFill>
                  <a:srgbClr val="FFFFFF"/>
                </a:solidFill>
                <a:latin typeface="Arial" panose="020B0604020202020204" pitchFamily="34" charset="0"/>
              </a:rPr>
              <a:t>Sirius</a:t>
            </a:r>
          </a:p>
          <a:p>
            <a:pPr>
              <a:spcBef>
                <a:spcPct val="50000"/>
              </a:spcBef>
            </a:pPr>
            <a:endParaRPr lang="tr-TR" altLang="tr-TR" sz="12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tr-TR" altLang="tr-TR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7175500" y="3716338"/>
            <a:ext cx="1295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200">
                <a:solidFill>
                  <a:srgbClr val="FFFFFF"/>
                </a:solidFill>
                <a:latin typeface="Arial" panose="020B0604020202020204" pitchFamily="34" charset="0"/>
              </a:rPr>
              <a:t>Betelgeuse</a:t>
            </a:r>
          </a:p>
          <a:p>
            <a:pPr>
              <a:spcBef>
                <a:spcPct val="50000"/>
              </a:spcBef>
            </a:pPr>
            <a:endParaRPr lang="tr-TR" altLang="tr-TR" sz="12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tr-TR" altLang="tr-TR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8855" name="Line 7"/>
          <p:cNvSpPr>
            <a:spLocks noChangeShapeType="1"/>
          </p:cNvSpPr>
          <p:nvPr/>
        </p:nvSpPr>
        <p:spPr bwMode="auto">
          <a:xfrm flipV="1">
            <a:off x="4800600" y="2349501"/>
            <a:ext cx="503238" cy="2232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 flipH="1" flipV="1">
            <a:off x="5375276" y="2349501"/>
            <a:ext cx="1800225" cy="14382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 flipV="1">
            <a:off x="4872038" y="3860801"/>
            <a:ext cx="2305050" cy="720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575051" y="260351"/>
            <a:ext cx="62277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WINTER TRIANGLE </a:t>
            </a:r>
            <a:r>
              <a:rPr lang="tr-TR" altLang="tr-TR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25.04.2006 21:00 West Sky </a:t>
            </a:r>
            <a:endParaRPr lang="tr-TR" altLang="tr-TR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73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  <p:bldP spid="78853" grpId="0"/>
      <p:bldP spid="78854" grpId="0"/>
      <p:bldP spid="78855" grpId="0" animBg="1"/>
      <p:bldP spid="78856" grpId="0" animBg="1"/>
      <p:bldP spid="788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4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My Documents\CosmicPer\f0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71726"/>
            <a:ext cx="6858000" cy="605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buyukay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4538"/>
            <a:ext cx="9144000" cy="611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3419145" y="36652"/>
            <a:ext cx="55229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4000" dirty="0" smtClean="0">
                <a:solidFill>
                  <a:srgbClr val="FFFFFF"/>
                </a:solidFill>
              </a:rPr>
              <a:t>Big Bear (Ursa Major)</a:t>
            </a:r>
            <a:endParaRPr lang="tr-TR" altLang="tr-TR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0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76388" y="497524"/>
            <a:ext cx="8928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200000"/>
              <a:defRPr/>
            </a:pPr>
            <a:r>
              <a:rPr lang="tr-TR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Big Dipper is in the Great Bear or Ursa Major constellation. Look at the two pointer stars at the end of the Dipper, Dubhe and Merak </a:t>
            </a:r>
            <a:endParaRPr lang="tr-TR" sz="20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03" name="Picture 6" descr="0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1844675"/>
            <a:ext cx="6657975" cy="4732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49290" y="5669280"/>
            <a:ext cx="834390" cy="307777"/>
          </a:xfrm>
          <a:prstGeom prst="rect">
            <a:avLst/>
          </a:prstGeom>
          <a:solidFill>
            <a:srgbClr val="070512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</a:rPr>
              <a:t>North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28356" y="5515391"/>
            <a:ext cx="941070" cy="307777"/>
          </a:xfrm>
          <a:prstGeom prst="rect">
            <a:avLst/>
          </a:prstGeom>
          <a:solidFill>
            <a:srgbClr val="070512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</a:rPr>
              <a:t>Northeast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1450" y="5561110"/>
            <a:ext cx="1193163" cy="307777"/>
          </a:xfrm>
          <a:prstGeom prst="rect">
            <a:avLst/>
          </a:prstGeom>
          <a:solidFill>
            <a:srgbClr val="070512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</a:rPr>
              <a:t>Northwest</a:t>
            </a:r>
            <a:endParaRPr lang="tr-T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29872" y="432138"/>
            <a:ext cx="89281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200000"/>
            </a:pPr>
            <a:r>
              <a:rPr lang="tr-TR" altLang="tr-T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latitude of a place can be found from the altitude of the North Star. </a:t>
            </a:r>
          </a:p>
          <a:p>
            <a:pPr algn="just">
              <a:spcBef>
                <a:spcPct val="50000"/>
              </a:spcBef>
              <a:buSzPct val="200000"/>
            </a:pPr>
            <a:r>
              <a:rPr lang="tr-TR" altLang="tr-T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Example; for Ankara it is 40</a:t>
            </a:r>
            <a:r>
              <a:rPr lang="tr-TR" altLang="tr-T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</a:t>
            </a:r>
            <a:r>
              <a:rPr lang="tr-TR" altLang="tr-TR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altLang="tr-TR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3" descr="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76" y="1825625"/>
            <a:ext cx="6654800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684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8434" name="Picture 2" descr="ORİON BEL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134" y="249382"/>
            <a:ext cx="7086131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879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5738751" y="765970"/>
            <a:ext cx="54102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tr-TR" altLang="tr-TR" sz="3600" dirty="0" smtClean="0">
                <a:latin typeface="Monotype Corsiva" panose="03010101010201010101" pitchFamily="66" charset="0"/>
              </a:rPr>
              <a:t>How to find Sirius in the Sky</a:t>
            </a:r>
            <a:endParaRPr lang="tr-TR" altLang="tr-TR" sz="3600" dirty="0">
              <a:latin typeface="Monotype Corsiva" panose="03010101010201010101" pitchFamily="66" charset="0"/>
            </a:endParaRP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981200" y="1600200"/>
            <a:ext cx="4038600" cy="1570512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tr-TR" altLang="tr-TR" b="1" dirty="0" smtClean="0">
                <a:solidFill>
                  <a:srgbClr val="C52409"/>
                </a:solidFill>
                <a:latin typeface="Monotype Corsiva" panose="03010101010201010101" pitchFamily="66" charset="0"/>
              </a:rPr>
              <a:t>Sirius is the brightest star in the sky. </a:t>
            </a:r>
          </a:p>
          <a:p>
            <a:pPr algn="ctr">
              <a:lnSpc>
                <a:spcPct val="80000"/>
              </a:lnSpc>
            </a:pPr>
            <a:endParaRPr lang="tr-TR" altLang="tr-TR" b="1" dirty="0">
              <a:solidFill>
                <a:srgbClr val="C52409"/>
              </a:solidFill>
              <a:latin typeface="Monotype Corsiva" panose="03010101010201010101" pitchFamily="66" charset="0"/>
            </a:endParaRPr>
          </a:p>
          <a:p>
            <a:pPr algn="ctr">
              <a:lnSpc>
                <a:spcPct val="80000"/>
              </a:lnSpc>
            </a:pPr>
            <a:r>
              <a:rPr lang="tr-TR" altLang="tr-TR" b="1" dirty="0" smtClean="0">
                <a:solidFill>
                  <a:srgbClr val="C52409"/>
                </a:solidFill>
                <a:latin typeface="Monotype Corsiva" panose="03010101010201010101" pitchFamily="66" charset="0"/>
              </a:rPr>
              <a:t>We use the Orion’s to find Sirius. </a:t>
            </a:r>
          </a:p>
        </p:txBody>
      </p:sp>
      <p:pic>
        <p:nvPicPr>
          <p:cNvPr id="161796" name="Picture 4" descr="http://www.sungaya.de/schwarz/astro/sternbild/or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700214"/>
            <a:ext cx="3443288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797" name="Group 5"/>
          <p:cNvGrpSpPr>
            <a:grpSpLocks/>
          </p:cNvGrpSpPr>
          <p:nvPr/>
        </p:nvGrpSpPr>
        <p:grpSpPr bwMode="auto">
          <a:xfrm>
            <a:off x="6456364" y="3716338"/>
            <a:ext cx="2376487" cy="2601912"/>
            <a:chOff x="3107" y="2341"/>
            <a:chExt cx="1497" cy="1639"/>
          </a:xfrm>
        </p:grpSpPr>
        <p:sp>
          <p:nvSpPr>
            <p:cNvPr id="161798" name="Line 6"/>
            <p:cNvSpPr>
              <a:spLocks noChangeShapeType="1"/>
            </p:cNvSpPr>
            <p:nvPr/>
          </p:nvSpPr>
          <p:spPr bwMode="auto">
            <a:xfrm flipH="1">
              <a:off x="3334" y="2341"/>
              <a:ext cx="1270" cy="131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61799" name="Text Box 7"/>
            <p:cNvSpPr txBox="1">
              <a:spLocks noChangeArrowheads="1"/>
            </p:cNvSpPr>
            <p:nvPr/>
          </p:nvSpPr>
          <p:spPr bwMode="auto">
            <a:xfrm>
              <a:off x="3107" y="3692"/>
              <a:ext cx="5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tr-TR" altLang="tr-TR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anose="03010101010201010101" pitchFamily="66" charset="0"/>
                </a:rPr>
                <a:t>Sirius</a:t>
              </a:r>
            </a:p>
          </p:txBody>
        </p:sp>
      </p:grp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8183564" y="1844676"/>
            <a:ext cx="1531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tr-TR" sz="2000" b="1" dirty="0" smtClean="0">
                <a:solidFill>
                  <a:srgbClr val="FF3300"/>
                </a:solidFill>
                <a:latin typeface="Monotype Corsiva" panose="03010101010201010101" pitchFamily="66" charset="0"/>
              </a:rPr>
              <a:t>Orion</a:t>
            </a:r>
            <a:endParaRPr lang="tr-TR" altLang="tr-TR" sz="2000" b="1" dirty="0">
              <a:solidFill>
                <a:srgbClr val="FF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8904289" y="4076700"/>
            <a:ext cx="574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tr-TR" sz="1200" dirty="0">
                <a:solidFill>
                  <a:srgbClr val="FF3300"/>
                </a:solidFill>
                <a:latin typeface="Arial" panose="020B0604020202020204" pitchFamily="34" charset="0"/>
              </a:rPr>
              <a:t>1 </a:t>
            </a:r>
            <a:r>
              <a:rPr lang="tr-TR" altLang="tr-TR" sz="1200" dirty="0" smtClean="0">
                <a:solidFill>
                  <a:srgbClr val="FF3300"/>
                </a:solidFill>
                <a:latin typeface="Arial" panose="020B0604020202020204" pitchFamily="34" charset="0"/>
              </a:rPr>
              <a:t>unit</a:t>
            </a:r>
            <a:endParaRPr lang="tr-TR" altLang="tr-TR" sz="1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7175501" y="4149725"/>
            <a:ext cx="574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tr-TR" sz="1200" dirty="0">
                <a:solidFill>
                  <a:srgbClr val="FF3300"/>
                </a:solidFill>
                <a:latin typeface="Arial" panose="020B0604020202020204" pitchFamily="34" charset="0"/>
              </a:rPr>
              <a:t>8 </a:t>
            </a:r>
            <a:r>
              <a:rPr lang="tr-TR" altLang="tr-TR" sz="1200" dirty="0" smtClean="0">
                <a:solidFill>
                  <a:srgbClr val="FF3300"/>
                </a:solidFill>
                <a:latin typeface="Arial" panose="020B0604020202020204" pitchFamily="34" charset="0"/>
              </a:rPr>
              <a:t>unit</a:t>
            </a:r>
            <a:endParaRPr lang="tr-TR" altLang="tr-TR" sz="12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161803" name="AutoShape 11"/>
          <p:cNvSpPr>
            <a:spLocks/>
          </p:cNvSpPr>
          <p:nvPr/>
        </p:nvSpPr>
        <p:spPr bwMode="auto">
          <a:xfrm rot="2764854">
            <a:off x="8628063" y="3838576"/>
            <a:ext cx="503238" cy="382587"/>
          </a:xfrm>
          <a:prstGeom prst="rightBrace">
            <a:avLst>
              <a:gd name="adj1" fmla="val 8333"/>
              <a:gd name="adj2" fmla="val 47245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1804" name="AutoShape 12"/>
          <p:cNvSpPr>
            <a:spLocks/>
          </p:cNvSpPr>
          <p:nvPr/>
        </p:nvSpPr>
        <p:spPr bwMode="auto">
          <a:xfrm rot="2655889" flipH="1">
            <a:off x="7248525" y="3421063"/>
            <a:ext cx="433388" cy="2608262"/>
          </a:xfrm>
          <a:prstGeom prst="rightBrace">
            <a:avLst>
              <a:gd name="adj1" fmla="val 50153"/>
              <a:gd name="adj2" fmla="val 47245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1703389" y="115888"/>
            <a:ext cx="3538537" cy="608012"/>
          </a:xfrm>
          <a:prstGeom prst="rect">
            <a:avLst/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r>
              <a:rPr lang="tr-TR" altLang="tr-TR" sz="4000" dirty="0">
                <a:solidFill>
                  <a:srgbClr val="FF5050"/>
                </a:solidFill>
                <a:latin typeface="Monotype Corsiva" panose="03010101010201010101" pitchFamily="66" charset="0"/>
              </a:rPr>
              <a:t>Constellations</a:t>
            </a:r>
          </a:p>
        </p:txBody>
      </p:sp>
    </p:spTree>
    <p:extLst>
      <p:ext uri="{BB962C8B-B14F-4D97-AF65-F5344CB8AC3E}">
        <p14:creationId xmlns:p14="http://schemas.microsoft.com/office/powerpoint/2010/main" val="43054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1" grpId="0"/>
      <p:bldP spid="161802" grpId="0"/>
      <p:bldP spid="161803" grpId="0" animBg="1"/>
      <p:bldP spid="1618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summertraingl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1" y="1274764"/>
            <a:ext cx="9140825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575051" y="260351"/>
            <a:ext cx="6697105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SUMMER </a:t>
            </a:r>
            <a:r>
              <a:rPr lang="tr-TR" alt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TRIANGLE </a:t>
            </a:r>
            <a:r>
              <a:rPr lang="tr-TR" altLang="tr-TR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25.04.2006  </a:t>
            </a:r>
            <a:r>
              <a:rPr lang="tr-TR" altLang="tr-TR" dirty="0">
                <a:solidFill>
                  <a:srgbClr val="FFFFFF"/>
                </a:solidFill>
                <a:latin typeface="Comic Sans MS" panose="030F0702030302020204" pitchFamily="66" charset="0"/>
              </a:rPr>
              <a:t>1:15 </a:t>
            </a:r>
            <a:r>
              <a:rPr lang="tr-TR" altLang="tr-TR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A.M. East Sky</a:t>
            </a:r>
            <a:endParaRPr lang="tr-TR" altLang="tr-TR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tr-TR" altLang="tr-TR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847850" y="260351"/>
            <a:ext cx="882015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dirty="0">
                <a:solidFill>
                  <a:srgbClr val="FFFF00"/>
                </a:solidFill>
                <a:latin typeface="Comic Sans MS" panose="030F0702030302020204" pitchFamily="66" charset="0"/>
              </a:rPr>
              <a:t>SUMMER TRIANGLE </a:t>
            </a:r>
            <a:r>
              <a:rPr lang="tr-TR" altLang="tr-TR" dirty="0">
                <a:solidFill>
                  <a:srgbClr val="FFFFFF"/>
                </a:solidFill>
                <a:latin typeface="Comic Sans MS" panose="030F0702030302020204" pitchFamily="66" charset="0"/>
              </a:rPr>
              <a:t>25.04.2006  1:15  A.M. East Sky</a:t>
            </a:r>
          </a:p>
          <a:p>
            <a:pPr>
              <a:spcBef>
                <a:spcPct val="50000"/>
              </a:spcBef>
            </a:pPr>
            <a:r>
              <a:rPr lang="tr-TR" altLang="tr-TR" dirty="0" smtClean="0">
                <a:solidFill>
                  <a:srgbClr val="FFFFFF"/>
                </a:solidFill>
                <a:latin typeface="Arial" panose="020B0604020202020204" pitchFamily="34" charset="0"/>
              </a:rPr>
              <a:t>              </a:t>
            </a:r>
            <a:r>
              <a:rPr lang="tr-TR" altLang="tr-TR" dirty="0">
                <a:solidFill>
                  <a:srgbClr val="FFFFFF"/>
                </a:solidFill>
                <a:latin typeface="Arial" panose="020B0604020202020204" pitchFamily="34" charset="0"/>
              </a:rPr>
              <a:t>Lyra</a:t>
            </a:r>
            <a:r>
              <a:rPr lang="tr-TR" altLang="tr-TR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Vega </a:t>
            </a:r>
            <a:r>
              <a:rPr lang="tr-TR" altLang="tr-TR" dirty="0" smtClean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star, </a:t>
            </a:r>
            <a:r>
              <a:rPr lang="tr-TR" altLang="tr-TR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AquilaAltair </a:t>
            </a:r>
            <a:r>
              <a:rPr lang="tr-TR" altLang="tr-TR" dirty="0" smtClean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star, </a:t>
            </a:r>
            <a:r>
              <a:rPr lang="tr-TR" altLang="tr-TR" dirty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Cygnus Deneb </a:t>
            </a:r>
            <a:r>
              <a:rPr lang="tr-TR" altLang="tr-TR" dirty="0" smtClean="0">
                <a:solidFill>
                  <a:srgbClr val="FFFFFF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star</a:t>
            </a:r>
            <a:endParaRPr lang="tr-TR" altLang="tr-TR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23" name="Picture 3" descr="summertraingl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1273176"/>
            <a:ext cx="9144000" cy="56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5591175" y="1628776"/>
            <a:ext cx="1295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200">
                <a:solidFill>
                  <a:srgbClr val="FFFFFF"/>
                </a:solidFill>
                <a:latin typeface="Arial" panose="020B0604020202020204" pitchFamily="34" charset="0"/>
              </a:rPr>
              <a:t>Vega</a:t>
            </a:r>
          </a:p>
          <a:p>
            <a:pPr>
              <a:spcBef>
                <a:spcPct val="50000"/>
              </a:spcBef>
            </a:pPr>
            <a:endParaRPr lang="tr-TR" altLang="tr-TR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7608888" y="4365625"/>
            <a:ext cx="576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200">
                <a:solidFill>
                  <a:srgbClr val="FFFFFF"/>
                </a:solidFill>
                <a:latin typeface="Arial" panose="020B0604020202020204" pitchFamily="34" charset="0"/>
              </a:rPr>
              <a:t>Altair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719513" y="3357564"/>
            <a:ext cx="1295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1200">
                <a:solidFill>
                  <a:srgbClr val="FFFFFF"/>
                </a:solidFill>
                <a:latin typeface="Arial" panose="020B0604020202020204" pitchFamily="34" charset="0"/>
              </a:rPr>
              <a:t>Deneb</a:t>
            </a:r>
          </a:p>
          <a:p>
            <a:pPr>
              <a:spcBef>
                <a:spcPct val="50000"/>
              </a:spcBef>
            </a:pPr>
            <a:endParaRPr lang="tr-TR" altLang="tr-TR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5951538" y="1989139"/>
            <a:ext cx="1657350" cy="26638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H="1" flipV="1">
            <a:off x="4295775" y="3573463"/>
            <a:ext cx="3240088" cy="1079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 flipV="1">
            <a:off x="4295776" y="1989139"/>
            <a:ext cx="1584325" cy="1584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86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  <p:bldP spid="81925" grpId="0"/>
      <p:bldP spid="81926" grpId="0"/>
      <p:bldP spid="81927" grpId="0" animBg="1"/>
      <p:bldP spid="81928" grpId="0" animBg="1"/>
      <p:bldP spid="819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631950" y="188914"/>
            <a:ext cx="8928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200000"/>
              <a:buFont typeface="Comic Sans MS" pitchFamily="66" charset="0"/>
              <a:buChar char="●"/>
              <a:defRPr/>
            </a:pPr>
            <a:r>
              <a:rPr lang="tr-TR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there is an imaginary line between these two stars and the distance is 1 unit..</a:t>
            </a:r>
            <a:endParaRPr lang="tr-TR" sz="20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2227" name="Picture 8" descr="020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1125538"/>
            <a:ext cx="7862887" cy="558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9290" y="5669280"/>
            <a:ext cx="834390" cy="307777"/>
          </a:xfrm>
          <a:prstGeom prst="rect">
            <a:avLst/>
          </a:prstGeom>
          <a:solidFill>
            <a:srgbClr val="070512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</a:rPr>
              <a:t>North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8240" y="5515389"/>
            <a:ext cx="1219836" cy="307777"/>
          </a:xfrm>
          <a:prstGeom prst="rect">
            <a:avLst/>
          </a:prstGeom>
          <a:solidFill>
            <a:srgbClr val="070512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</a:rPr>
              <a:t>Northeast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2495" y="5515390"/>
            <a:ext cx="1193163" cy="307777"/>
          </a:xfrm>
          <a:prstGeom prst="rect">
            <a:avLst/>
          </a:prstGeom>
          <a:solidFill>
            <a:srgbClr val="070512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bg1"/>
                </a:solidFill>
              </a:rPr>
              <a:t>Northwest</a:t>
            </a:r>
            <a:endParaRPr lang="tr-T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1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31950" y="188914"/>
            <a:ext cx="8928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200000"/>
              <a:buFont typeface="Comic Sans MS" pitchFamily="66" charset="0"/>
              <a:buChar char="●"/>
              <a:defRPr/>
            </a:pPr>
            <a:r>
              <a:rPr lang="tr-TR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Proceed this imaginary line towards Dubhe </a:t>
            </a:r>
            <a:r>
              <a:rPr lang="tr-TR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 </a:t>
            </a:r>
            <a:r>
              <a:rPr lang="tr-TR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units…</a:t>
            </a:r>
            <a:endParaRPr lang="tr-TR" sz="20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03388" y="620714"/>
            <a:ext cx="874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200000"/>
              <a:buFont typeface="Comic Sans MS" pitchFamily="66" charset="0"/>
              <a:buNone/>
              <a:defRPr/>
            </a:pPr>
            <a:r>
              <a:rPr lang="tr-T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 </a:t>
            </a:r>
            <a:r>
              <a:rPr lang="tr-T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unit…</a:t>
            </a:r>
            <a:endParaRPr lang="tr-T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3252" name="Picture 9" descr="02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1125538"/>
            <a:ext cx="7862887" cy="558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8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631950" y="188914"/>
            <a:ext cx="892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200000"/>
              <a:buFont typeface="Comic Sans MS" pitchFamily="66" charset="0"/>
              <a:buChar char="●"/>
              <a:defRPr/>
            </a:pPr>
            <a:r>
              <a:rPr lang="tr-TR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Proceed this imaginary line towards Dubhe 5 units…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703388" y="620714"/>
            <a:ext cx="874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200000"/>
              <a:buFont typeface="Comic Sans MS" pitchFamily="66" charset="0"/>
              <a:buNone/>
              <a:defRPr/>
            </a:pPr>
            <a:r>
              <a:rPr lang="tr-T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 </a:t>
            </a:r>
            <a:r>
              <a:rPr lang="tr-T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units </a:t>
            </a:r>
            <a:r>
              <a:rPr lang="tr-T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</a:p>
        </p:txBody>
      </p:sp>
      <p:pic>
        <p:nvPicPr>
          <p:cNvPr id="54276" name="Picture 6" descr="02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1125538"/>
            <a:ext cx="7862887" cy="558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8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631950" y="188914"/>
            <a:ext cx="892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200000"/>
              <a:buFont typeface="Comic Sans MS" pitchFamily="66" charset="0"/>
              <a:buChar char="●"/>
              <a:defRPr/>
            </a:pPr>
            <a:r>
              <a:rPr lang="tr-TR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Proceed this imaginary line towards Dubhe 5 units…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03388" y="620714"/>
            <a:ext cx="874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200000"/>
              <a:buFont typeface="Comic Sans MS" pitchFamily="66" charset="0"/>
              <a:buNone/>
              <a:defRPr/>
            </a:pPr>
            <a:r>
              <a:rPr lang="tr-T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 units …</a:t>
            </a:r>
          </a:p>
        </p:txBody>
      </p:sp>
      <p:pic>
        <p:nvPicPr>
          <p:cNvPr id="55300" name="Picture 6" descr="02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1125538"/>
            <a:ext cx="7862887" cy="558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9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31950" y="188914"/>
            <a:ext cx="892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200000"/>
              <a:buFont typeface="Comic Sans MS" pitchFamily="66" charset="0"/>
              <a:buChar char="●"/>
              <a:defRPr/>
            </a:pPr>
            <a:r>
              <a:rPr lang="tr-TR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Proceed this imaginary line towards Dubhe 5 units…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703388" y="620714"/>
            <a:ext cx="874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200000"/>
              <a:buFont typeface="Comic Sans MS" pitchFamily="66" charset="0"/>
              <a:buNone/>
              <a:defRPr/>
            </a:pPr>
            <a:r>
              <a:rPr lang="tr-T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4 </a:t>
            </a:r>
            <a:r>
              <a:rPr lang="tr-T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units..</a:t>
            </a:r>
            <a:endParaRPr lang="tr-TR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6324" name="Picture 6" descr="02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1125538"/>
            <a:ext cx="7862887" cy="558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31950" y="188914"/>
            <a:ext cx="892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200000"/>
              <a:buFont typeface="Comic Sans MS" pitchFamily="66" charset="0"/>
              <a:buChar char="●"/>
              <a:defRPr/>
            </a:pPr>
            <a:r>
              <a:rPr lang="tr-TR" sz="20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Proceed this imaginary line towards Dubhe 5 units…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03388" y="620714"/>
            <a:ext cx="874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Pct val="200000"/>
              <a:buFont typeface="Comic Sans MS" pitchFamily="66" charset="0"/>
              <a:buNone/>
              <a:defRPr/>
            </a:pPr>
            <a:r>
              <a:rPr lang="tr-T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5 units …</a:t>
            </a:r>
          </a:p>
        </p:txBody>
      </p:sp>
      <p:pic>
        <p:nvPicPr>
          <p:cNvPr id="57348" name="Picture 6" descr="02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1125538"/>
            <a:ext cx="7862887" cy="558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7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631950" y="188913"/>
            <a:ext cx="892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SzPct val="200000"/>
              <a:buFont typeface="Comic Sans MS" pitchFamily="66" charset="0"/>
              <a:buChar char="●"/>
              <a:defRPr/>
            </a:pPr>
            <a:r>
              <a:rPr lang="tr-TR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There is the North Star (Pole Star, Polaris)…</a:t>
            </a:r>
            <a:endParaRPr lang="tr-TR" sz="2400" b="1" i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8371" name="Picture 6" descr="02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1125538"/>
            <a:ext cx="7862887" cy="558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6430" y="2388870"/>
            <a:ext cx="1325880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North Star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396</Words>
  <Application>Microsoft Office PowerPoint</Application>
  <PresentationFormat>Widescreen</PresentationFormat>
  <Paragraphs>66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Comic Sans MS</vt:lpstr>
      <vt:lpstr>Monotype Corsiva</vt:lpstr>
      <vt:lpstr>Symbol</vt:lpstr>
      <vt:lpstr>Wingdings</vt:lpstr>
      <vt:lpstr>Office Theme</vt:lpstr>
      <vt:lpstr>A User’s Guide to the Sky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User’s Guide to the Sky</dc:title>
  <dc:creator>unicorn</dc:creator>
  <cp:lastModifiedBy>unicorn</cp:lastModifiedBy>
  <cp:revision>143</cp:revision>
  <dcterms:created xsi:type="dcterms:W3CDTF">2019-10-03T09:21:55Z</dcterms:created>
  <dcterms:modified xsi:type="dcterms:W3CDTF">2019-11-15T09:16:27Z</dcterms:modified>
</cp:coreProperties>
</file>