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948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978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42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6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77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15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272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70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72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55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1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D89E1-A4CE-459F-8BF8-BDFF03F72B55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9FCB2-7E63-4B95-BB62-FBCA291087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9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2">
                    <a:lumMod val="10000"/>
                  </a:schemeClr>
                </a:solidFill>
                <a:effectLst/>
              </a:rPr>
              <a:t>Azot oksitler</a:t>
            </a:r>
            <a:endParaRPr lang="tr-TR" b="1" dirty="0">
              <a:solidFill>
                <a:schemeClr val="bg2">
                  <a:lumMod val="10000"/>
                </a:schemeClr>
              </a:solidFill>
              <a:effectLst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3826768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2">
                    <a:lumMod val="10000"/>
                  </a:schemeClr>
                </a:solidFill>
              </a:rPr>
              <a:t>nitroz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 oksit ( N</a:t>
            </a:r>
            <a:r>
              <a:rPr lang="tr-TR" b="1" baseline="-25000" dirty="0" smtClean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O),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2">
                    <a:lumMod val="10000"/>
                  </a:schemeClr>
                </a:solidFill>
              </a:rPr>
              <a:t>azotmonoksit-nitrikoksit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 (NO),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2">
                    <a:lumMod val="10000"/>
                  </a:schemeClr>
                </a:solidFill>
              </a:rPr>
              <a:t>azordioksit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-peroksit (NO</a:t>
            </a:r>
            <a:r>
              <a:rPr lang="tr-TR" b="1" baseline="-25000" dirty="0" smtClean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2">
                    <a:lumMod val="10000"/>
                  </a:schemeClr>
                </a:solidFill>
              </a:rPr>
              <a:t>azottrioksit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 (N</a:t>
            </a:r>
            <a:r>
              <a:rPr lang="tr-TR" b="1" baseline="-25000" dirty="0" smtClean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O</a:t>
            </a:r>
            <a:r>
              <a:rPr lang="tr-TR" b="1" baseline="-25000" dirty="0" smtClean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b="1" dirty="0" err="1" smtClean="0">
                <a:solidFill>
                  <a:schemeClr val="bg2">
                    <a:lumMod val="10000"/>
                  </a:schemeClr>
                </a:solidFill>
              </a:rPr>
              <a:t>azottetraoksit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 (N</a:t>
            </a:r>
            <a:r>
              <a:rPr lang="tr-TR" b="1" baseline="-25000" dirty="0" smtClean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0</a:t>
            </a:r>
            <a:r>
              <a:rPr lang="tr-TR" b="1" baseline="-25000" dirty="0" smtClean="0">
                <a:solidFill>
                  <a:schemeClr val="bg2">
                    <a:lumMod val="10000"/>
                  </a:schemeClr>
                </a:solidFill>
              </a:rPr>
              <a:t>4</a:t>
            </a: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chemeClr val="bg2">
                    <a:lumMod val="10000"/>
                  </a:schemeClr>
                </a:solidFill>
              </a:rPr>
              <a:t>Doğal atmosferdeki miktarı: 0.03 mg/m</a:t>
            </a:r>
            <a:r>
              <a:rPr lang="tr-TR" b="1" baseline="30000" dirty="0" smtClean="0">
                <a:solidFill>
                  <a:schemeClr val="bg2">
                    <a:lumMod val="10000"/>
                  </a:schemeClr>
                </a:solidFill>
              </a:rPr>
              <a:t>3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12776"/>
            <a:ext cx="4788024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12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D7DAE1">
                    <a:lumMod val="10000"/>
                  </a:srgbClr>
                </a:solidFill>
                <a:effectLst/>
              </a:rPr>
              <a:t>Azot oksitler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5626968" cy="4525963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tr-TR" b="1" dirty="0" err="1" smtClean="0"/>
              <a:t>Nitroz</a:t>
            </a:r>
            <a:r>
              <a:rPr lang="tr-TR" b="1" dirty="0" smtClean="0"/>
              <a:t> gazlar asit fabrikalarından atmosfere salınır,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b="1" dirty="0" smtClean="0"/>
              <a:t>Kırmızı </a:t>
            </a:r>
            <a:r>
              <a:rPr lang="tr-TR" b="1" dirty="0" err="1" smtClean="0"/>
              <a:t>kahverenkli</a:t>
            </a:r>
            <a:r>
              <a:rPr lang="tr-TR" b="1" dirty="0" smtClean="0"/>
              <a:t>, keskin-kuvvetli zehir etkisinde bir gazdır,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b="1" dirty="0" smtClean="0"/>
              <a:t>Yaprak kenarlarında kahverengi yanma- leke, sonra solma, klorofil ve nişastanın yok olması, </a:t>
            </a:r>
            <a:r>
              <a:rPr lang="tr-TR" b="1" dirty="0" err="1" smtClean="0"/>
              <a:t>karotini</a:t>
            </a:r>
            <a:r>
              <a:rPr lang="tr-TR" b="1" dirty="0" smtClean="0"/>
              <a:t> parçalaması,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b="1" dirty="0" smtClean="0"/>
              <a:t>Bitkiler için: 50 mg/m</a:t>
            </a:r>
            <a:r>
              <a:rPr lang="tr-TR" b="1" baseline="30000" dirty="0" smtClean="0"/>
              <a:t>3</a:t>
            </a:r>
            <a:r>
              <a:rPr lang="tr-TR" b="1" dirty="0" smtClean="0"/>
              <a:t> NO</a:t>
            </a:r>
            <a:r>
              <a:rPr lang="tr-TR" b="1" baseline="-25000" dirty="0" smtClean="0"/>
              <a:t>2</a:t>
            </a:r>
            <a:r>
              <a:rPr lang="tr-TR" b="1" dirty="0" smtClean="0"/>
              <a:t> zararlı,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tr-TR" b="1" dirty="0" smtClean="0"/>
              <a:t>İnsanlar için: 30 mg/m</a:t>
            </a:r>
            <a:r>
              <a:rPr lang="tr-TR" b="1" baseline="30000" dirty="0" smtClean="0"/>
              <a:t>3</a:t>
            </a:r>
            <a:r>
              <a:rPr lang="tr-TR" b="1" dirty="0" smtClean="0"/>
              <a:t> NO  ve 9 mg/m</a:t>
            </a:r>
            <a:r>
              <a:rPr lang="tr-TR" b="1" baseline="30000" dirty="0" smtClean="0"/>
              <a:t>3</a:t>
            </a:r>
            <a:r>
              <a:rPr lang="tr-TR" b="1" dirty="0" smtClean="0"/>
              <a:t> NO</a:t>
            </a:r>
            <a:r>
              <a:rPr lang="tr-TR" b="1" baseline="-25000" dirty="0" smtClean="0"/>
              <a:t>2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b="1" dirty="0" smtClean="0"/>
          </a:p>
          <a:p>
            <a:pPr>
              <a:buFont typeface="Arial" panose="020B0604020202020204" pitchFamily="34" charset="0"/>
              <a:buChar char="•"/>
            </a:pP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endParaRPr lang="tr-TR" dirty="0" smtClean="0"/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412777"/>
            <a:ext cx="2808313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88" y="3645025"/>
            <a:ext cx="2846809" cy="280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15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D7DAE1">
                    <a:lumMod val="10000"/>
                  </a:srgbClr>
                </a:solidFill>
                <a:effectLst/>
              </a:rPr>
              <a:t>Azot oksitler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772816"/>
            <a:ext cx="5616624" cy="43533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/>
              <a:t>NO</a:t>
            </a:r>
            <a:r>
              <a:rPr lang="tr-TR" sz="2800" baseline="-25000" dirty="0" smtClean="0"/>
              <a:t>2</a:t>
            </a:r>
            <a:r>
              <a:rPr lang="tr-TR" sz="2800" dirty="0" smtClean="0"/>
              <a:t> iki tip zarar meydana getirmektedir: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 err="1" smtClean="0"/>
              <a:t>Primer</a:t>
            </a:r>
            <a:r>
              <a:rPr lang="tr-TR" sz="2800" dirty="0" smtClean="0"/>
              <a:t> </a:t>
            </a:r>
            <a:r>
              <a:rPr lang="tr-TR" sz="2800" dirty="0" err="1" smtClean="0"/>
              <a:t>simptonlar</a:t>
            </a:r>
            <a:r>
              <a:rPr lang="tr-TR" sz="2800" dirty="0" smtClean="0"/>
              <a:t>: yaprak kenarlarında damarlar arasında düzensiz şekilli beyazdan açık kahverengiye dönüşen nekrotik lezyonlar,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 err="1" smtClean="0"/>
              <a:t>Sekonder</a:t>
            </a:r>
            <a:r>
              <a:rPr lang="tr-TR" sz="2800" dirty="0" smtClean="0"/>
              <a:t> </a:t>
            </a:r>
            <a:r>
              <a:rPr lang="tr-TR" sz="2800" dirty="0" err="1" smtClean="0"/>
              <a:t>simptonlar</a:t>
            </a:r>
            <a:r>
              <a:rPr lang="tr-TR" sz="2800" dirty="0" smtClean="0"/>
              <a:t>: bazı türlerde mumlu parlak yeşil bir yaprak katı oluşumu.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tr-TR" sz="28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556792"/>
            <a:ext cx="3275856" cy="26642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4221088"/>
            <a:ext cx="3275856" cy="26369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70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chemeClr val="bg2">
                    <a:lumMod val="10000"/>
                  </a:schemeClr>
                </a:solidFill>
                <a:effectLst/>
              </a:rPr>
              <a:t>Karbon monoksit</a:t>
            </a:r>
            <a:endParaRPr lang="tr-TR" sz="3600" b="1" dirty="0">
              <a:solidFill>
                <a:schemeClr val="bg2">
                  <a:lumMod val="10000"/>
                </a:schemeClr>
              </a:solidFill>
              <a:effectLst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519492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Karbon monoksit renksiz, kokusuz, tatsız gazdır.</a:t>
            </a:r>
          </a:p>
          <a:p>
            <a:pPr marL="0" indent="0">
              <a:buNone/>
            </a:pPr>
            <a:r>
              <a:rPr lang="tr-TR" b="1" dirty="0" smtClean="0"/>
              <a:t>İnsan aktivitesi sonucu oluşur,</a:t>
            </a:r>
          </a:p>
          <a:p>
            <a:pPr marL="0" indent="0">
              <a:buNone/>
            </a:pPr>
            <a:r>
              <a:rPr lang="tr-TR" b="1" dirty="0" smtClean="0"/>
              <a:t>Okyanuslar doğal </a:t>
            </a:r>
            <a:r>
              <a:rPr lang="tr-TR" b="1" dirty="0" err="1" smtClean="0"/>
              <a:t>karbonmonoksit</a:t>
            </a:r>
            <a:r>
              <a:rPr lang="tr-TR" b="1" dirty="0" smtClean="0"/>
              <a:t> kaynağıdır,</a:t>
            </a:r>
          </a:p>
          <a:p>
            <a:pPr marL="0" indent="0">
              <a:buNone/>
            </a:pPr>
            <a:r>
              <a:rPr lang="tr-TR" b="1" dirty="0" smtClean="0"/>
              <a:t>Yağmur suyunda bulunur,</a:t>
            </a:r>
          </a:p>
          <a:p>
            <a:pPr marL="0" indent="0">
              <a:buNone/>
            </a:pPr>
            <a:r>
              <a:rPr lang="tr-TR" b="1" dirty="0" smtClean="0"/>
              <a:t>Toprak atmosferden büyük miktarlarda </a:t>
            </a:r>
            <a:r>
              <a:rPr lang="tr-TR" b="1" dirty="0" err="1" smtClean="0"/>
              <a:t>karbonmonoksit</a:t>
            </a:r>
            <a:r>
              <a:rPr lang="tr-TR" b="1" dirty="0" smtClean="0"/>
              <a:t> almaktadır, mikroorganizma aktivitesi rol oynamaktadır,</a:t>
            </a:r>
          </a:p>
          <a:p>
            <a:pPr marL="0" indent="0">
              <a:buNone/>
            </a:pPr>
            <a:r>
              <a:rPr lang="tr-TR" b="1" dirty="0" smtClean="0"/>
              <a:t>Hemoglobinin CO ile birleşmesi kanın oksijen taşıma kapasitesini azaltmaktadır.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1556792"/>
            <a:ext cx="28384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3139828"/>
            <a:ext cx="2976032" cy="136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653136"/>
            <a:ext cx="2981739" cy="22048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2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chemeClr val="bg2">
                    <a:lumMod val="10000"/>
                  </a:schemeClr>
                </a:solidFill>
                <a:effectLst/>
              </a:rPr>
              <a:t>Karbon monoksit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59150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/>
              <a:t>Ayrıca </a:t>
            </a:r>
            <a:r>
              <a:rPr lang="tr-TR" dirty="0" err="1" smtClean="0"/>
              <a:t>oksihemoglobinin</a:t>
            </a:r>
            <a:r>
              <a:rPr lang="tr-TR" dirty="0" smtClean="0"/>
              <a:t> ( HbO</a:t>
            </a:r>
            <a:r>
              <a:rPr lang="tr-TR" baseline="-25000" dirty="0" smtClean="0"/>
              <a:t>2</a:t>
            </a:r>
            <a:r>
              <a:rPr lang="tr-TR" dirty="0" smtClean="0"/>
              <a:t>) </a:t>
            </a:r>
            <a:r>
              <a:rPr lang="tr-TR" dirty="0" err="1" smtClean="0"/>
              <a:t>dissosiasyonunu</a:t>
            </a:r>
            <a:r>
              <a:rPr lang="tr-TR" dirty="0" smtClean="0"/>
              <a:t> azaltmakta ve </a:t>
            </a:r>
            <a:r>
              <a:rPr lang="tr-TR" dirty="0" err="1" smtClean="0"/>
              <a:t>anoxia</a:t>
            </a:r>
            <a:r>
              <a:rPr lang="tr-TR" dirty="0" smtClean="0"/>
              <a:t> denilen kanda oksijen yetmezliği görülmektedir.</a:t>
            </a:r>
          </a:p>
          <a:p>
            <a:pPr marL="0" indent="0">
              <a:buNone/>
            </a:pPr>
            <a:r>
              <a:rPr lang="tr-TR" dirty="0" smtClean="0"/>
              <a:t>Sigara içmeyenlerde solunum havası CO içermez vücut içinde biyolojik CO üretiminden % 0.4 lük </a:t>
            </a:r>
            <a:r>
              <a:rPr lang="tr-TR" dirty="0" err="1" smtClean="0"/>
              <a:t>HbCO</a:t>
            </a:r>
            <a:r>
              <a:rPr lang="tr-TR" dirty="0" smtClean="0"/>
              <a:t> düzeyi olabilir.</a:t>
            </a:r>
          </a:p>
          <a:p>
            <a:pPr marL="0" indent="0">
              <a:buNone/>
            </a:pPr>
            <a:r>
              <a:rPr lang="tr-TR" dirty="0" smtClean="0"/>
              <a:t>Günde 1 paket sigara içen kişilerde kandaki </a:t>
            </a:r>
            <a:r>
              <a:rPr lang="tr-TR" dirty="0" err="1" smtClean="0"/>
              <a:t>HbCO</a:t>
            </a:r>
            <a:r>
              <a:rPr lang="tr-TR" dirty="0" smtClean="0"/>
              <a:t> düzeyi % 5 veya daha fazla olabilir.</a:t>
            </a:r>
          </a:p>
          <a:p>
            <a:pPr marL="0" indent="0">
              <a:buNone/>
            </a:pPr>
            <a:r>
              <a:rPr lang="tr-TR" dirty="0" err="1"/>
              <a:t>HbCO</a:t>
            </a:r>
            <a:r>
              <a:rPr lang="tr-TR" dirty="0"/>
              <a:t> düzeyi % 5 </a:t>
            </a:r>
            <a:r>
              <a:rPr lang="tr-TR" dirty="0" smtClean="0"/>
              <a:t>üzerinde ise kalbe bağlı fizyolojik streslerin arttığı bilinmektedir.</a:t>
            </a:r>
          </a:p>
          <a:p>
            <a:pPr marL="0" indent="0">
              <a:buNone/>
            </a:pPr>
            <a:r>
              <a:rPr lang="tr-TR" dirty="0" smtClean="0"/>
              <a:t>Bitkiler CO e  hayvan organizmasından dirençlidir.</a:t>
            </a:r>
          </a:p>
          <a:p>
            <a:pPr marL="0" indent="0">
              <a:buNone/>
            </a:pPr>
            <a:r>
              <a:rPr lang="tr-TR" dirty="0" smtClean="0"/>
              <a:t>Yaprakta sarılaşma ve dökülme görülmektedir.</a:t>
            </a:r>
            <a:endParaRPr lang="tr-T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84784"/>
            <a:ext cx="2699792" cy="15621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3071969"/>
            <a:ext cx="2682957" cy="1638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691676"/>
            <a:ext cx="2160240" cy="21663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41311" cy="157276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688" y="13320"/>
            <a:ext cx="1877194" cy="12464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8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Office PowerPoint</Application>
  <PresentationFormat>Ekran Gösterisi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Azot oksitler</vt:lpstr>
      <vt:lpstr>Azot oksitler</vt:lpstr>
      <vt:lpstr>Azot oksitler</vt:lpstr>
      <vt:lpstr>Karbon monoksit</vt:lpstr>
      <vt:lpstr>Karbon monoksit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2019-04-28T14:13:02Z</dcterms:created>
  <dcterms:modified xsi:type="dcterms:W3CDTF">2019-04-28T14:14:04Z</dcterms:modified>
</cp:coreProperties>
</file>