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1" r:id="rId14"/>
    <p:sldId id="272" r:id="rId15"/>
    <p:sldId id="273" r:id="rId16"/>
    <p:sldId id="274" r:id="rId17"/>
    <p:sldId id="276" r:id="rId18"/>
    <p:sldId id="279" r:id="rId19"/>
    <p:sldId id="280" r:id="rId20"/>
    <p:sldId id="281" r:id="rId21"/>
    <p:sldId id="282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43020"/>
          </a:xfrm>
        </p:spPr>
        <p:txBody>
          <a:bodyPr/>
          <a:lstStyle/>
          <a:p>
            <a:pPr algn="ctr"/>
            <a:r>
              <a:rPr lang="tr-TR" dirty="0" smtClean="0"/>
              <a:t>ANKİLOZAN SPONDİLİT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415042"/>
          </a:xfrm>
        </p:spPr>
        <p:txBody>
          <a:bodyPr>
            <a:normAutofit/>
          </a:bodyPr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Ö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F76E20-7230-44D6-B6D1-D9189E6D8223}" type="slidenum">
              <a:rPr lang="tr-TR" altLang="tr-TR"/>
              <a:pPr/>
              <a:t>10</a:t>
            </a:fld>
            <a:endParaRPr lang="tr-TR" altLang="tr-TR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3400" b="1" dirty="0" err="1" smtClean="0"/>
              <a:t>İnflamatuar</a:t>
            </a:r>
            <a:r>
              <a:rPr lang="tr-TR" altLang="tr-TR" sz="3400" b="1" dirty="0" smtClean="0"/>
              <a:t> Bel Ağrısının Özellikleri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40 yaşından önce başlaması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Sinsi başlangıç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En az 3 aydır sürmekte olması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Sabahları ve uzun dinlenmekle bel ağrısının artması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Egzersiz veya hareketle ağrıda rahatlama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2B9FB8-4EFB-435A-9495-2E7F55C309D0}" type="slidenum">
              <a:rPr lang="tr-TR" altLang="tr-TR"/>
              <a:pPr/>
              <a:t>11</a:t>
            </a:fld>
            <a:endParaRPr lang="tr-TR" altLang="tr-TR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Klinik  Bulgular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752600"/>
            <a:ext cx="7670830" cy="4267200"/>
          </a:xfrm>
        </p:spPr>
        <p:txBody>
          <a:bodyPr>
            <a:normAutofit fontScale="92500" lnSpcReduction="20000"/>
          </a:bodyPr>
          <a:lstStyle/>
          <a:p>
            <a:r>
              <a:rPr lang="tr-TR" altLang="tr-TR" sz="2600" dirty="0" err="1" smtClean="0"/>
              <a:t>Sakroileit</a:t>
            </a:r>
            <a:r>
              <a:rPr lang="tr-TR" altLang="tr-TR" sz="2600" dirty="0" smtClean="0"/>
              <a:t> ve </a:t>
            </a:r>
            <a:r>
              <a:rPr lang="tr-TR" altLang="tr-TR" sz="2600" dirty="0" err="1" smtClean="0"/>
              <a:t>spondylitis</a:t>
            </a:r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err="1" smtClean="0"/>
              <a:t>Artrit</a:t>
            </a:r>
            <a:r>
              <a:rPr lang="tr-TR" altLang="tr-TR" sz="2600" dirty="0" smtClean="0"/>
              <a:t> (kalça,ayak bileği..vs)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err="1" smtClean="0"/>
              <a:t>Entezit</a:t>
            </a:r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err="1" smtClean="0"/>
              <a:t>Spondilodiskit</a:t>
            </a:r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smtClean="0"/>
              <a:t>İlerleyen  dönemlerde </a:t>
            </a:r>
            <a:r>
              <a:rPr lang="tr-TR" altLang="tr-TR" sz="2600" dirty="0" err="1" smtClean="0"/>
              <a:t>vertebral</a:t>
            </a:r>
            <a:r>
              <a:rPr lang="tr-TR" altLang="tr-TR" sz="2600" dirty="0" smtClean="0"/>
              <a:t> kırık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err="1" smtClean="0"/>
              <a:t>Sekonder</a:t>
            </a:r>
            <a:r>
              <a:rPr lang="tr-TR" altLang="tr-TR" sz="2600" dirty="0" smtClean="0"/>
              <a:t>  Osteoporoz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0C3238A-27AD-4837-9B3B-CFB1823DED13}" type="slidenum">
              <a:rPr lang="tr-TR" altLang="tr-TR"/>
              <a:pPr/>
              <a:t>12</a:t>
            </a:fld>
            <a:endParaRPr lang="tr-TR" altLang="tr-TR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36655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altLang="tr-TR" sz="29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900" dirty="0" err="1" smtClean="0"/>
              <a:t>AS’te</a:t>
            </a:r>
            <a:r>
              <a:rPr lang="tr-TR" altLang="tr-TR" sz="2900" dirty="0" smtClean="0"/>
              <a:t> </a:t>
            </a:r>
            <a:r>
              <a:rPr lang="tr-TR" altLang="tr-TR" sz="2900" dirty="0" err="1" smtClean="0"/>
              <a:t>periferik</a:t>
            </a:r>
            <a:r>
              <a:rPr lang="tr-TR" altLang="tr-TR" sz="2900" dirty="0" smtClean="0"/>
              <a:t> </a:t>
            </a:r>
            <a:r>
              <a:rPr lang="tr-TR" altLang="tr-TR" sz="2900" dirty="0" err="1" smtClean="0"/>
              <a:t>artrit</a:t>
            </a:r>
            <a:r>
              <a:rPr lang="tr-TR" altLang="tr-TR" sz="2900" dirty="0" smtClean="0"/>
              <a:t>  mono yada </a:t>
            </a:r>
            <a:r>
              <a:rPr lang="tr-TR" altLang="tr-TR" sz="2900" dirty="0" err="1" smtClean="0"/>
              <a:t>oligoartikülerdir</a:t>
            </a:r>
            <a:r>
              <a:rPr lang="tr-TR" altLang="tr-TR" sz="2900" dirty="0" smtClean="0"/>
              <a:t>. En çok kalça eklemi tutulumu olur.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29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900" dirty="0" err="1" smtClean="0"/>
              <a:t>Entezitler</a:t>
            </a:r>
            <a:r>
              <a:rPr lang="tr-TR" altLang="tr-TR" sz="2900" dirty="0" smtClean="0"/>
              <a:t> en çok </a:t>
            </a:r>
            <a:r>
              <a:rPr lang="tr-TR" altLang="tr-TR" sz="2900" dirty="0" err="1" smtClean="0"/>
              <a:t>aşil</a:t>
            </a:r>
            <a:r>
              <a:rPr lang="tr-TR" altLang="tr-TR" sz="2900" dirty="0" smtClean="0"/>
              <a:t> ve </a:t>
            </a:r>
            <a:r>
              <a:rPr lang="tr-TR" altLang="tr-TR" sz="2900" dirty="0" err="1" smtClean="0"/>
              <a:t>plantar</a:t>
            </a:r>
            <a:r>
              <a:rPr lang="tr-TR" altLang="tr-TR" sz="2900" dirty="0" smtClean="0"/>
              <a:t> </a:t>
            </a:r>
            <a:r>
              <a:rPr lang="tr-TR" altLang="tr-TR" sz="2900" dirty="0" err="1" smtClean="0"/>
              <a:t>tendon</a:t>
            </a:r>
            <a:r>
              <a:rPr lang="tr-TR" altLang="tr-TR" sz="2900" dirty="0" smtClean="0"/>
              <a:t> </a:t>
            </a:r>
            <a:r>
              <a:rPr lang="tr-TR" altLang="tr-TR" sz="2900" dirty="0" err="1" smtClean="0"/>
              <a:t>insersiyosunda</a:t>
            </a:r>
            <a:r>
              <a:rPr lang="tr-TR" altLang="tr-TR" sz="2900" dirty="0" smtClean="0"/>
              <a:t> olur ve topuk ağrısına yol açar.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3B1C3-F04F-4253-ABD3-E9DE27C4A3BD}" type="slidenum">
              <a:rPr lang="tr-TR" altLang="tr-TR"/>
              <a:pPr/>
              <a:t>13</a:t>
            </a:fld>
            <a:endParaRPr lang="tr-TR" altLang="tr-TR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Eklem Dışı Bulgular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600" b="1" smtClean="0"/>
              <a:t>Genel semptomlar:</a:t>
            </a:r>
            <a:r>
              <a:rPr lang="tr-TR" altLang="tr-TR" sz="2600" smtClean="0"/>
              <a:t> Bazı hastalarda ve özellikle JAS’te erken dönemde iştahsızlık, halsizlik, kilo kaybı ve düşük derecede ateş görülebilir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b="1" smtClean="0"/>
              <a:t>Göz bulguları</a:t>
            </a:r>
            <a:r>
              <a:rPr lang="tr-TR" altLang="tr-TR" sz="260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600" b="1" smtClean="0"/>
              <a:t>Kardiyovasküler bulgular</a:t>
            </a:r>
            <a:r>
              <a:rPr lang="tr-TR" altLang="tr-TR" sz="260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b="1" smtClean="0"/>
              <a:t>Akciğer tutulumu</a:t>
            </a:r>
            <a:r>
              <a:rPr lang="tr-TR" altLang="tr-TR" sz="2800" smtClean="0"/>
              <a:t>:</a:t>
            </a:r>
            <a:endParaRPr lang="tr-TR" altLang="tr-TR" sz="2800" b="1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800" b="1" smtClean="0"/>
              <a:t>Böbrek tutulumu: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sz="2800" b="1" smtClean="0"/>
              <a:t>Nörolojik bulgular</a:t>
            </a:r>
            <a:endParaRPr lang="tr-TR" altLang="tr-TR" sz="2800" smtClean="0"/>
          </a:p>
          <a:p>
            <a:pPr eaLnBrk="1" hangingPunct="1">
              <a:lnSpc>
                <a:spcPct val="90000"/>
              </a:lnSpc>
            </a:pPr>
            <a:endParaRPr lang="tr-TR" altLang="tr-TR" sz="26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CFDF13-CCA1-4D4F-8E99-392660729DBC}" type="slidenum">
              <a:rPr lang="tr-TR" altLang="tr-TR"/>
              <a:pPr/>
              <a:t>14</a:t>
            </a:fld>
            <a:endParaRPr lang="tr-TR" altLang="tr-TR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Fizik Muayene Bulguları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6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err="1" smtClean="0"/>
              <a:t>Sakroiliak</a:t>
            </a:r>
            <a:r>
              <a:rPr lang="tr-TR" altLang="tr-TR" sz="2600" dirty="0" smtClean="0"/>
              <a:t> eklem (SİE) hassasiyeti;</a:t>
            </a:r>
          </a:p>
          <a:p>
            <a:pPr eaLnBrk="1" hangingPunct="1">
              <a:lnSpc>
                <a:spcPct val="80000"/>
              </a:lnSpc>
            </a:pPr>
            <a:endParaRPr lang="tr-TR" altLang="tr-TR" sz="2600" dirty="0" smtClean="0"/>
          </a:p>
          <a:p>
            <a:pPr eaLnBrk="1" hangingPunct="1">
              <a:lnSpc>
                <a:spcPct val="80000"/>
              </a:lnSpc>
            </a:pPr>
            <a:endParaRPr lang="tr-TR" altLang="tr-TR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smtClean="0"/>
              <a:t>Bel hareketlerinde – boyun hareketlerinde  ve tutulan eklemlerde tutukluk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tr-TR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15DCE8-7D4E-47D5-BE13-B08646C46E60}" type="slidenum">
              <a:rPr lang="tr-TR" altLang="tr-TR"/>
              <a:pPr/>
              <a:t>15</a:t>
            </a:fld>
            <a:endParaRPr lang="tr-TR" altLang="tr-T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30725"/>
          </a:xfrm>
        </p:spPr>
        <p:txBody>
          <a:bodyPr/>
          <a:lstStyle/>
          <a:p>
            <a:pPr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  <a:p>
            <a:pPr eaLnBrk="1" hangingPunct="1"/>
            <a:r>
              <a:rPr lang="tr-TR" altLang="tr-TR" b="1" smtClean="0"/>
              <a:t>Göğüs ekspansiyonu;</a:t>
            </a:r>
            <a:r>
              <a:rPr lang="tr-TR" altLang="tr-TR" smtClean="0"/>
              <a:t> 4.interkostal aralıktan yapılan ölçümde maksimum  zorlu  ekspirasyonu takiben yapılan  zorlu inspirasyon arasındki fark  ≥5 cm olması gerekir.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A6358-6650-434C-902E-00D6AAC9A4E7}" type="slidenum">
              <a:rPr lang="tr-TR" altLang="tr-TR"/>
              <a:pPr/>
              <a:t>16</a:t>
            </a:fld>
            <a:endParaRPr lang="tr-TR" altLang="tr-TR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err="1" smtClean="0"/>
              <a:t>Postür</a:t>
            </a:r>
            <a:r>
              <a:rPr lang="tr-TR" altLang="tr-TR" b="1" dirty="0" smtClean="0"/>
              <a:t> analizi</a:t>
            </a:r>
            <a:endParaRPr lang="en-GB" altLang="tr-TR" b="1" dirty="0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Sırt duvara dayalı, ayakta dik dururken ölçülen </a:t>
            </a:r>
            <a:r>
              <a:rPr lang="tr-TR" altLang="tr-TR" sz="2400" b="1" dirty="0" err="1" smtClean="0"/>
              <a:t>oksiput</a:t>
            </a:r>
            <a:r>
              <a:rPr lang="tr-TR" altLang="tr-TR" sz="2400" b="1" dirty="0" smtClean="0"/>
              <a:t>-duvar mesafesinin</a:t>
            </a:r>
            <a:r>
              <a:rPr lang="tr-TR" altLang="tr-TR" sz="2400" dirty="0" smtClean="0"/>
              <a:t> sıfır olması gerekirken, artmış olduğu görülür. 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Tüm omurga hareketleri giderek kısıtlanır ve </a:t>
            </a:r>
            <a:r>
              <a:rPr lang="tr-TR" altLang="tr-TR" sz="2400" dirty="0" err="1" smtClean="0"/>
              <a:t>lomber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lordoz</a:t>
            </a:r>
            <a:r>
              <a:rPr lang="tr-TR" altLang="tr-TR" sz="2400" dirty="0" smtClean="0"/>
              <a:t> azalır, </a:t>
            </a:r>
            <a:r>
              <a:rPr lang="tr-TR" altLang="tr-TR" sz="2400" dirty="0" err="1" smtClean="0"/>
              <a:t>dorsal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kifoz</a:t>
            </a:r>
            <a:r>
              <a:rPr lang="tr-TR" altLang="tr-TR" sz="2400" dirty="0" smtClean="0"/>
              <a:t> artar, göğüs ön duvarı düzleşir, karın öne doğru çıkar. </a:t>
            </a:r>
            <a:r>
              <a:rPr lang="tr-TR" altLang="tr-TR" sz="2400" dirty="0" err="1" smtClean="0"/>
              <a:t>Diyafragmatik</a:t>
            </a:r>
            <a:r>
              <a:rPr lang="tr-TR" altLang="tr-TR" sz="2400" dirty="0" smtClean="0"/>
              <a:t> solunum artar.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400" dirty="0" smtClean="0"/>
              <a:t>Kalçada </a:t>
            </a:r>
            <a:r>
              <a:rPr lang="tr-TR" altLang="tr-TR" sz="2400" dirty="0" err="1" smtClean="0"/>
              <a:t>fleksiyon</a:t>
            </a:r>
            <a:r>
              <a:rPr lang="tr-TR" altLang="tr-TR" sz="2400" dirty="0" smtClean="0"/>
              <a:t> </a:t>
            </a:r>
            <a:r>
              <a:rPr lang="tr-TR" altLang="tr-TR" sz="2400" dirty="0" err="1" smtClean="0"/>
              <a:t>deformitesi</a:t>
            </a:r>
            <a:r>
              <a:rPr lang="tr-TR" altLang="tr-TR" sz="2400" dirty="0" smtClean="0"/>
              <a:t> oluşur. Hasta vücut ağırlık merkezini dengelemek için dizler hafif </a:t>
            </a:r>
            <a:r>
              <a:rPr lang="tr-TR" altLang="tr-TR" sz="2400" dirty="0" err="1" smtClean="0"/>
              <a:t>fleksiyonda</a:t>
            </a:r>
            <a:r>
              <a:rPr lang="tr-TR" altLang="tr-TR" sz="2400" dirty="0" smtClean="0"/>
              <a:t> durur.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sz="2400" dirty="0" smtClean="0"/>
              <a:t>	</a:t>
            </a:r>
          </a:p>
          <a:p>
            <a:pPr eaLnBrk="1" hangingPunct="1">
              <a:lnSpc>
                <a:spcPct val="90000"/>
              </a:lnSpc>
            </a:pPr>
            <a:endParaRPr lang="en-GB" altLang="tr-TR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B6871-9402-4271-818B-9F09EF2FE024}" type="slidenum">
              <a:rPr lang="tr-TR" altLang="tr-TR"/>
              <a:pPr/>
              <a:t>17</a:t>
            </a:fld>
            <a:endParaRPr lang="tr-TR" altLang="tr-TR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3400" b="1" dirty="0" err="1" smtClean="0"/>
              <a:t>Sindesmofitler</a:t>
            </a:r>
            <a:r>
              <a:rPr lang="tr-TR" altLang="tr-TR" sz="3400" dirty="0" smtClean="0"/>
              <a:t> (kemik köprüler)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tr-TR" altLang="tr-TR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altLang="tr-TR" sz="26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272FEF-57BD-43A6-8B58-8A25B8C2DBD2}" type="slidenum">
              <a:rPr lang="tr-TR" altLang="tr-TR"/>
              <a:pPr/>
              <a:t>18</a:t>
            </a:fld>
            <a:endParaRPr lang="tr-TR" altLang="tr-TR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Tedavi Amacı</a:t>
            </a:r>
            <a:endParaRPr lang="tr-TR" altLang="tr-TR" dirty="0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altLang="tr-TR" dirty="0" smtClean="0"/>
              <a:t>Ağrı ve tutukluğun giderilmesi,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Eklem hareketliliğinin korunması,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err="1" smtClean="0"/>
              <a:t>Deformitelerin</a:t>
            </a:r>
            <a:r>
              <a:rPr lang="tr-TR" altLang="tr-TR" dirty="0" smtClean="0"/>
              <a:t> engellenmesi,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Komplikasyonların önlenmesi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Günlük yaşamın engellilik olmadan sürdürülmesinin sağlanması, olmalıdır.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0ECB27-26A6-4F6C-9965-E8CC183D9817}" type="slidenum">
              <a:rPr lang="tr-TR" altLang="tr-TR"/>
              <a:pPr/>
              <a:t>19</a:t>
            </a:fld>
            <a:endParaRPr lang="tr-TR" altLang="tr-TR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3400" b="1" dirty="0" smtClean="0"/>
              <a:t>Fizik Tedavi ve Rehabilitasyon</a:t>
            </a:r>
            <a:endParaRPr lang="en-GB" altLang="tr-TR" sz="3400" b="1" dirty="0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b="1" smtClean="0"/>
              <a:t>Egzersiz: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Omurgaya yönelik özellikle spinal ektansör kas grubunu güçlendirme egzersizleri, fleksiyondan kaçınılmalı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Postür egzersizleri,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Göğüs ekspansiyonunu koruyucu solunum egzersizleri her gün düzenli yapılmalıdır.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Yüzme,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smtClean="0"/>
              <a:t>Tüm eklemlere EHA egzersizleri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D91129-200B-4473-B673-F05EBC133E4C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err="1" smtClean="0"/>
              <a:t>Ankilozan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Spondilit</a:t>
            </a:r>
            <a:endParaRPr lang="tr-TR" altLang="tr-TR" b="1" dirty="0" smtClean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600" dirty="0" smtClean="0"/>
              <a:t>Ankiloz (füzyon) ve  </a:t>
            </a:r>
            <a:r>
              <a:rPr lang="tr-TR" altLang="tr-TR" sz="2600" dirty="0" err="1" smtClean="0"/>
              <a:t>Spondylos</a:t>
            </a:r>
            <a:r>
              <a:rPr lang="tr-TR" altLang="tr-TR" sz="2600" dirty="0" smtClean="0"/>
              <a:t> (</a:t>
            </a:r>
            <a:r>
              <a:rPr lang="tr-TR" altLang="tr-TR" sz="2600" dirty="0" err="1" smtClean="0"/>
              <a:t>vertebral</a:t>
            </a:r>
            <a:r>
              <a:rPr lang="tr-TR" altLang="tr-TR" sz="2600" dirty="0" smtClean="0"/>
              <a:t> disk) anlamında Yunanca bir kelime, 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smtClean="0"/>
              <a:t>Erkek /Kadın; 3/1, kadınlarda yavaş seyir,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smtClean="0"/>
              <a:t>Başlangıç  gençlik dönemi  20’li yaşlar</a:t>
            </a:r>
          </a:p>
          <a:p>
            <a:pPr eaLnBrk="1" hangingPunct="1"/>
            <a:endParaRPr lang="tr-TR" altLang="tr-TR" sz="2600" dirty="0" smtClean="0">
              <a:cs typeface="Times New Roman" pitchFamily="18" charset="0"/>
            </a:endParaRPr>
          </a:p>
          <a:p>
            <a:pPr eaLnBrk="1" hangingPunct="1"/>
            <a:r>
              <a:rPr lang="tr-TR" altLang="tr-TR" sz="2600" dirty="0" smtClean="0">
                <a:cs typeface="Times New Roman" pitchFamily="18" charset="0"/>
              </a:rPr>
              <a:t>AS hastalarının 1.derece akrabalarında </a:t>
            </a:r>
            <a:r>
              <a:rPr lang="tr-TR" altLang="tr-TR" sz="2600" dirty="0" err="1" smtClean="0">
                <a:cs typeface="Times New Roman" pitchFamily="18" charset="0"/>
              </a:rPr>
              <a:t>prevelans</a:t>
            </a:r>
            <a:r>
              <a:rPr lang="tr-TR" altLang="tr-TR" sz="2600" dirty="0" smtClean="0">
                <a:cs typeface="Times New Roman" pitchFamily="18" charset="0"/>
              </a:rPr>
              <a:t> % 10-30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90D94A-C4A3-4277-960F-A12D79015E5E}" type="slidenum">
              <a:rPr lang="tr-TR" altLang="tr-TR"/>
              <a:pPr/>
              <a:t>20</a:t>
            </a:fld>
            <a:endParaRPr lang="tr-TR" altLang="tr-TR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tr-TR" smtClean="0"/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err="1" smtClean="0"/>
              <a:t>Yüzeyel</a:t>
            </a:r>
            <a:r>
              <a:rPr lang="tr-TR" altLang="tr-TR" dirty="0" smtClean="0"/>
              <a:t> soğuk, sıcak uygulamaları, derin ısıtıcı ajanlar, analjezik akımlar ağrının azaltılması, eklem hareket açıklığının arttırılması ve egzersizlerin yapılmasına yardımcıdır.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Hidroterapi, su içi egzersiz, hareketlerin maksimum sınırda yapılabildiği bir ortam oluşturur.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altLang="tr-TR" dirty="0" smtClean="0"/>
              <a:t> </a:t>
            </a:r>
            <a:endParaRPr lang="en-GB" altLang="tr-T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C67ACD-57FD-429C-A682-5B5422CEFD1B}" type="slidenum">
              <a:rPr lang="tr-TR" altLang="tr-TR"/>
              <a:pPr/>
              <a:t>21</a:t>
            </a:fld>
            <a:endParaRPr lang="tr-TR" altLang="tr-TR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tr-TR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altLang="tr-TR" sz="26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err="1" smtClean="0"/>
              <a:t>Kifoz</a:t>
            </a:r>
            <a:r>
              <a:rPr lang="tr-TR" altLang="tr-TR" sz="2600" dirty="0" smtClean="0"/>
              <a:t> ve kalça </a:t>
            </a:r>
            <a:r>
              <a:rPr lang="tr-TR" altLang="tr-TR" sz="2600" dirty="0" err="1" smtClean="0"/>
              <a:t>fleksiyon</a:t>
            </a:r>
            <a:r>
              <a:rPr lang="tr-TR" altLang="tr-TR" sz="2600" dirty="0" smtClean="0"/>
              <a:t> </a:t>
            </a:r>
            <a:r>
              <a:rPr lang="tr-TR" altLang="tr-TR" sz="2600" dirty="0" err="1" smtClean="0"/>
              <a:t>kontraktürünün</a:t>
            </a:r>
            <a:r>
              <a:rPr lang="tr-TR" altLang="tr-TR" sz="2600" dirty="0" smtClean="0"/>
              <a:t> önlenmesi için günde en az 15-30 dakika yüzükoyun yatma, sert ve düz yatakta sadece boyun desteği sağlayacak ince bir yastık kullanarak uyuma, otururken dik </a:t>
            </a:r>
            <a:r>
              <a:rPr lang="tr-TR" altLang="tr-TR" sz="2600" dirty="0" err="1" smtClean="0"/>
              <a:t>postürü</a:t>
            </a:r>
            <a:r>
              <a:rPr lang="tr-TR" altLang="tr-TR" sz="2600" dirty="0" smtClean="0"/>
              <a:t> koruma ve sportif aktiviteler önerilmelidir.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altLang="tr-TR" sz="2600" dirty="0" smtClean="0"/>
          </a:p>
          <a:p>
            <a:pPr eaLnBrk="1" hangingPunct="1">
              <a:lnSpc>
                <a:spcPct val="80000"/>
              </a:lnSpc>
            </a:pPr>
            <a:r>
              <a:rPr lang="tr-TR" altLang="tr-TR" sz="2600" dirty="0" smtClean="0"/>
              <a:t>Gerekli koşullarda boyunluk, baston gibi destekleyici yardımcı cihazlar kullanılabilir. </a:t>
            </a:r>
            <a:endParaRPr lang="en-GB" altLang="tr-TR" sz="26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AEF079-69C8-4374-8B2A-2BE09FC3D6BA}" type="slidenum">
              <a:rPr lang="tr-TR" altLang="tr-TR"/>
              <a:pPr/>
              <a:t>3</a:t>
            </a:fld>
            <a:endParaRPr lang="tr-TR" altLang="tr-TR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err="1" smtClean="0"/>
              <a:t>Ankilozan</a:t>
            </a:r>
            <a:r>
              <a:rPr lang="tr-TR" altLang="tr-TR" b="1" dirty="0" smtClean="0"/>
              <a:t> </a:t>
            </a:r>
            <a:r>
              <a:rPr lang="tr-TR" altLang="tr-TR" b="1" dirty="0" err="1" smtClean="0"/>
              <a:t>Spondilit</a:t>
            </a:r>
            <a:endParaRPr lang="tr-TR" altLang="tr-TR" b="1" dirty="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zh-CN" dirty="0" smtClean="0"/>
          </a:p>
          <a:p>
            <a:pPr eaLnBrk="1" hangingPunct="1"/>
            <a:r>
              <a:rPr lang="tr-TR" altLang="zh-CN" dirty="0" smtClean="0"/>
              <a:t>Kronik, </a:t>
            </a:r>
            <a:r>
              <a:rPr lang="tr-TR" altLang="zh-CN" dirty="0" err="1" smtClean="0"/>
              <a:t>progresif</a:t>
            </a:r>
            <a:r>
              <a:rPr lang="tr-TR" altLang="zh-CN" dirty="0" smtClean="0"/>
              <a:t>, </a:t>
            </a:r>
            <a:r>
              <a:rPr lang="tr-TR" altLang="zh-CN" dirty="0" err="1" smtClean="0"/>
              <a:t>inflamatuvar</a:t>
            </a:r>
            <a:r>
              <a:rPr lang="tr-TR" altLang="zh-CN" dirty="0" smtClean="0"/>
              <a:t>, özellikle </a:t>
            </a:r>
            <a:r>
              <a:rPr lang="tr-TR" altLang="zh-CN" dirty="0" err="1" smtClean="0"/>
              <a:t>sakroiliyak</a:t>
            </a:r>
            <a:r>
              <a:rPr lang="tr-TR" altLang="zh-CN" dirty="0" smtClean="0"/>
              <a:t> ve </a:t>
            </a:r>
            <a:r>
              <a:rPr lang="tr-TR" altLang="zh-CN" dirty="0" err="1" smtClean="0"/>
              <a:t>spinal</a:t>
            </a:r>
            <a:r>
              <a:rPr lang="tr-TR" altLang="zh-CN" dirty="0" smtClean="0"/>
              <a:t> eklemleri tutan, kalça ve omuz gibi büyük eklemleri de tutabilen zaman içinde ciddi </a:t>
            </a:r>
            <a:r>
              <a:rPr lang="tr-TR" altLang="zh-CN" dirty="0" err="1" smtClean="0"/>
              <a:t>postür</a:t>
            </a:r>
            <a:r>
              <a:rPr lang="tr-TR" altLang="zh-CN" dirty="0" smtClean="0"/>
              <a:t> bozukluğu ve </a:t>
            </a:r>
            <a:r>
              <a:rPr lang="tr-TR" altLang="zh-CN" dirty="0" err="1" smtClean="0"/>
              <a:t>deformitelere</a:t>
            </a:r>
            <a:r>
              <a:rPr lang="tr-TR" altLang="zh-CN" dirty="0" smtClean="0"/>
              <a:t> neden olarak fonksiyon bozukluğuna yol açan </a:t>
            </a:r>
            <a:r>
              <a:rPr lang="tr-TR" altLang="zh-CN" dirty="0" err="1" smtClean="0"/>
              <a:t>etyolojisi</a:t>
            </a:r>
            <a:r>
              <a:rPr lang="tr-TR" altLang="zh-CN" dirty="0" smtClean="0"/>
              <a:t> bilinmeyen bir </a:t>
            </a:r>
            <a:r>
              <a:rPr lang="tr-TR" altLang="zh-CN" dirty="0" err="1" smtClean="0"/>
              <a:t>romatizmal</a:t>
            </a:r>
            <a:r>
              <a:rPr lang="tr-TR" altLang="zh-CN" dirty="0" smtClean="0"/>
              <a:t> hastalıktır.</a:t>
            </a:r>
            <a:endParaRPr lang="tr-TR" altLang="tr-T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23C32C-3FDB-48D3-83F3-AF738A354B49}" type="slidenum">
              <a:rPr lang="tr-TR" altLang="tr-TR"/>
              <a:pPr/>
              <a:t>4</a:t>
            </a:fld>
            <a:endParaRPr lang="tr-TR" altLang="tr-TR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err="1" smtClean="0"/>
              <a:t>Etyoloji</a:t>
            </a:r>
            <a:endParaRPr lang="tr-TR" altLang="tr-TR" b="1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Genetik yatkınlık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İmmünolojik faktörler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Enfeksiyon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Kişinin </a:t>
            </a:r>
            <a:r>
              <a:rPr lang="tr-TR" altLang="tr-TR" dirty="0" err="1" smtClean="0"/>
              <a:t>immünitesi</a:t>
            </a:r>
            <a:r>
              <a:rPr lang="tr-TR" altLang="tr-TR" dirty="0" smtClean="0"/>
              <a:t> önemli HLA B27 pozitifliği</a:t>
            </a:r>
          </a:p>
          <a:p>
            <a:pPr eaLnBrk="1" hangingPunct="1">
              <a:buNone/>
            </a:pPr>
            <a:r>
              <a:rPr lang="tr-TR" altLang="tr-TR" dirty="0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ADD8F2-8A83-4DF4-84B3-7FA8B8B8C5EF}" type="slidenum">
              <a:rPr lang="tr-TR" altLang="tr-TR"/>
              <a:pPr/>
              <a:t>5</a:t>
            </a:fld>
            <a:endParaRPr lang="tr-TR" altLang="tr-T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Patoloji</a:t>
            </a:r>
            <a:endParaRPr lang="en-GB" altLang="tr-TR" b="1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600" dirty="0" err="1" smtClean="0"/>
              <a:t>AS’de</a:t>
            </a:r>
            <a:r>
              <a:rPr lang="tr-TR" altLang="tr-TR" sz="2600" dirty="0" smtClean="0"/>
              <a:t> etkilenen yapılar eklem kapsülleri, </a:t>
            </a:r>
            <a:r>
              <a:rPr lang="tr-TR" altLang="tr-TR" sz="2600" dirty="0" err="1" smtClean="0"/>
              <a:t>intervertebral</a:t>
            </a:r>
            <a:r>
              <a:rPr lang="tr-TR" altLang="tr-TR" sz="2600" dirty="0" smtClean="0"/>
              <a:t> diskler  ve  </a:t>
            </a:r>
            <a:r>
              <a:rPr lang="tr-TR" altLang="tr-TR" sz="2600" dirty="0" err="1" smtClean="0"/>
              <a:t>ligamanların</a:t>
            </a:r>
            <a:r>
              <a:rPr lang="tr-TR" altLang="tr-TR" sz="2600" dirty="0" smtClean="0"/>
              <a:t> kemiğe tutunma yerleri (</a:t>
            </a:r>
            <a:r>
              <a:rPr lang="tr-TR" altLang="tr-TR" sz="2600" dirty="0" err="1" smtClean="0"/>
              <a:t>entesis</a:t>
            </a:r>
            <a:r>
              <a:rPr lang="tr-TR" altLang="tr-TR" sz="2600" dirty="0" smtClean="0"/>
              <a:t>), </a:t>
            </a:r>
            <a:r>
              <a:rPr lang="tr-TR" altLang="tr-TR" sz="2600" dirty="0" err="1" smtClean="0"/>
              <a:t>apofizer</a:t>
            </a:r>
            <a:r>
              <a:rPr lang="tr-TR" altLang="tr-TR" sz="2600" dirty="0" smtClean="0"/>
              <a:t> ve </a:t>
            </a:r>
            <a:r>
              <a:rPr lang="tr-TR" altLang="tr-TR" sz="2600" dirty="0" err="1" smtClean="0"/>
              <a:t>sakroiliak</a:t>
            </a:r>
            <a:r>
              <a:rPr lang="tr-TR" altLang="tr-TR" sz="2600" dirty="0" smtClean="0"/>
              <a:t> eklemlerin </a:t>
            </a:r>
            <a:r>
              <a:rPr lang="tr-TR" altLang="tr-TR" sz="2600" dirty="0" err="1" smtClean="0"/>
              <a:t>sinoviyasıdır</a:t>
            </a:r>
            <a:r>
              <a:rPr lang="tr-TR" altLang="tr-TR" sz="26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tr-TR" altLang="tr-TR" sz="26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err="1" smtClean="0"/>
              <a:t>Entezit</a:t>
            </a:r>
            <a:r>
              <a:rPr lang="tr-TR" altLang="tr-TR" sz="2600" dirty="0" smtClean="0"/>
              <a:t> bölgeleri; </a:t>
            </a:r>
            <a:r>
              <a:rPr lang="tr-TR" altLang="tr-TR" sz="2600" dirty="0" err="1" smtClean="0"/>
              <a:t>simfisiz</a:t>
            </a:r>
            <a:r>
              <a:rPr lang="tr-TR" altLang="tr-TR" sz="2600" dirty="0" smtClean="0"/>
              <a:t> </a:t>
            </a:r>
            <a:r>
              <a:rPr lang="tr-TR" altLang="tr-TR" sz="2600" dirty="0" err="1" smtClean="0"/>
              <a:t>pubis</a:t>
            </a:r>
            <a:r>
              <a:rPr lang="tr-TR" altLang="tr-TR" sz="2600" dirty="0" smtClean="0"/>
              <a:t>, </a:t>
            </a:r>
            <a:r>
              <a:rPr lang="tr-TR" altLang="tr-TR" dirty="0" err="1" smtClean="0"/>
              <a:t>vertebralar</a:t>
            </a:r>
            <a:r>
              <a:rPr lang="tr-TR" altLang="tr-TR" sz="2600" dirty="0" smtClean="0"/>
              <a:t>, </a:t>
            </a:r>
            <a:r>
              <a:rPr lang="tr-TR" altLang="tr-TR" sz="2600" dirty="0" err="1" smtClean="0"/>
              <a:t>iliak</a:t>
            </a:r>
            <a:r>
              <a:rPr lang="tr-TR" altLang="tr-TR" sz="2600" dirty="0" smtClean="0"/>
              <a:t> kanatlar, </a:t>
            </a:r>
            <a:r>
              <a:rPr lang="tr-TR" altLang="tr-TR" sz="2600" dirty="0" err="1" smtClean="0"/>
              <a:t>trokanterler</a:t>
            </a:r>
            <a:r>
              <a:rPr lang="tr-TR" altLang="tr-TR" sz="2600" dirty="0" smtClean="0"/>
              <a:t>, </a:t>
            </a:r>
            <a:r>
              <a:rPr lang="tr-TR" altLang="tr-TR" sz="2600" dirty="0" err="1" smtClean="0"/>
              <a:t>patella</a:t>
            </a:r>
            <a:r>
              <a:rPr lang="tr-TR" altLang="tr-TR" sz="2600" dirty="0" smtClean="0"/>
              <a:t>, </a:t>
            </a:r>
            <a:r>
              <a:rPr lang="tr-TR" altLang="tr-TR" sz="2600" dirty="0" err="1" smtClean="0"/>
              <a:t>kalkaneus</a:t>
            </a:r>
            <a:r>
              <a:rPr lang="tr-TR" altLang="tr-TR" sz="2600" dirty="0" smtClean="0"/>
              <a:t>,</a:t>
            </a:r>
          </a:p>
          <a:p>
            <a:pPr eaLnBrk="1" hangingPunct="1">
              <a:lnSpc>
                <a:spcPct val="90000"/>
              </a:lnSpc>
            </a:pPr>
            <a:endParaRPr lang="tr-TR" altLang="tr-TR" sz="26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Bu bölgelerde </a:t>
            </a:r>
            <a:r>
              <a:rPr lang="tr-TR" altLang="tr-TR" sz="2600" dirty="0" err="1" smtClean="0"/>
              <a:t>inflamasyon</a:t>
            </a:r>
            <a:r>
              <a:rPr lang="tr-TR" altLang="tr-TR" sz="2600" dirty="0" smtClean="0"/>
              <a:t> (</a:t>
            </a:r>
            <a:r>
              <a:rPr lang="tr-TR" altLang="tr-TR" sz="2600" dirty="0" err="1" smtClean="0"/>
              <a:t>entezit</a:t>
            </a:r>
            <a:r>
              <a:rPr lang="tr-TR" altLang="tr-TR" sz="2600" dirty="0" smtClean="0"/>
              <a:t>), </a:t>
            </a:r>
          </a:p>
          <a:p>
            <a:pPr eaLnBrk="1" hangingPunct="1">
              <a:lnSpc>
                <a:spcPct val="90000"/>
              </a:lnSpc>
            </a:pPr>
            <a:endParaRPr lang="tr-TR" altLang="tr-TR" sz="2600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sz="2600" dirty="0" smtClean="0"/>
              <a:t>İyileşme ise yeni kemik oluşumu ve </a:t>
            </a:r>
            <a:r>
              <a:rPr lang="tr-TR" altLang="tr-TR" sz="2600" dirty="0" err="1" smtClean="0"/>
              <a:t>fibrozis</a:t>
            </a:r>
            <a:r>
              <a:rPr lang="tr-TR" altLang="tr-TR" sz="2600" dirty="0" smtClean="0"/>
              <a:t>  ile  gerçekleşir.  </a:t>
            </a:r>
            <a:endParaRPr lang="en-GB" altLang="tr-TR" sz="2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E5174F-8ACC-47C8-BE97-1710571DD946}" type="slidenum">
              <a:rPr lang="tr-TR" altLang="tr-TR"/>
              <a:pPr/>
              <a:t>6</a:t>
            </a:fld>
            <a:endParaRPr lang="tr-TR" altLang="tr-TR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tr-TR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Omurgadaki belli başlı patoloji  </a:t>
            </a:r>
            <a:r>
              <a:rPr lang="tr-TR" altLang="tr-TR" dirty="0" err="1" smtClean="0"/>
              <a:t>Sindesmofit</a:t>
            </a:r>
            <a:r>
              <a:rPr lang="tr-TR" altLang="tr-TR" dirty="0" smtClean="0"/>
              <a:t> oluşumudur.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err="1" smtClean="0"/>
              <a:t>Sindesmofit</a:t>
            </a:r>
            <a:r>
              <a:rPr lang="tr-TR" altLang="tr-TR" dirty="0" smtClean="0"/>
              <a:t>; omurgada diski  çevreleyen </a:t>
            </a:r>
            <a:r>
              <a:rPr lang="tr-TR" altLang="tr-TR" dirty="0" err="1" smtClean="0"/>
              <a:t>ligamanların</a:t>
            </a:r>
            <a:r>
              <a:rPr lang="tr-TR" altLang="tr-TR" dirty="0" smtClean="0"/>
              <a:t> kemikleşmesi ile oluşur.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Omurgada kemik köprüler oluşur.  </a:t>
            </a:r>
            <a:endParaRPr lang="en-GB" alt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2BBD90-6B52-4CBD-B1C5-A28E73170022}" type="slidenum">
              <a:rPr lang="tr-TR" altLang="tr-TR"/>
              <a:pPr/>
              <a:t>7</a:t>
            </a:fld>
            <a:endParaRPr lang="tr-TR" altLang="tr-TR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err="1" smtClean="0"/>
              <a:t>İnflamasyon</a:t>
            </a:r>
            <a:endParaRPr lang="tr-TR" altLang="tr-TR" b="1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2133600"/>
            <a:ext cx="80010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altLang="tr-TR" dirty="0" err="1" smtClean="0"/>
              <a:t>Sinovyal</a:t>
            </a:r>
            <a:r>
              <a:rPr lang="tr-TR" altLang="tr-TR" dirty="0" smtClean="0"/>
              <a:t> eklemlerde gelişir.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Faset eklemlerde tutulum oluşur.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altLang="tr-TR" dirty="0" smtClean="0"/>
              <a:t>Özellikle erken dönem başlangıç </a:t>
            </a:r>
            <a:r>
              <a:rPr lang="tr-TR" altLang="tr-TR" dirty="0" err="1" smtClean="0"/>
              <a:t>Sakroiliak</a:t>
            </a:r>
            <a:r>
              <a:rPr lang="tr-TR" altLang="tr-TR" dirty="0" smtClean="0"/>
              <a:t> eklemlerin </a:t>
            </a:r>
            <a:r>
              <a:rPr lang="tr-TR" altLang="tr-TR" dirty="0" err="1" smtClean="0"/>
              <a:t>sinovya</a:t>
            </a:r>
            <a:r>
              <a:rPr lang="tr-TR" altLang="tr-TR" dirty="0" smtClean="0"/>
              <a:t> ile kaplı bölümünde ve </a:t>
            </a:r>
            <a:r>
              <a:rPr lang="tr-TR" altLang="tr-TR" dirty="0" err="1" smtClean="0"/>
              <a:t>iliak</a:t>
            </a:r>
            <a:r>
              <a:rPr lang="tr-TR" altLang="tr-TR" dirty="0" smtClean="0"/>
              <a:t> kanatta görülür.</a:t>
            </a:r>
          </a:p>
          <a:p>
            <a:pPr eaLnBrk="1" hangingPunct="1">
              <a:lnSpc>
                <a:spcPct val="90000"/>
              </a:lnSpc>
            </a:pPr>
            <a:endParaRPr lang="tr-TR" altLang="tr-T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968B96-C315-4B7E-A4CB-958D565E004E}" type="slidenum">
              <a:rPr lang="tr-TR" altLang="tr-TR"/>
              <a:pPr/>
              <a:t>8</a:t>
            </a:fld>
            <a:endParaRPr lang="tr-TR" altLang="tr-TR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 smtClean="0"/>
              <a:t>Semptomlar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altLang="tr-TR" sz="2600" dirty="0" smtClean="0"/>
              <a:t>Bel  ağrısı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smtClean="0"/>
              <a:t>En erken ve en tipik belirti </a:t>
            </a:r>
            <a:r>
              <a:rPr lang="tr-TR" altLang="tr-TR" sz="2600" dirty="0" err="1" smtClean="0"/>
              <a:t>sakroiliak</a:t>
            </a:r>
            <a:r>
              <a:rPr lang="tr-TR" altLang="tr-TR" sz="2600" dirty="0" smtClean="0"/>
              <a:t> eklemlerde başlayan, yer değiştiren </a:t>
            </a:r>
            <a:r>
              <a:rPr lang="tr-TR" altLang="tr-TR" sz="2600" dirty="0" err="1" smtClean="0"/>
              <a:t>gluteal</a:t>
            </a:r>
            <a:r>
              <a:rPr lang="tr-TR" altLang="tr-TR" sz="2600" dirty="0" smtClean="0"/>
              <a:t> ağrı. Birkaç ay sonra </a:t>
            </a:r>
            <a:r>
              <a:rPr lang="tr-TR" altLang="tr-TR" sz="2600" dirty="0" err="1" smtClean="0"/>
              <a:t>bilateral</a:t>
            </a:r>
            <a:r>
              <a:rPr lang="tr-TR" altLang="tr-TR" sz="2600" dirty="0" smtClean="0"/>
              <a:t> ve sürekli olur. </a:t>
            </a:r>
            <a:r>
              <a:rPr lang="tr-TR" altLang="tr-TR" sz="2600" dirty="0" err="1" smtClean="0"/>
              <a:t>AS’li</a:t>
            </a:r>
            <a:r>
              <a:rPr lang="tr-TR" altLang="tr-TR" sz="2600" dirty="0" smtClean="0"/>
              <a:t> hastaların % 75’inde ilk klinik bulgu kronik </a:t>
            </a:r>
            <a:r>
              <a:rPr lang="tr-TR" altLang="tr-TR" sz="2600" dirty="0" err="1" smtClean="0"/>
              <a:t>inflamatuar</a:t>
            </a:r>
            <a:r>
              <a:rPr lang="tr-TR" altLang="tr-TR" sz="2600" dirty="0" smtClean="0"/>
              <a:t> bel ağrısı ve tutukluktur</a:t>
            </a:r>
          </a:p>
          <a:p>
            <a:pPr eaLnBrk="1" hangingPunct="1"/>
            <a:endParaRPr lang="tr-TR" altLang="tr-TR" sz="2600" dirty="0" smtClean="0"/>
          </a:p>
          <a:p>
            <a:pPr eaLnBrk="1" hangingPunct="1"/>
            <a:r>
              <a:rPr lang="tr-TR" altLang="tr-TR" sz="2600" dirty="0" smtClean="0"/>
              <a:t>Sabah tutukluğu. Tutukluk sabah veya istirahat sonrası daha fazladır. 3 saate kadar sürebilir. </a:t>
            </a:r>
          </a:p>
          <a:p>
            <a:pPr eaLnBrk="1" hangingPunct="1">
              <a:buFont typeface="Wingdings" pitchFamily="2" charset="2"/>
              <a:buNone/>
            </a:pPr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  <a:p>
            <a:pPr eaLnBrk="1" hangingPunct="1"/>
            <a:endParaRPr lang="tr-TR" altLang="tr-TR" sz="26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3AEB53-C24E-4BCE-8238-5AAFBBFB20AF}" type="slidenum">
              <a:rPr lang="tr-TR" altLang="tr-TR"/>
              <a:pPr/>
              <a:t>9</a:t>
            </a:fld>
            <a:endParaRPr lang="tr-TR" altLang="tr-TR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tr-TR" altLang="tr-TR" dirty="0" smtClean="0"/>
              <a:t>Göğüs ağrısı;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9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900" dirty="0" smtClean="0"/>
              <a:t>   - </a:t>
            </a:r>
            <a:r>
              <a:rPr lang="tr-TR" altLang="tr-TR" sz="2900" dirty="0" err="1" smtClean="0"/>
              <a:t>Torakal</a:t>
            </a:r>
            <a:r>
              <a:rPr lang="tr-TR" altLang="tr-TR" sz="2900" dirty="0" smtClean="0"/>
              <a:t> </a:t>
            </a:r>
            <a:r>
              <a:rPr lang="tr-TR" altLang="tr-TR" sz="2900" dirty="0" err="1" smtClean="0"/>
              <a:t>vertebraların</a:t>
            </a:r>
            <a:r>
              <a:rPr lang="tr-TR" altLang="tr-TR" sz="2900" dirty="0" smtClean="0"/>
              <a:t> tutulmasına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9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900" dirty="0" smtClean="0"/>
              <a:t>   - </a:t>
            </a:r>
            <a:r>
              <a:rPr lang="tr-TR" altLang="tr-TR" sz="2900" dirty="0" err="1" smtClean="0"/>
              <a:t>Kostovertebral</a:t>
            </a:r>
            <a:r>
              <a:rPr lang="tr-TR" altLang="tr-TR" sz="2900" dirty="0" smtClean="0"/>
              <a:t>, </a:t>
            </a:r>
            <a:r>
              <a:rPr lang="tr-TR" altLang="tr-TR" sz="2900" dirty="0" err="1" smtClean="0"/>
              <a:t>kostosternal</a:t>
            </a:r>
            <a:r>
              <a:rPr lang="tr-TR" altLang="tr-TR" sz="2900" dirty="0" smtClean="0"/>
              <a:t>, </a:t>
            </a:r>
            <a:r>
              <a:rPr lang="tr-TR" altLang="tr-TR" sz="2900" dirty="0" err="1" smtClean="0"/>
              <a:t>manubriosternal</a:t>
            </a:r>
            <a:r>
              <a:rPr lang="tr-TR" altLang="tr-TR" sz="2900" dirty="0" smtClean="0"/>
              <a:t>, </a:t>
            </a:r>
            <a:r>
              <a:rPr lang="tr-TR" altLang="tr-TR" sz="2900" dirty="0" err="1" smtClean="0"/>
              <a:t>sternoklavikuler</a:t>
            </a:r>
            <a:r>
              <a:rPr lang="tr-TR" altLang="tr-TR" sz="2900" dirty="0" smtClean="0"/>
              <a:t> bileşkelerdeki </a:t>
            </a:r>
            <a:r>
              <a:rPr lang="tr-TR" altLang="tr-TR" sz="2900" dirty="0" err="1" smtClean="0"/>
              <a:t>entezit</a:t>
            </a:r>
            <a:r>
              <a:rPr lang="tr-TR" altLang="tr-TR" sz="2900" dirty="0" smtClean="0"/>
              <a:t> alanlarının duyarlılığına bağlı  olabilir.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9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altLang="tr-TR" sz="2900" dirty="0" smtClean="0"/>
              <a:t>     - Öksürük ve hapşırma ile artabilir.</a:t>
            </a:r>
          </a:p>
          <a:p>
            <a:pPr eaLnBrk="1" hangingPunct="1"/>
            <a:endParaRPr lang="tr-TR" altLang="tr-T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653</Words>
  <Application>Microsoft Office PowerPoint</Application>
  <PresentationFormat>Ekran Gösterisi (4:3)</PresentationFormat>
  <Paragraphs>157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Akış</vt:lpstr>
      <vt:lpstr>ANKİLOZAN SPONDİLİT</vt:lpstr>
      <vt:lpstr>Ankilozan Spondilit</vt:lpstr>
      <vt:lpstr>Ankilozan Spondilit</vt:lpstr>
      <vt:lpstr>Etyoloji</vt:lpstr>
      <vt:lpstr>Patoloji</vt:lpstr>
      <vt:lpstr>Slayt 6</vt:lpstr>
      <vt:lpstr>İnflamasyon</vt:lpstr>
      <vt:lpstr>Semptomlar</vt:lpstr>
      <vt:lpstr>Slayt 9</vt:lpstr>
      <vt:lpstr>İnflamatuar Bel Ağrısının Özellikleri</vt:lpstr>
      <vt:lpstr>Klinik  Bulgular</vt:lpstr>
      <vt:lpstr>Slayt 12</vt:lpstr>
      <vt:lpstr>Eklem Dışı Bulgular</vt:lpstr>
      <vt:lpstr>Fizik Muayene Bulguları</vt:lpstr>
      <vt:lpstr>Slayt 15</vt:lpstr>
      <vt:lpstr>Postür analizi</vt:lpstr>
      <vt:lpstr>Sindesmofitler (kemik köprüler)</vt:lpstr>
      <vt:lpstr>Tedavi Amacı</vt:lpstr>
      <vt:lpstr>Fizik Tedavi ve Rehabilitasyon</vt:lpstr>
      <vt:lpstr>Slayt 20</vt:lpstr>
      <vt:lpstr>Slayt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ANKİLOZAN SPONDİLİT</dc:title>
  <dc:creator>fztmerve</dc:creator>
  <cp:lastModifiedBy>fztmerve</cp:lastModifiedBy>
  <cp:revision>11</cp:revision>
  <dcterms:created xsi:type="dcterms:W3CDTF">2018-11-07T00:01:29Z</dcterms:created>
  <dcterms:modified xsi:type="dcterms:W3CDTF">2019-06-27T12:55:12Z</dcterms:modified>
</cp:coreProperties>
</file>