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2" r:id="rId2"/>
    <p:sldId id="383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65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0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3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4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04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4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1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4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1BE4249-C0D0-4B06-8692-E8BB871AF64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8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93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12095DB-71B0-4EB6-B812-05120ABD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11. HAFTA: 	ELEŞTİREL TEORİ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7E8DD9-C1B3-4289-9928-B8AD3B3B8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1923 Frankfurt Sosyal Araştırmalar Enstitüsü.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tr-TR"/>
              <a:t>Neo Marksist.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tr-TR"/>
              <a:t>Disiplinler arası çalışmalar.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tr-TR"/>
              <a:t>Kültürel çalışmalar.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tr-TR" sz="2000" err="1"/>
              <a:t>Theodor</a:t>
            </a:r>
            <a:r>
              <a:rPr lang="tr-TR" sz="2000"/>
              <a:t> </a:t>
            </a:r>
            <a:r>
              <a:rPr lang="tr-TR" sz="2000" err="1"/>
              <a:t>Adorno</a:t>
            </a:r>
            <a:r>
              <a:rPr lang="tr-TR" sz="2000"/>
              <a:t>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tr-TR" sz="2000" err="1"/>
              <a:t>Walter</a:t>
            </a:r>
            <a:r>
              <a:rPr lang="tr-TR" sz="2000"/>
              <a:t> Benjamin.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tr-TR" sz="2000" err="1"/>
              <a:t>Erich</a:t>
            </a:r>
            <a:r>
              <a:rPr lang="tr-TR" sz="2000"/>
              <a:t> </a:t>
            </a:r>
            <a:r>
              <a:rPr lang="tr-TR" sz="2000" err="1"/>
              <a:t>Fromm</a:t>
            </a:r>
            <a:r>
              <a:rPr lang="tr-TR" sz="2000"/>
              <a:t>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tr-TR" sz="2000"/>
              <a:t>Carl </a:t>
            </a:r>
            <a:r>
              <a:rPr lang="tr-TR" sz="2000" err="1"/>
              <a:t>Grünberg</a:t>
            </a:r>
            <a:r>
              <a:rPr lang="tr-TR" sz="2000"/>
              <a:t>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tr-TR" sz="2000" err="1"/>
              <a:t>Max</a:t>
            </a:r>
            <a:r>
              <a:rPr lang="tr-TR" sz="2000"/>
              <a:t> </a:t>
            </a:r>
            <a:r>
              <a:rPr lang="tr-TR" sz="2000" err="1"/>
              <a:t>Horkheimer</a:t>
            </a:r>
            <a:r>
              <a:rPr lang="tr-TR" sz="2000"/>
              <a:t>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tr-TR" sz="2000" err="1"/>
              <a:t>Herbert</a:t>
            </a:r>
            <a:r>
              <a:rPr lang="tr-TR" sz="2000"/>
              <a:t> </a:t>
            </a:r>
            <a:r>
              <a:rPr lang="tr-TR" sz="2000" err="1"/>
              <a:t>Marcuse</a:t>
            </a:r>
            <a:r>
              <a:rPr lang="tr-TR" sz="2000"/>
              <a:t>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tr-TR" sz="2000"/>
              <a:t>Franz </a:t>
            </a:r>
            <a:r>
              <a:rPr lang="tr-TR" sz="2000" err="1"/>
              <a:t>Neumann</a:t>
            </a:r>
            <a:r>
              <a:rPr lang="tr-TR" sz="2000"/>
              <a:t>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tr-TR" sz="2000" err="1"/>
              <a:t>Jürgen</a:t>
            </a:r>
            <a:r>
              <a:rPr lang="tr-TR" sz="2000"/>
              <a:t> </a:t>
            </a:r>
            <a:r>
              <a:rPr lang="tr-TR" sz="2000" err="1"/>
              <a:t>Habermas</a:t>
            </a:r>
            <a:r>
              <a:rPr lang="tr-TR" sz="2000"/>
              <a:t>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tr-TR" sz="2000"/>
          </a:p>
        </p:txBody>
      </p:sp>
    </p:spTree>
    <p:extLst>
      <p:ext uri="{BB962C8B-B14F-4D97-AF65-F5344CB8AC3E}">
        <p14:creationId xmlns:p14="http://schemas.microsoft.com/office/powerpoint/2010/main" val="424443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16190D-4613-4E72-B212-2C2C25212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3. Güç: Eleştirel Sosyal bilim: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tr-TR"/>
              <a:t>Sadece olgular ve anlamlar üzerine odaklanmaz.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tr-TR"/>
              <a:t>Pratik ve özgürleştiricidir.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tr-TR"/>
              <a:t> Teorik önermelerin neye hizmet ettiğini açığa çıkarmak ister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tr-TR"/>
              <a:t>İnsanların, yaşantılarını etkileyen mekanizmaların bilicine varmalarını sağlar.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tr-TR"/>
              <a:t>Gerçeği engelleyen güçlerin farkına varmak onları etkisizleştirir.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tr-TR"/>
          </a:p>
          <a:p>
            <a:pPr marL="34925" lvl="3" indent="-34925">
              <a:buFont typeface="Arial" panose="020B0604020202020204" pitchFamily="34" charset="0"/>
              <a:buChar char="•"/>
            </a:pPr>
            <a:r>
              <a:rPr lang="tr-TR" sz="2000"/>
              <a:t>Eleştirel ve özgürleştirici bir sosyal bilim için </a:t>
            </a:r>
            <a:r>
              <a:rPr lang="tr-TR" sz="2000" b="1"/>
              <a:t>ideal konuşma durumu</a:t>
            </a:r>
            <a:r>
              <a:rPr lang="tr-TR" sz="2000"/>
              <a:t> gereklidir.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27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428F50-5BE2-4778-9AC2-EC59994D2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Marx, </a:t>
            </a:r>
            <a:r>
              <a:rPr lang="tr-TR" err="1"/>
              <a:t>Nietzche</a:t>
            </a:r>
            <a:r>
              <a:rPr lang="tr-TR"/>
              <a:t>, </a:t>
            </a:r>
            <a:r>
              <a:rPr lang="tr-TR" err="1"/>
              <a:t>Weber</a:t>
            </a:r>
            <a:r>
              <a:rPr lang="tr-TR"/>
              <a:t> ve Freud en önemli teorik öncüleridirler.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Hem ampirik hem de felsefi çalışmalar yaptılar. 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 err="1"/>
              <a:t>Ortodox</a:t>
            </a:r>
            <a:r>
              <a:rPr lang="tr-TR"/>
              <a:t> </a:t>
            </a:r>
            <a:r>
              <a:rPr lang="tr-TR" err="1"/>
              <a:t>Marksizme</a:t>
            </a:r>
            <a:r>
              <a:rPr lang="tr-TR"/>
              <a:t> karşı katı bir eleştirel tutum aldılar.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 err="1"/>
              <a:t>Korsch</a:t>
            </a:r>
            <a:r>
              <a:rPr lang="tr-TR"/>
              <a:t>, </a:t>
            </a:r>
            <a:r>
              <a:rPr lang="tr-TR" err="1"/>
              <a:t>Lukacs</a:t>
            </a:r>
            <a:r>
              <a:rPr lang="tr-TR"/>
              <a:t> ve </a:t>
            </a:r>
            <a:r>
              <a:rPr lang="tr-TR" err="1"/>
              <a:t>Gramschi</a:t>
            </a:r>
            <a:r>
              <a:rPr lang="tr-TR"/>
              <a:t> üzerinden </a:t>
            </a:r>
            <a:r>
              <a:rPr lang="tr-TR" err="1"/>
              <a:t>Marksizmi</a:t>
            </a:r>
            <a:r>
              <a:rPr lang="tr-TR"/>
              <a:t> yeniden okuyarak, Marksist araştırmaya içsel olan burjuva bilimlinin epistemolojik ön- kabullerinin reddettiler.</a:t>
            </a:r>
          </a:p>
          <a:p>
            <a:pPr marL="0" indent="0">
              <a:buNone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Ortodoks-</a:t>
            </a:r>
            <a:r>
              <a:rPr lang="tr-TR" err="1"/>
              <a:t>Marksizmin</a:t>
            </a:r>
            <a:r>
              <a:rPr lang="tr-TR"/>
              <a:t> pozitivist damar, doğa bilimleri modeli, yorumu göz ardı etme ve öngörü gibi sorunlu kavrayışı yerine </a:t>
            </a:r>
            <a:r>
              <a:rPr lang="tr-TR" err="1"/>
              <a:t>neo</a:t>
            </a:r>
            <a:r>
              <a:rPr lang="tr-TR"/>
              <a:t>-Marksist bir kavrayış getirdiler.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4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BB9AC9-42AD-455B-99A0-F8BC9FAC7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Ekonomi yanında ve hatta ondan daha fazla toplumun diğer yönleriyle ilgilendiler.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Bunun için </a:t>
            </a:r>
            <a:r>
              <a:rPr lang="tr-TR" dirty="0" err="1"/>
              <a:t>Marksizmin</a:t>
            </a:r>
            <a:r>
              <a:rPr lang="tr-TR" dirty="0"/>
              <a:t> </a:t>
            </a:r>
            <a:r>
              <a:rPr lang="tr-TR" dirty="0" err="1"/>
              <a:t>Hegelci</a:t>
            </a:r>
            <a:r>
              <a:rPr lang="tr-TR" dirty="0"/>
              <a:t> öğelerini canlandırmaya çalıştılar.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Toplumun tüm yönleriyle ilgilenmek için disiplinler arası bir arası çalışmayı teşvik ettiler.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Disiplinler arası çalışmanın önünde engel olan akademinin parçalı ve uzmanlaşmış yapısını eleştirdiler.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533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312656-8753-4A87-BF83-AC662FB95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Felsefi </a:t>
            </a:r>
            <a:r>
              <a:rPr lang="tr-TR" dirty="0" err="1"/>
              <a:t>atomculuğun</a:t>
            </a:r>
            <a:r>
              <a:rPr lang="tr-TR" dirty="0"/>
              <a:t> sosyal bilimlerdeki metodolojik bireyciliğine karşın bütün bir anlayışı savundular.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Bu anlayıştan </a:t>
            </a:r>
            <a:r>
              <a:rPr lang="tr-TR" b="1" dirty="0"/>
              <a:t>Kültür Endüstrisi</a:t>
            </a:r>
            <a:r>
              <a:rPr lang="tr-TR" dirty="0"/>
              <a:t> kavramına ulaştılar.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Kapitalizm sade ekonomik alanda işleyen bir sömürü üzerinden işleyemez, buna ek olarak kültür ve kişilik üzerinde de yoğun bir sömürü mekanizması işletir.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Marcuse</a:t>
            </a:r>
            <a:r>
              <a:rPr lang="tr-TR" dirty="0"/>
              <a:t> her alanda işleyen sömürünün </a:t>
            </a:r>
            <a:r>
              <a:rPr lang="tr-TR" b="1" dirty="0"/>
              <a:t>Tek boyutlu insan</a:t>
            </a:r>
            <a:r>
              <a:rPr lang="tr-TR" dirty="0"/>
              <a:t>lar yarattığını ileri sürer.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205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1051F4-C112-4C08-9DDE-1504950F7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Yoğun bir Pozitivizm ve aydınlanmacılık eleştirisi yürüttüler:</a:t>
            </a:r>
          </a:p>
          <a:p>
            <a:pPr marL="0" indent="0">
              <a:buNone/>
            </a:pPr>
            <a:endParaRPr lang="tr-TR" dirty="0"/>
          </a:p>
          <a:p>
            <a:pPr lvl="8">
              <a:buFont typeface="Arial" panose="020B0604020202020204" pitchFamily="34" charset="0"/>
              <a:buChar char="•"/>
            </a:pPr>
            <a:r>
              <a:rPr lang="tr-TR" dirty="0"/>
              <a:t>Yeni bir totalitarizm oluşturdular.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tr-TR" dirty="0"/>
              <a:t>Kendini sorgulamadığı için sınırlarını kavrayamadı dolayısıyla başka bilme biçimlerini yok saydı kavrayamadı.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tr-TR" dirty="0"/>
              <a:t>Bilgiyi empirist bilme biçimine indirgedi.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tr-TR" dirty="0" err="1"/>
              <a:t>Araçsal</a:t>
            </a:r>
            <a:r>
              <a:rPr lang="tr-TR" dirty="0"/>
              <a:t>-rasyonalitenin yayılmasının en uç tezahürü oldu.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tr-TR" dirty="0"/>
              <a:t>Toplumsalı teknik egemenlik aracı olarak gördü.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tr-TR" dirty="0"/>
              <a:t>Teorik eleştiri ve düşünceyi dışlayarak bilgi </a:t>
            </a:r>
            <a:r>
              <a:rPr lang="tr-TR" dirty="0" err="1"/>
              <a:t>neliğine</a:t>
            </a:r>
            <a:r>
              <a:rPr lang="tr-TR" dirty="0"/>
              <a:t> dair dar bir çerçeve çizdi.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365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26244C-220E-4FD4-BE6E-39D0E71BA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/>
              <a:t>Bilme süreci sadece gözlemle olamaz.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Gözlem yapabilmek için bile teorik bir kavrayışa sahip olunmalıdır.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Bilme süreci özneden bağımsız düşünülemez.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Sadece olguların gözlemlenmesi yeterli değildir. Onların altında yatan güçleri, yapıları, mekanizmaları açığa çıkartmak gerekir.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Pozitivist araştırma değişim ve dönüşümlerin altta yatan dinamiklerini göz ardı edip sadece sonuçları ile ilgilendiği için bir ideolojiye dönüşmüştür.</a:t>
            </a:r>
          </a:p>
        </p:txBody>
      </p:sp>
    </p:spTree>
    <p:extLst>
      <p:ext uri="{BB962C8B-B14F-4D97-AF65-F5344CB8AC3E}">
        <p14:creationId xmlns:p14="http://schemas.microsoft.com/office/powerpoint/2010/main" val="190481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E137C8-9678-4FFD-AF1B-26984CFFA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Değerden-</a:t>
            </a:r>
            <a:r>
              <a:rPr lang="tr-TR" dirty="0" err="1"/>
              <a:t>arınıklık</a:t>
            </a:r>
            <a:r>
              <a:rPr lang="tr-TR" dirty="0"/>
              <a:t> meselesi çoğu zaman eşitsizlik ve adaletsizlikler karşısında suskun kalmayı meşrulaştırmak için kullanılmıştır.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Değerden </a:t>
            </a:r>
            <a:r>
              <a:rPr lang="tr-TR" dirty="0" err="1"/>
              <a:t>arınıklık</a:t>
            </a:r>
            <a:r>
              <a:rPr lang="tr-TR" dirty="0"/>
              <a:t> muhafazakardır çünkü siyaset felsefesinin önünü kapatır.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Olgular ve yasalar değişmez kabul edildiği için politikanın onlara tabii olduğu varsayılır.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Araştırma </a:t>
            </a:r>
            <a:r>
              <a:rPr lang="tr-TR" b="1" dirty="0"/>
              <a:t>özgürleşme</a:t>
            </a:r>
            <a:r>
              <a:rPr lang="tr-TR" dirty="0"/>
              <a:t>nin imkanını da aramalıdır.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Gerçeği temsil takıntısı yaratıcı hayal gücünün önündeki en büyük engeldir. </a:t>
            </a:r>
          </a:p>
        </p:txBody>
      </p:sp>
    </p:spTree>
    <p:extLst>
      <p:ext uri="{BB962C8B-B14F-4D97-AF65-F5344CB8AC3E}">
        <p14:creationId xmlns:p14="http://schemas.microsoft.com/office/powerpoint/2010/main" val="748887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E5511E-FC73-42A2-BD43-98546533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2. Kuşak: </a:t>
            </a:r>
            <a:r>
              <a:rPr lang="tr-TR" b="1" dirty="0" err="1"/>
              <a:t>Habermas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40FF47-39CE-4FD4-9052-D0D422480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1. Kuşağın yoğun Aydınlanma eleştirisi karşısından Aydınlanmanın bazı yönlerinin önemini vurgular.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İletişimsel rasyonalite </a:t>
            </a:r>
            <a:r>
              <a:rPr lang="tr-TR" dirty="0"/>
              <a:t>Aydınlanmanın olumlu bir katkısıdır.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İletişimsel rasyonalite, Açık tartışma ve eleştiriye işaret eder.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Bu kültür bir </a:t>
            </a:r>
            <a:r>
              <a:rPr lang="tr-TR" b="1" dirty="0"/>
              <a:t>Kamusal Alan</a:t>
            </a:r>
            <a:r>
              <a:rPr lang="tr-TR" dirty="0"/>
              <a:t>ın oluşmasına katkı yapmıştır.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Yurttaşlar önemli toplumsal ve siyasal olayları tartıştıkları alanlar var olmuştur.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Liberal demokrasi ile baskıdan uzak radikal bir tartışma potansiyeli oluşmuştur.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529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472C5C6-B68E-4525-A7FA-038112AC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Bilgi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C6B14F-BD00-4EE5-9ADB-5567DC30F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1. Çalışma: </a:t>
            </a:r>
            <a:r>
              <a:rPr lang="tr-TR" err="1"/>
              <a:t>Empirik</a:t>
            </a:r>
            <a:r>
              <a:rPr lang="tr-TR"/>
              <a:t>, analitik bilgi.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tr-TR" err="1"/>
              <a:t>Nomolojik</a:t>
            </a:r>
            <a:r>
              <a:rPr lang="tr-TR"/>
              <a:t> bilgi üretir.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tr-TR"/>
              <a:t>Kontrol ve öngörüyü üretir.</a:t>
            </a:r>
          </a:p>
          <a:p>
            <a:pPr marL="566928" lvl="3" indent="0">
              <a:buNone/>
            </a:pPr>
            <a:endParaRPr lang="tr-TR"/>
          </a:p>
          <a:p>
            <a:pPr marL="34925" lvl="3" indent="-34925">
              <a:buFont typeface="Arial" panose="020B0604020202020204" pitchFamily="34" charset="0"/>
              <a:buChar char="•"/>
            </a:pPr>
            <a:r>
              <a:rPr lang="tr-TR" sz="2000"/>
              <a:t>2. Dil: Tarihsel, </a:t>
            </a:r>
            <a:r>
              <a:rPr lang="tr-TR" sz="2000" err="1"/>
              <a:t>Hermeneutik</a:t>
            </a:r>
            <a:r>
              <a:rPr lang="tr-TR" sz="2000"/>
              <a:t> bilgi.</a:t>
            </a:r>
          </a:p>
          <a:p>
            <a:pPr marL="585117" lvl="6" indent="-34925">
              <a:buFont typeface="Arial" panose="020B0604020202020204" pitchFamily="34" charset="0"/>
              <a:buChar char="•"/>
            </a:pPr>
            <a:r>
              <a:rPr lang="tr-TR"/>
              <a:t>Teknik değil, anlamayı, karşılıklı anlamayı gerektirir. </a:t>
            </a:r>
          </a:p>
          <a:p>
            <a:pPr marL="585117" lvl="6" indent="-34925">
              <a:buFont typeface="Arial" panose="020B0604020202020204" pitchFamily="34" charset="0"/>
              <a:buChar char="•"/>
            </a:pPr>
            <a:r>
              <a:rPr lang="tr-TR"/>
              <a:t>Önceki ilgi ve bilgilerimiz anlamada etkilidir.</a:t>
            </a:r>
          </a:p>
          <a:p>
            <a:pPr marL="585117" lvl="6" indent="-34925">
              <a:buFont typeface="Arial" panose="020B0604020202020204" pitchFamily="34" charset="0"/>
              <a:buChar char="•"/>
            </a:pPr>
            <a:r>
              <a:rPr lang="tr-TR"/>
              <a:t>Ön-</a:t>
            </a:r>
            <a:r>
              <a:rPr lang="tr-TR" err="1"/>
              <a:t>kabüller</a:t>
            </a:r>
            <a:r>
              <a:rPr lang="tr-TR"/>
              <a:t> anlama sürecinde olmazsa olmazdır.</a:t>
            </a:r>
          </a:p>
          <a:p>
            <a:pPr marL="585117" lvl="6" indent="-34925">
              <a:buFont typeface="Arial" panose="020B0604020202020204" pitchFamily="34" charset="0"/>
              <a:buChar char="•"/>
            </a:pPr>
            <a:r>
              <a:rPr lang="tr-TR"/>
              <a:t>Bu sayede farklı anlam ve yorumlar doğar.</a:t>
            </a:r>
          </a:p>
          <a:p>
            <a:pPr marL="585117" lvl="6" indent="-34925">
              <a:buFont typeface="Arial" panose="020B0604020202020204" pitchFamily="34" charset="0"/>
              <a:buChar char="•"/>
            </a:pPr>
            <a:r>
              <a:rPr lang="tr-TR"/>
              <a:t>Böylece kendi ön-kabullerimizle de yüzleştiğimiz için hem bir anlama hem de karşılıklı anlamadır. </a:t>
            </a:r>
          </a:p>
          <a:p>
            <a:pPr marL="566928" lvl="3" indent="0">
              <a:buNone/>
            </a:pPr>
            <a:endParaRPr lang="tr-TR"/>
          </a:p>
          <a:p>
            <a:pPr lvl="3"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pPr>
              <a:buFont typeface="Arial" panose="020B0604020202020204" pitchFamily="34" charset="0"/>
              <a:buChar char="•"/>
            </a:pP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00398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Geniş ekran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Geçmişe bakış</vt:lpstr>
      <vt:lpstr>11. HAFTA:  ELEŞTİREL TEORİ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2. Kuşak: Habermas</vt:lpstr>
      <vt:lpstr>Bilgi Türleri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HAFTA:  ELEŞTİREL TEORİ</dc:title>
  <dc:creator>Hasan.Pekdemir</dc:creator>
  <cp:lastModifiedBy>Hasan.Pekdemir</cp:lastModifiedBy>
  <cp:revision>2</cp:revision>
  <dcterms:created xsi:type="dcterms:W3CDTF">2018-07-09T08:23:53Z</dcterms:created>
  <dcterms:modified xsi:type="dcterms:W3CDTF">2018-07-09T08:31:01Z</dcterms:modified>
</cp:coreProperties>
</file>