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8" r:id="rId3"/>
    <p:sldId id="260" r:id="rId4"/>
    <p:sldId id="261" r:id="rId5"/>
    <p:sldId id="262" r:id="rId6"/>
    <p:sldId id="263" r:id="rId7"/>
    <p:sldId id="264" r:id="rId8"/>
    <p:sldId id="265" r:id="rId9"/>
    <p:sldId id="266" r:id="rId10"/>
    <p:sldId id="267" r:id="rId11"/>
    <p:sldId id="268" r:id="rId12"/>
    <p:sldId id="293" r:id="rId13"/>
    <p:sldId id="269" r:id="rId14"/>
    <p:sldId id="270" r:id="rId15"/>
    <p:sldId id="271" r:id="rId16"/>
    <p:sldId id="290"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4317"/>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46" autoAdjust="0"/>
  </p:normalViewPr>
  <p:slideViewPr>
    <p:cSldViewPr>
      <p:cViewPr varScale="1">
        <p:scale>
          <a:sx n="107" d="100"/>
          <a:sy n="107" d="100"/>
        </p:scale>
        <p:origin x="169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8" d="100"/>
          <a:sy n="58" d="100"/>
        </p:scale>
        <p:origin x="-181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7"/>
          <p:cNvGrpSpPr>
            <a:grpSpLocks/>
          </p:cNvGrpSpPr>
          <p:nvPr/>
        </p:nvGrpSpPr>
        <p:grpSpPr bwMode="auto">
          <a:xfrm>
            <a:off x="0" y="0"/>
            <a:ext cx="6362700" cy="6858000"/>
            <a:chOff x="0" y="0"/>
            <a:chExt cx="4008" cy="4320"/>
          </a:xfrm>
        </p:grpSpPr>
        <p:pic>
          <p:nvPicPr>
            <p:cNvPr id="5" name="Picture 8" descr="C:\My Documents\bits\Expbann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0" y="0"/>
              <a:ext cx="432"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D:\FRONTPAGE THEMES\EXPEDITN\EXPHORS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8" y="3600"/>
              <a:ext cx="180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 name="Picture 10" descr="P:\!Themes\Expedition\EXPHORSA.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3657600"/>
            <a:ext cx="57150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1752600" y="990600"/>
            <a:ext cx="6400800" cy="2514600"/>
          </a:xfrm>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76200" cmpd="tri">
                <a:solidFill>
                  <a:schemeClr val="folHlink"/>
                </a:solidFill>
                <a:miter lim="800000"/>
                <a:headEnd/>
                <a:tailEnd/>
              </a14:hiddenLine>
            </a:ext>
          </a:extLst>
        </p:spPr>
        <p:txBody>
          <a:bodyPr/>
          <a:lstStyle>
            <a:lvl1pPr algn="ctr">
              <a:defRPr/>
            </a:lvl1pPr>
          </a:lstStyle>
          <a:p>
            <a:pPr lvl="0"/>
            <a:r>
              <a:rPr lang="tr-TR" noProof="0" smtClean="0"/>
              <a:t>Asıl başlık stili için tıklatın</a:t>
            </a:r>
          </a:p>
        </p:txBody>
      </p:sp>
      <p:sp>
        <p:nvSpPr>
          <p:cNvPr id="4099" name="Rectangle 3"/>
          <p:cNvSpPr>
            <a:spLocks noGrp="1" noChangeArrowheads="1"/>
          </p:cNvSpPr>
          <p:nvPr>
            <p:ph type="subTitle" idx="1"/>
          </p:nvPr>
        </p:nvSpPr>
        <p:spPr>
          <a:xfrm>
            <a:off x="1752600" y="3886200"/>
            <a:ext cx="6400800" cy="1752600"/>
          </a:xfrm>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folHlink"/>
                </a:solidFill>
                <a:miter lim="800000"/>
                <a:headEnd/>
                <a:tailEnd/>
              </a14:hiddenLine>
            </a:ext>
          </a:extLst>
        </p:spPr>
        <p:txBody>
          <a:bodyPr/>
          <a:lstStyle>
            <a:lvl1pPr marL="0" indent="0" algn="ctr">
              <a:buFontTx/>
              <a:buNone/>
              <a:defRPr/>
            </a:lvl1pPr>
          </a:lstStyle>
          <a:p>
            <a:pPr lvl="0"/>
            <a:r>
              <a:rPr lang="tr-TR" noProof="0" smtClean="0"/>
              <a:t>Asıl alt başlık stilini düzenlemek için tıklatın</a:t>
            </a:r>
          </a:p>
        </p:txBody>
      </p:sp>
      <p:sp>
        <p:nvSpPr>
          <p:cNvPr id="8" name="Rectangle 4"/>
          <p:cNvSpPr>
            <a:spLocks noGrp="1" noChangeArrowheads="1"/>
          </p:cNvSpPr>
          <p:nvPr>
            <p:ph type="dt" sz="half" idx="10"/>
          </p:nvPr>
        </p:nvSpPr>
        <p:spPr>
          <a:xfrm>
            <a:off x="914400" y="6400800"/>
            <a:ext cx="1905000" cy="457200"/>
          </a:xfrm>
        </p:spPr>
        <p:txBody>
          <a:bodyPr anchorCtr="0"/>
          <a:lstStyle>
            <a:lvl1pPr>
              <a:defRPr/>
            </a:lvl1pPr>
          </a:lstStyle>
          <a:p>
            <a:pPr>
              <a:defRPr/>
            </a:pPr>
            <a:endParaRPr lang="tr-TR"/>
          </a:p>
        </p:txBody>
      </p:sp>
      <p:sp>
        <p:nvSpPr>
          <p:cNvPr id="9" name="Rectangle 5"/>
          <p:cNvSpPr>
            <a:spLocks noGrp="1" noChangeArrowheads="1"/>
          </p:cNvSpPr>
          <p:nvPr>
            <p:ph type="ftr" sz="quarter" idx="11"/>
          </p:nvPr>
        </p:nvSpPr>
        <p:spPr>
          <a:xfrm>
            <a:off x="3505200" y="6400800"/>
            <a:ext cx="2895600" cy="457200"/>
          </a:xfrm>
        </p:spPr>
        <p:txBody>
          <a:bodyPr anchorCtr="0"/>
          <a:lstStyle>
            <a:lvl1pPr>
              <a:defRPr/>
            </a:lvl1pPr>
          </a:lstStyle>
          <a:p>
            <a:pPr>
              <a:defRPr/>
            </a:pPr>
            <a:endParaRPr lang="tr-TR"/>
          </a:p>
        </p:txBody>
      </p:sp>
      <p:sp>
        <p:nvSpPr>
          <p:cNvPr id="10" name="Rectangle 6"/>
          <p:cNvSpPr>
            <a:spLocks noGrp="1" noChangeArrowheads="1"/>
          </p:cNvSpPr>
          <p:nvPr>
            <p:ph type="sldNum" sz="quarter" idx="12"/>
          </p:nvPr>
        </p:nvSpPr>
        <p:spPr/>
        <p:txBody>
          <a:bodyPr anchorCtr="0"/>
          <a:lstStyle>
            <a:lvl1pPr>
              <a:defRPr smtClean="0"/>
            </a:lvl1pPr>
          </a:lstStyle>
          <a:p>
            <a:pPr>
              <a:defRPr/>
            </a:pPr>
            <a:fld id="{8498D14D-CE8A-442F-973C-1A8BB2FE6FB9}" type="slidenum">
              <a:rPr lang="tr-TR" altLang="tr-TR"/>
              <a:pPr>
                <a:defRPr/>
              </a:pPr>
              <a:t>‹#›</a:t>
            </a:fld>
            <a:endParaRPr lang="tr-TR" altLang="tr-TR"/>
          </a:p>
        </p:txBody>
      </p:sp>
    </p:spTree>
    <p:extLst>
      <p:ext uri="{BB962C8B-B14F-4D97-AF65-F5344CB8AC3E}">
        <p14:creationId xmlns:p14="http://schemas.microsoft.com/office/powerpoint/2010/main" val="771356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4ACB07EF-93F8-4230-A059-2674FF983BE0}" type="slidenum">
              <a:rPr lang="tr-TR" altLang="tr-TR"/>
              <a:pPr>
                <a:defRPr/>
              </a:pPr>
              <a:t>‹#›</a:t>
            </a:fld>
            <a:endParaRPr lang="tr-TR" altLang="tr-TR"/>
          </a:p>
        </p:txBody>
      </p:sp>
    </p:spTree>
    <p:extLst>
      <p:ext uri="{BB962C8B-B14F-4D97-AF65-F5344CB8AC3E}">
        <p14:creationId xmlns:p14="http://schemas.microsoft.com/office/powerpoint/2010/main" val="1280047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96100" y="381000"/>
            <a:ext cx="1943100" cy="54991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1062038" y="381000"/>
            <a:ext cx="5681662" cy="54991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A4F9CCC7-EB5E-46D6-8E38-6A39BECBB895}" type="slidenum">
              <a:rPr lang="tr-TR" altLang="tr-TR"/>
              <a:pPr>
                <a:defRPr/>
              </a:pPr>
              <a:t>‹#›</a:t>
            </a:fld>
            <a:endParaRPr lang="tr-TR" altLang="tr-TR"/>
          </a:p>
        </p:txBody>
      </p:sp>
    </p:spTree>
    <p:extLst>
      <p:ext uri="{BB962C8B-B14F-4D97-AF65-F5344CB8AC3E}">
        <p14:creationId xmlns:p14="http://schemas.microsoft.com/office/powerpoint/2010/main" val="350804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FE8E5395-86BC-4397-BDDD-71383A3A730D}" type="slidenum">
              <a:rPr lang="tr-TR" altLang="tr-TR"/>
              <a:pPr>
                <a:defRPr/>
              </a:pPr>
              <a:t>‹#›</a:t>
            </a:fld>
            <a:endParaRPr lang="tr-TR" altLang="tr-TR"/>
          </a:p>
        </p:txBody>
      </p:sp>
    </p:spTree>
    <p:extLst>
      <p:ext uri="{BB962C8B-B14F-4D97-AF65-F5344CB8AC3E}">
        <p14:creationId xmlns:p14="http://schemas.microsoft.com/office/powerpoint/2010/main" val="2908635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191188A8-A226-46F8-8FE4-E06809D31EF0}" type="slidenum">
              <a:rPr lang="tr-TR" altLang="tr-TR"/>
              <a:pPr>
                <a:defRPr/>
              </a:pPr>
              <a:t>‹#›</a:t>
            </a:fld>
            <a:endParaRPr lang="tr-TR" altLang="tr-TR"/>
          </a:p>
        </p:txBody>
      </p:sp>
    </p:spTree>
    <p:extLst>
      <p:ext uri="{BB962C8B-B14F-4D97-AF65-F5344CB8AC3E}">
        <p14:creationId xmlns:p14="http://schemas.microsoft.com/office/powerpoint/2010/main" val="2354159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1062038" y="1766888"/>
            <a:ext cx="3808412"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5022850" y="1766888"/>
            <a:ext cx="3808413"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B201CACD-FA39-4E15-B322-7BE31F6082B2}" type="slidenum">
              <a:rPr lang="tr-TR" altLang="tr-TR"/>
              <a:pPr>
                <a:defRPr/>
              </a:pPr>
              <a:t>‹#›</a:t>
            </a:fld>
            <a:endParaRPr lang="tr-TR" altLang="tr-TR"/>
          </a:p>
        </p:txBody>
      </p:sp>
    </p:spTree>
    <p:extLst>
      <p:ext uri="{BB962C8B-B14F-4D97-AF65-F5344CB8AC3E}">
        <p14:creationId xmlns:p14="http://schemas.microsoft.com/office/powerpoint/2010/main" val="2825940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754E7C2E-0CD3-43CA-8C83-ED45A778E4C0}" type="slidenum">
              <a:rPr lang="tr-TR" altLang="tr-TR"/>
              <a:pPr>
                <a:defRPr/>
              </a:pPr>
              <a:t>‹#›</a:t>
            </a:fld>
            <a:endParaRPr lang="tr-TR" altLang="tr-TR"/>
          </a:p>
        </p:txBody>
      </p:sp>
    </p:spTree>
    <p:extLst>
      <p:ext uri="{BB962C8B-B14F-4D97-AF65-F5344CB8AC3E}">
        <p14:creationId xmlns:p14="http://schemas.microsoft.com/office/powerpoint/2010/main" val="3527991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F13ED83C-48D3-42FA-A2A1-4D031CC4B1E3}" type="slidenum">
              <a:rPr lang="tr-TR" altLang="tr-TR"/>
              <a:pPr>
                <a:defRPr/>
              </a:pPr>
              <a:t>‹#›</a:t>
            </a:fld>
            <a:endParaRPr lang="tr-TR" altLang="tr-TR"/>
          </a:p>
        </p:txBody>
      </p:sp>
    </p:spTree>
    <p:extLst>
      <p:ext uri="{BB962C8B-B14F-4D97-AF65-F5344CB8AC3E}">
        <p14:creationId xmlns:p14="http://schemas.microsoft.com/office/powerpoint/2010/main" val="567262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11CE1329-6825-4369-8237-B860A1459354}" type="slidenum">
              <a:rPr lang="tr-TR" altLang="tr-TR"/>
              <a:pPr>
                <a:defRPr/>
              </a:pPr>
              <a:t>‹#›</a:t>
            </a:fld>
            <a:endParaRPr lang="tr-TR" altLang="tr-TR"/>
          </a:p>
        </p:txBody>
      </p:sp>
    </p:spTree>
    <p:extLst>
      <p:ext uri="{BB962C8B-B14F-4D97-AF65-F5344CB8AC3E}">
        <p14:creationId xmlns:p14="http://schemas.microsoft.com/office/powerpoint/2010/main" val="2722197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43C0B858-5671-4D2A-B0EC-D9D9C8C103BF}" type="slidenum">
              <a:rPr lang="tr-TR" altLang="tr-TR"/>
              <a:pPr>
                <a:defRPr/>
              </a:pPr>
              <a:t>‹#›</a:t>
            </a:fld>
            <a:endParaRPr lang="tr-TR" altLang="tr-TR"/>
          </a:p>
        </p:txBody>
      </p:sp>
    </p:spTree>
    <p:extLst>
      <p:ext uri="{BB962C8B-B14F-4D97-AF65-F5344CB8AC3E}">
        <p14:creationId xmlns:p14="http://schemas.microsoft.com/office/powerpoint/2010/main" val="943808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043FFB69-3AE8-4004-B4BB-CAA2C1BEB9AB}" type="slidenum">
              <a:rPr lang="tr-TR" altLang="tr-TR"/>
              <a:pPr>
                <a:defRPr/>
              </a:pPr>
              <a:t>‹#›</a:t>
            </a:fld>
            <a:endParaRPr lang="tr-TR" altLang="tr-TR"/>
          </a:p>
        </p:txBody>
      </p:sp>
    </p:spTree>
    <p:extLst>
      <p:ext uri="{BB962C8B-B14F-4D97-AF65-F5344CB8AC3E}">
        <p14:creationId xmlns:p14="http://schemas.microsoft.com/office/powerpoint/2010/main" val="389641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pic>
        <p:nvPicPr>
          <p:cNvPr id="1026" name="Picture 2" descr="C:\My Documents\bits\Expbanna.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invGray">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1066800" y="3810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tr-TR" altLang="tr-TR" smtClean="0"/>
              <a:t>Asıl başlık stili için tıklatın</a:t>
            </a:r>
          </a:p>
        </p:txBody>
      </p:sp>
      <p:sp>
        <p:nvSpPr>
          <p:cNvPr id="3076" name="Rectangle 4"/>
          <p:cNvSpPr>
            <a:spLocks noGrp="1" noChangeArrowheads="1"/>
          </p:cNvSpPr>
          <p:nvPr>
            <p:ph type="dt" sz="half" idx="2"/>
          </p:nvPr>
        </p:nvSpPr>
        <p:spPr bwMode="auto">
          <a:xfrm>
            <a:off x="8382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spcBef>
                <a:spcPct val="0"/>
              </a:spcBef>
              <a:defRPr sz="1400">
                <a:solidFill>
                  <a:schemeClr val="tx2"/>
                </a:solidFill>
                <a:latin typeface="Arial" charset="0"/>
              </a:defRPr>
            </a:lvl1pPr>
          </a:lstStyle>
          <a:p>
            <a:pPr>
              <a:defRPr/>
            </a:pPr>
            <a:endParaRPr lang="tr-TR"/>
          </a:p>
        </p:txBody>
      </p:sp>
      <p:sp>
        <p:nvSpPr>
          <p:cNvPr id="3077" name="Rectangle 5"/>
          <p:cNvSpPr>
            <a:spLocks noGrp="1" noChangeArrowheads="1"/>
          </p:cNvSpPr>
          <p:nvPr>
            <p:ph type="ftr" sz="quarter" idx="3"/>
          </p:nvPr>
        </p:nvSpPr>
        <p:spPr bwMode="auto">
          <a:xfrm>
            <a:off x="3429000" y="6400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lgn="ctr" eaLnBrk="1" hangingPunct="1">
              <a:spcBef>
                <a:spcPct val="0"/>
              </a:spcBef>
              <a:defRPr sz="1400">
                <a:solidFill>
                  <a:schemeClr val="tx2"/>
                </a:solidFill>
                <a:latin typeface="Arial" charset="0"/>
              </a:defRPr>
            </a:lvl1pPr>
          </a:lstStyle>
          <a:p>
            <a:pPr>
              <a:defRPr/>
            </a:pPr>
            <a:endParaRPr lang="tr-TR"/>
          </a:p>
        </p:txBody>
      </p:sp>
      <p:sp>
        <p:nvSpPr>
          <p:cNvPr id="3078" name="Rectangle 6"/>
          <p:cNvSpPr>
            <a:spLocks noGrp="1" noChangeArrowheads="1"/>
          </p:cNvSpPr>
          <p:nvPr>
            <p:ph type="sldNum" sz="quarter" idx="4"/>
          </p:nvPr>
        </p:nvSpPr>
        <p:spPr bwMode="auto">
          <a:xfrm>
            <a:off x="70104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lgn="r" eaLnBrk="1" hangingPunct="1">
              <a:spcBef>
                <a:spcPct val="0"/>
              </a:spcBef>
              <a:defRPr sz="1400" smtClean="0">
                <a:solidFill>
                  <a:schemeClr val="tx2"/>
                </a:solidFill>
                <a:latin typeface="Arial" panose="020B0604020202020204" pitchFamily="34" charset="0"/>
              </a:defRPr>
            </a:lvl1pPr>
          </a:lstStyle>
          <a:p>
            <a:pPr>
              <a:defRPr/>
            </a:pPr>
            <a:fld id="{B8650948-4CD5-4868-9C98-2945D33DA1F2}" type="slidenum">
              <a:rPr lang="tr-TR" altLang="tr-TR"/>
              <a:pPr>
                <a:defRPr/>
              </a:pPr>
              <a:t>‹#›</a:t>
            </a:fld>
            <a:endParaRPr lang="tr-TR" altLang="tr-TR"/>
          </a:p>
        </p:txBody>
      </p:sp>
      <p:sp>
        <p:nvSpPr>
          <p:cNvPr id="1031" name="Rectangle 8"/>
          <p:cNvSpPr>
            <a:spLocks noGrp="1" noChangeArrowheads="1"/>
          </p:cNvSpPr>
          <p:nvPr>
            <p:ph type="body" idx="1"/>
          </p:nvPr>
        </p:nvSpPr>
        <p:spPr bwMode="auto">
          <a:xfrm>
            <a:off x="1062038" y="1766888"/>
            <a:ext cx="7769225" cy="411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5"/>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Wingdings" panose="05000000000000000000" pitchFamily="2" charset="2"/>
        <a:buBlip>
          <a:blip r:embed="rId16"/>
        </a:buBli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mn-lt"/>
        </a:defRPr>
      </a:lvl4pPr>
      <a:lvl5pPr marL="2057400" indent="-228600" algn="l" rtl="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mn-lt"/>
        </a:defRPr>
      </a:lvl5pPr>
      <a:lvl6pPr marL="25146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6pPr>
      <a:lvl7pPr marL="29718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7pPr>
      <a:lvl8pPr marL="34290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8pPr>
      <a:lvl9pPr marL="38862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1.bin"/><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3.png"/><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838200" y="914400"/>
            <a:ext cx="800100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en-US" altLang="tr-TR" sz="3600" b="1">
                <a:cs typeface="Times New Roman" panose="02020603050405020304" pitchFamily="18" charset="0"/>
              </a:rPr>
              <a:t>SULAMADA TUZLU ATIK SULARIN KULLANIMI VE YÖNETİMİ</a:t>
            </a:r>
            <a:endParaRPr lang="en-US" altLang="tr-TR" sz="3600">
              <a:cs typeface="Times New Roman" panose="02020603050405020304" pitchFamily="18" charset="0"/>
            </a:endParaRPr>
          </a:p>
          <a:p>
            <a:pPr algn="ctr">
              <a:spcBef>
                <a:spcPct val="0"/>
              </a:spcBef>
              <a:buFontTx/>
              <a:buNone/>
            </a:pPr>
            <a:r>
              <a:rPr lang="en-US" altLang="tr-TR" sz="3600" b="1">
                <a:cs typeface="Times New Roman" panose="02020603050405020304" pitchFamily="18" charset="0"/>
              </a:rPr>
              <a:t>Prof. Dr. Ahmet ÖZTÜRK</a:t>
            </a:r>
            <a:endParaRPr lang="en-US" altLang="tr-TR" sz="3600">
              <a:cs typeface="Times New Roman" panose="02020603050405020304" pitchFamily="18" charset="0"/>
            </a:endParaRPr>
          </a:p>
          <a:p>
            <a:pPr algn="ctr">
              <a:spcBef>
                <a:spcPct val="0"/>
              </a:spcBef>
              <a:buFontTx/>
              <a:buNone/>
            </a:pPr>
            <a:endParaRPr lang="tr-TR" altLang="tr-TR" sz="3600"/>
          </a:p>
          <a:p>
            <a:pPr algn="ctr">
              <a:spcBef>
                <a:spcPct val="0"/>
              </a:spcBef>
              <a:buFontTx/>
              <a:buNone/>
            </a:pPr>
            <a:endParaRPr lang="tr-TR" altLang="tr-TR" sz="3600"/>
          </a:p>
          <a:p>
            <a:pPr algn="ctr">
              <a:spcBef>
                <a:spcPct val="0"/>
              </a:spcBef>
              <a:buFontTx/>
              <a:buNone/>
            </a:pPr>
            <a:r>
              <a:rPr lang="en-US" altLang="tr-TR" sz="3600">
                <a:cs typeface="Times New Roman" panose="02020603050405020304" pitchFamily="18" charset="0"/>
              </a:rPr>
              <a:t>Ankara Üniversitesi Ziraat Fakültesi Tarımsal Yapılar ve Sulama Bölümü</a:t>
            </a:r>
            <a:endParaRPr lang="en-US" altLang="tr-TR" sz="72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974725" y="749300"/>
            <a:ext cx="7864475" cy="496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buFontTx/>
              <a:buNone/>
            </a:pPr>
            <a:r>
              <a:rPr lang="tr-TR" altLang="tr-TR">
                <a:cs typeface="Times New Roman" panose="02020603050405020304" pitchFamily="18" charset="0"/>
              </a:rPr>
              <a:t>Ülkemizde yapılan arazi etütlerine göre sulanabilir özellikteki </a:t>
            </a:r>
            <a:r>
              <a:rPr lang="tr-TR" altLang="tr-TR" b="1">
                <a:cs typeface="Times New Roman" panose="02020603050405020304" pitchFamily="18" charset="0"/>
              </a:rPr>
              <a:t>12.5 milyon </a:t>
            </a:r>
            <a:r>
              <a:rPr lang="tr-TR" altLang="tr-TR">
                <a:cs typeface="Times New Roman" panose="02020603050405020304" pitchFamily="18" charset="0"/>
              </a:rPr>
              <a:t>ha arazinin yaklaşık </a:t>
            </a:r>
            <a:r>
              <a:rPr lang="tr-TR" altLang="tr-TR" b="1">
                <a:cs typeface="Times New Roman" panose="02020603050405020304" pitchFamily="18" charset="0"/>
              </a:rPr>
              <a:t>1.5 milyon</a:t>
            </a:r>
            <a:r>
              <a:rPr lang="tr-TR" altLang="tr-TR">
                <a:cs typeface="Times New Roman" panose="02020603050405020304" pitchFamily="18" charset="0"/>
              </a:rPr>
              <a:t> hektarında tuzlu ve sodyumlu topraklar, </a:t>
            </a:r>
            <a:r>
              <a:rPr lang="tr-TR" altLang="tr-TR" b="1">
                <a:cs typeface="Times New Roman" panose="02020603050405020304" pitchFamily="18" charset="0"/>
              </a:rPr>
              <a:t>2.8 milyon</a:t>
            </a:r>
            <a:r>
              <a:rPr lang="tr-TR" altLang="tr-TR">
                <a:cs typeface="Times New Roman" panose="02020603050405020304" pitchFamily="18" charset="0"/>
              </a:rPr>
              <a:t> hektarında ise yaş topraklar oluşmuştur. Bu rakamlara göre sorunlu araziler sulanabilir özellikteki alanlarımızın üçte birini kaplamaktadır. Özellikle ilk sulamaya açılan </a:t>
            </a:r>
            <a:r>
              <a:rPr lang="tr-TR" altLang="tr-TR" b="1">
                <a:solidFill>
                  <a:srgbClr val="333399"/>
                </a:solidFill>
                <a:cs typeface="Times New Roman" panose="02020603050405020304" pitchFamily="18" charset="0"/>
              </a:rPr>
              <a:t>Konya</a:t>
            </a:r>
            <a:r>
              <a:rPr lang="tr-TR" altLang="tr-TR">
                <a:cs typeface="Times New Roman" panose="02020603050405020304" pitchFamily="18" charset="0"/>
              </a:rPr>
              <a:t>, </a:t>
            </a:r>
            <a:r>
              <a:rPr lang="tr-TR" altLang="tr-TR" b="1">
                <a:solidFill>
                  <a:srgbClr val="333399"/>
                </a:solidFill>
                <a:cs typeface="Times New Roman" panose="02020603050405020304" pitchFamily="18" charset="0"/>
              </a:rPr>
              <a:t>Niğde</a:t>
            </a:r>
            <a:r>
              <a:rPr lang="tr-TR" altLang="tr-TR">
                <a:cs typeface="Times New Roman" panose="02020603050405020304" pitchFamily="18" charset="0"/>
              </a:rPr>
              <a:t> ve </a:t>
            </a:r>
            <a:r>
              <a:rPr lang="tr-TR" altLang="tr-TR" b="1">
                <a:solidFill>
                  <a:srgbClr val="333399"/>
                </a:solidFill>
                <a:cs typeface="Times New Roman" panose="02020603050405020304" pitchFamily="18" charset="0"/>
              </a:rPr>
              <a:t>Adana</a:t>
            </a:r>
            <a:r>
              <a:rPr lang="tr-TR" altLang="tr-TR">
                <a:cs typeface="Times New Roman" panose="02020603050405020304" pitchFamily="18" charset="0"/>
              </a:rPr>
              <a:t> gibi illerimizde sorunlu toprakların daha yoğun olduğu görülmektedir.</a:t>
            </a:r>
            <a:r>
              <a:rPr lang="tr-TR" altLang="tr-T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838200" y="228600"/>
            <a:ext cx="8093075" cy="393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buFontTx/>
              <a:buNone/>
            </a:pPr>
            <a:r>
              <a:rPr lang="tr-TR" altLang="tr-TR" sz="2800">
                <a:cs typeface="Times New Roman" panose="02020603050405020304" pitchFamily="18" charset="0"/>
              </a:rPr>
              <a:t>Dünyada sulanan alanların büyük bir kısmında sulamalara paralel olarak tuzluluk ve drenaj problemleri ortaya çıkmaktadır. Bu problemli alanların miktarı kesin bilinmemekteyse de </a:t>
            </a:r>
            <a:r>
              <a:rPr lang="tr-TR" altLang="tr-TR" sz="2800" b="1">
                <a:cs typeface="Times New Roman" panose="02020603050405020304" pitchFamily="18" charset="0"/>
              </a:rPr>
              <a:t>sulanan alanların</a:t>
            </a:r>
            <a:r>
              <a:rPr lang="tr-TR" altLang="tr-TR" sz="2800">
                <a:cs typeface="Times New Roman" panose="02020603050405020304" pitchFamily="18" charset="0"/>
              </a:rPr>
              <a:t> </a:t>
            </a:r>
            <a:r>
              <a:rPr lang="tr-TR" altLang="tr-TR" sz="2800" b="1">
                <a:cs typeface="Times New Roman" panose="02020603050405020304" pitchFamily="18" charset="0"/>
              </a:rPr>
              <a:t>dörtte birini</a:t>
            </a:r>
            <a:r>
              <a:rPr lang="tr-TR" altLang="tr-TR" sz="2800">
                <a:cs typeface="Times New Roman" panose="02020603050405020304" pitchFamily="18" charset="0"/>
              </a:rPr>
              <a:t> oluşturduğu tahmin edilmektedir. Tuzluluk probleminin ciddi boyutlarda olduğu ülkeler arasında </a:t>
            </a:r>
            <a:r>
              <a:rPr lang="tr-TR" altLang="tr-TR" sz="2800" b="1">
                <a:cs typeface="Times New Roman" panose="02020603050405020304" pitchFamily="18" charset="0"/>
              </a:rPr>
              <a:t>Avustralya</a:t>
            </a:r>
            <a:r>
              <a:rPr lang="tr-TR" altLang="tr-TR" sz="2800">
                <a:cs typeface="Times New Roman" panose="02020603050405020304" pitchFamily="18" charset="0"/>
              </a:rPr>
              <a:t>, </a:t>
            </a:r>
            <a:r>
              <a:rPr lang="tr-TR" altLang="tr-TR" sz="2800" b="1">
                <a:cs typeface="Times New Roman" panose="02020603050405020304" pitchFamily="18" charset="0"/>
              </a:rPr>
              <a:t>Çin</a:t>
            </a:r>
            <a:r>
              <a:rPr lang="tr-TR" altLang="tr-TR" sz="2800">
                <a:cs typeface="Times New Roman" panose="02020603050405020304" pitchFamily="18" charset="0"/>
              </a:rPr>
              <a:t>, </a:t>
            </a:r>
            <a:r>
              <a:rPr lang="tr-TR" altLang="tr-TR" sz="2800" b="1">
                <a:cs typeface="Times New Roman" panose="02020603050405020304" pitchFamily="18" charset="0"/>
              </a:rPr>
              <a:t>Mısır</a:t>
            </a:r>
            <a:r>
              <a:rPr lang="tr-TR" altLang="tr-TR" sz="2800">
                <a:cs typeface="Times New Roman" panose="02020603050405020304" pitchFamily="18" charset="0"/>
              </a:rPr>
              <a:t>, </a:t>
            </a:r>
            <a:r>
              <a:rPr lang="tr-TR" altLang="tr-TR" sz="2800" b="1">
                <a:cs typeface="Times New Roman" panose="02020603050405020304" pitchFamily="18" charset="0"/>
              </a:rPr>
              <a:t>Hindistan</a:t>
            </a:r>
            <a:r>
              <a:rPr lang="tr-TR" altLang="tr-TR" sz="2800">
                <a:cs typeface="Times New Roman" panose="02020603050405020304" pitchFamily="18" charset="0"/>
              </a:rPr>
              <a:t>, </a:t>
            </a:r>
            <a:r>
              <a:rPr lang="tr-TR" altLang="tr-TR" sz="2800" b="1">
                <a:cs typeface="Times New Roman" panose="02020603050405020304" pitchFamily="18" charset="0"/>
              </a:rPr>
              <a:t>Irak</a:t>
            </a:r>
            <a:r>
              <a:rPr lang="tr-TR" altLang="tr-TR" sz="2800">
                <a:cs typeface="Times New Roman" panose="02020603050405020304" pitchFamily="18" charset="0"/>
              </a:rPr>
              <a:t>, </a:t>
            </a:r>
            <a:r>
              <a:rPr lang="tr-TR" altLang="tr-TR" sz="2800" b="1">
                <a:cs typeface="Times New Roman" panose="02020603050405020304" pitchFamily="18" charset="0"/>
              </a:rPr>
              <a:t>Meksika</a:t>
            </a:r>
            <a:r>
              <a:rPr lang="tr-TR" altLang="tr-TR" sz="2800">
                <a:cs typeface="Times New Roman" panose="02020603050405020304" pitchFamily="18" charset="0"/>
              </a:rPr>
              <a:t>, </a:t>
            </a:r>
            <a:r>
              <a:rPr lang="tr-TR" altLang="tr-TR" sz="2800" b="1">
                <a:cs typeface="Times New Roman" panose="02020603050405020304" pitchFamily="18" charset="0"/>
              </a:rPr>
              <a:t>Pakistan</a:t>
            </a:r>
            <a:r>
              <a:rPr lang="tr-TR" altLang="tr-TR" sz="2800">
                <a:cs typeface="Times New Roman" panose="02020603050405020304" pitchFamily="18" charset="0"/>
              </a:rPr>
              <a:t>, </a:t>
            </a:r>
            <a:r>
              <a:rPr lang="tr-TR" altLang="tr-TR" sz="2800" b="1">
                <a:cs typeface="Times New Roman" panose="02020603050405020304" pitchFamily="18" charset="0"/>
              </a:rPr>
              <a:t>Suriye</a:t>
            </a:r>
            <a:r>
              <a:rPr lang="tr-TR" altLang="tr-TR" sz="2800">
                <a:cs typeface="Times New Roman" panose="02020603050405020304" pitchFamily="18" charset="0"/>
              </a:rPr>
              <a:t>, </a:t>
            </a:r>
            <a:r>
              <a:rPr lang="tr-TR" altLang="tr-TR" sz="2800" b="1">
                <a:cs typeface="Times New Roman" panose="02020603050405020304" pitchFamily="18" charset="0"/>
              </a:rPr>
              <a:t>Türkiye</a:t>
            </a:r>
            <a:r>
              <a:rPr lang="tr-TR" altLang="tr-TR" sz="2800">
                <a:cs typeface="Times New Roman" panose="02020603050405020304" pitchFamily="18" charset="0"/>
              </a:rPr>
              <a:t> ve </a:t>
            </a:r>
            <a:r>
              <a:rPr lang="tr-TR" altLang="tr-TR" sz="2800" b="1">
                <a:cs typeface="Times New Roman" panose="02020603050405020304" pitchFamily="18" charset="0"/>
              </a:rPr>
              <a:t>A.B.D.</a:t>
            </a:r>
            <a:r>
              <a:rPr lang="tr-TR" altLang="tr-TR" sz="2800">
                <a:cs typeface="Times New Roman" panose="02020603050405020304" pitchFamily="18" charset="0"/>
              </a:rPr>
              <a:t> öncelikle sayılabilir.</a:t>
            </a:r>
          </a:p>
        </p:txBody>
      </p:sp>
      <p:pic>
        <p:nvPicPr>
          <p:cNvPr id="13315" name="Picture 1028" descr="worldsali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1288" y="4076700"/>
            <a:ext cx="6400800" cy="250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755650" y="496888"/>
            <a:ext cx="8137525"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lnSpc>
                <a:spcPct val="140000"/>
              </a:lnSpc>
              <a:spcBef>
                <a:spcPct val="0"/>
              </a:spcBef>
              <a:buFontTx/>
              <a:buNone/>
            </a:pPr>
            <a:r>
              <a:rPr lang="tr-TR" altLang="tr-TR" sz="2400"/>
              <a:t>Toprağın tuzlu olması, o toprağın mineral özelliklerine bağlı olarak geçmişten beri var olan bir durumsa buna </a:t>
            </a:r>
            <a:r>
              <a:rPr lang="tr-TR" altLang="tr-TR" sz="2400" b="1">
                <a:solidFill>
                  <a:srgbClr val="9B0110"/>
                </a:solidFill>
              </a:rPr>
              <a:t>primer</a:t>
            </a:r>
            <a:r>
              <a:rPr lang="tr-TR" altLang="tr-TR" sz="2400"/>
              <a:t> tuzluluk denir. Sonradan oluşan toprak tuzluluğunda ise tuzlulaşma ya doğal olaylar sonucunda ya da insan faktörünün etkisiyle oluşabilir.</a:t>
            </a:r>
          </a:p>
          <a:p>
            <a:pPr algn="just" eaLnBrk="1" hangingPunct="1">
              <a:lnSpc>
                <a:spcPct val="140000"/>
              </a:lnSpc>
              <a:spcBef>
                <a:spcPct val="0"/>
              </a:spcBef>
              <a:buFontTx/>
              <a:buNone/>
            </a:pPr>
            <a:r>
              <a:rPr lang="tr-TR" altLang="tr-TR" sz="2400"/>
              <a:t>Doğal yollarla tuzlulaşma, toprağın hidrolik özellikleriyle ve yeraltı suyunun derinlik ve tuzluluğu ile yakından ilgili olup genellikle yarı kurak iklim kuşağında görülmektedir. İnsan faktörüyle sulamalar sonucu ortaya çıkabilen tuzlulaşma ise </a:t>
            </a:r>
            <a:r>
              <a:rPr lang="tr-TR" altLang="tr-TR" sz="2400" b="1">
                <a:solidFill>
                  <a:srgbClr val="9B0110"/>
                </a:solidFill>
              </a:rPr>
              <a:t>sekonder</a:t>
            </a:r>
            <a:r>
              <a:rPr lang="tr-TR" altLang="tr-TR" sz="2400"/>
              <a:t> tuzlulaşma adını alır ve sulanan bütün alanlarda bir tehlike olarak önemini korumaktadır.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838200" y="228600"/>
            <a:ext cx="8153400" cy="632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buFontTx/>
              <a:buNone/>
            </a:pPr>
            <a:r>
              <a:rPr lang="tr-TR" altLang="tr-TR" sz="2800">
                <a:cs typeface="Times New Roman" panose="02020603050405020304" pitchFamily="18" charset="0"/>
              </a:rPr>
              <a:t>Sulama suyu tuzluluğundan kaynaklanan toprak tuzluluğunun ortaya çıkardığı sorunların başlıcaları şunlardır.</a:t>
            </a:r>
            <a:endParaRPr lang="tr-TR" altLang="tr-TR" sz="2800"/>
          </a:p>
          <a:p>
            <a:pPr algn="just" eaLnBrk="1" hangingPunct="1">
              <a:buFontTx/>
              <a:buNone/>
            </a:pPr>
            <a:r>
              <a:rPr lang="tr-TR" altLang="tr-TR" sz="2800">
                <a:cs typeface="Times New Roman" panose="02020603050405020304" pitchFamily="18" charset="0"/>
              </a:rPr>
              <a:t>1. </a:t>
            </a:r>
            <a:r>
              <a:rPr lang="tr-TR" altLang="tr-TR" sz="2800" b="1">
                <a:cs typeface="Times New Roman" panose="02020603050405020304" pitchFamily="18" charset="0"/>
              </a:rPr>
              <a:t>Osmotik sorunlar:</a:t>
            </a:r>
            <a:r>
              <a:rPr lang="tr-TR" altLang="tr-TR" sz="2800">
                <a:cs typeface="Times New Roman" panose="02020603050405020304" pitchFamily="18" charset="0"/>
              </a:rPr>
              <a:t> Toprak eriyiğindeki tuz konsantrasyonunun artmasıyla osmotik basıncın artması ve dolayısıyla bitki köklerinin topraktaki suyu alamaması olayı (fizyolojik kuraklık),</a:t>
            </a:r>
          </a:p>
          <a:p>
            <a:pPr algn="just" eaLnBrk="1" hangingPunct="1">
              <a:buFontTx/>
              <a:buNone/>
            </a:pPr>
            <a:r>
              <a:rPr lang="tr-TR" altLang="tr-TR" sz="2800">
                <a:cs typeface="Times New Roman" panose="02020603050405020304" pitchFamily="18" charset="0"/>
              </a:rPr>
              <a:t>2. </a:t>
            </a:r>
            <a:r>
              <a:rPr lang="tr-TR" altLang="tr-TR" sz="2800" b="1">
                <a:cs typeface="Times New Roman" panose="02020603050405020304" pitchFamily="18" charset="0"/>
              </a:rPr>
              <a:t>Toksisite sorunları:</a:t>
            </a:r>
            <a:r>
              <a:rPr lang="tr-TR" altLang="tr-TR" sz="2800">
                <a:cs typeface="Times New Roman" panose="02020603050405020304" pitchFamily="18" charset="0"/>
              </a:rPr>
              <a:t> Toprak eriyiğindeki yüksek konsantrasyonlarda bulunan tuz bileşiklerinin bitkilere toksik (zehir) etki yapması,</a:t>
            </a:r>
            <a:endParaRPr lang="tr-TR" altLang="tr-TR" sz="2800"/>
          </a:p>
          <a:p>
            <a:pPr algn="just" eaLnBrk="1" hangingPunct="1">
              <a:buFontTx/>
              <a:buNone/>
            </a:pPr>
            <a:r>
              <a:rPr lang="tr-TR" altLang="tr-TR" sz="2800">
                <a:cs typeface="Times New Roman" panose="02020603050405020304" pitchFamily="18" charset="0"/>
              </a:rPr>
              <a:t>3. </a:t>
            </a:r>
            <a:r>
              <a:rPr lang="tr-TR" altLang="tr-TR" sz="2800" b="1">
                <a:cs typeface="Times New Roman" panose="02020603050405020304" pitchFamily="18" charset="0"/>
              </a:rPr>
              <a:t>Dispersiyon sorunu:</a:t>
            </a:r>
            <a:r>
              <a:rPr lang="tr-TR" altLang="tr-TR" sz="2800">
                <a:cs typeface="Times New Roman" panose="02020603050405020304" pitchFamily="18" charset="0"/>
              </a:rPr>
              <a:t> Tuzlu topraklarda sodyum iyonunun diğer katyonlara göre oransal artışı nedeniyle kil kolloidlerinin dağılması ve toprakların fiziksel özelliklerinin bozulması.</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838200" y="152400"/>
            <a:ext cx="73914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spcBef>
                <a:spcPct val="0"/>
              </a:spcBef>
              <a:buFontTx/>
              <a:buNone/>
            </a:pPr>
            <a:r>
              <a:rPr lang="tr-TR" altLang="tr-TR" sz="3000" b="1">
                <a:cs typeface="Times New Roman" panose="02020603050405020304" pitchFamily="18" charset="0"/>
              </a:rPr>
              <a:t>Sulamalardan Kaynaklanan Tuzlulaşma</a:t>
            </a:r>
            <a:endParaRPr lang="tr-TR" altLang="tr-TR" sz="3000"/>
          </a:p>
        </p:txBody>
      </p:sp>
      <p:pic>
        <p:nvPicPr>
          <p:cNvPr id="16387" name="Picture 3" descr="Ahm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795338"/>
            <a:ext cx="8382000" cy="562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1143000" y="176213"/>
            <a:ext cx="7121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spcBef>
                <a:spcPct val="0"/>
              </a:spcBef>
              <a:buFontTx/>
              <a:buNone/>
            </a:pPr>
            <a:r>
              <a:rPr lang="tr-TR" altLang="tr-TR" sz="3000" b="1"/>
              <a:t>Tabansuyundan Kaynaklanan Tuzlulaşma</a:t>
            </a:r>
          </a:p>
        </p:txBody>
      </p:sp>
      <p:pic>
        <p:nvPicPr>
          <p:cNvPr id="17411" name="Picture 3" descr="Ahm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938213"/>
            <a:ext cx="8458200" cy="553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2484438" y="2676525"/>
            <a:ext cx="429577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4800">
                <a:solidFill>
                  <a:schemeClr val="hlink"/>
                </a:solidFill>
              </a:rPr>
              <a:t>Teşekkür ederim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fill="hold" grpId="0" nodeType="afterEffect">
                                  <p:stCondLst>
                                    <p:cond delay="0"/>
                                  </p:stCondLst>
                                  <p:childTnLst>
                                    <p:animRot by="21600000">
                                      <p:cBhvr>
                                        <p:cTn id="6" dur="2000" fill="hold"/>
                                        <p:tgtEl>
                                          <p:spTgt spid="58370"/>
                                        </p:tgtEl>
                                        <p:attrNameLst>
                                          <p:attrName>r</p:attrName>
                                        </p:attrNameLst>
                                      </p:cBhvr>
                                    </p:animRot>
                                  </p:childTnLst>
                                </p:cTn>
                              </p:par>
                            </p:childTnLst>
                          </p:cTn>
                        </p:par>
                        <p:par>
                          <p:cTn id="7" fill="hold" nodeType="afterGroup">
                            <p:stCondLst>
                              <p:cond delay="2000"/>
                            </p:stCondLst>
                            <p:childTnLst>
                              <p:par>
                                <p:cTn id="8" presetID="6" presetClass="emph" presetSubtype="0" fill="hold" grpId="1" nodeType="afterEffect">
                                  <p:stCondLst>
                                    <p:cond delay="0"/>
                                  </p:stCondLst>
                                  <p:childTnLst>
                                    <p:animScale>
                                      <p:cBhvr>
                                        <p:cTn id="9" dur="2000" fill="hold"/>
                                        <p:tgtEl>
                                          <p:spTgt spid="5837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0"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838200" y="457200"/>
            <a:ext cx="8153400" cy="301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buFontTx/>
              <a:buNone/>
            </a:pPr>
            <a:r>
              <a:rPr lang="tr-TR" altLang="tr-TR">
                <a:cs typeface="Times New Roman" panose="02020603050405020304" pitchFamily="18" charset="0"/>
              </a:rPr>
              <a:t>İnsanların gıda ihtiyacı, dünya nüfusuna paralel olarak artış göstermekte ve tüm dünya ülkelerini ilgilendiren bir sorun olarak güncelliğini korumaktadır. Gıda üretimi ve tüketimi arasındaki denge ancak tarımsal üretimin arttırılması ile sağlanabilecektir. </a:t>
            </a:r>
          </a:p>
        </p:txBody>
      </p:sp>
      <p:sp>
        <p:nvSpPr>
          <p:cNvPr id="4099" name="Text Box 3"/>
          <p:cNvSpPr txBox="1">
            <a:spLocks noChangeArrowheads="1"/>
          </p:cNvSpPr>
          <p:nvPr/>
        </p:nvSpPr>
        <p:spPr bwMode="auto">
          <a:xfrm>
            <a:off x="762000" y="3505200"/>
            <a:ext cx="8169275"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spcBef>
                <a:spcPct val="0"/>
              </a:spcBef>
              <a:buFontTx/>
              <a:buNone/>
            </a:pPr>
            <a:r>
              <a:rPr lang="tr-TR" altLang="tr-TR">
                <a:cs typeface="Times New Roman" panose="02020603050405020304" pitchFamily="18" charset="0"/>
              </a:rPr>
              <a:t>Dünya nüfusunun her kırk yılda bir aşağı yukarı iki misline yükselme eğilimi su kaynaklarını yeryüzünün en önemli servetlerinden birisi haline getirmektedir.</a:t>
            </a:r>
            <a:r>
              <a:rPr lang="tr-TR" altLang="tr-T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898525" y="762000"/>
            <a:ext cx="809307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spcBef>
                <a:spcPct val="0"/>
              </a:spcBef>
              <a:buFontTx/>
              <a:buNone/>
            </a:pPr>
            <a:r>
              <a:rPr lang="tr-TR" altLang="tr-TR"/>
              <a:t>Dünyadaki suyun tatlı ve kullanılabilir durumda olan kısmı toplam suyun </a:t>
            </a:r>
            <a:r>
              <a:rPr lang="tr-TR" altLang="tr-TR" b="1">
                <a:solidFill>
                  <a:srgbClr val="333399"/>
                </a:solidFill>
              </a:rPr>
              <a:t>1/100</a:t>
            </a:r>
            <a:r>
              <a:rPr lang="tr-TR" altLang="tr-TR"/>
              <a:t>’inden azdır.</a:t>
            </a:r>
          </a:p>
        </p:txBody>
      </p:sp>
      <p:sp>
        <p:nvSpPr>
          <p:cNvPr id="5123" name="Text Box 3"/>
          <p:cNvSpPr txBox="1">
            <a:spLocks noChangeArrowheads="1"/>
          </p:cNvSpPr>
          <p:nvPr/>
        </p:nvSpPr>
        <p:spPr bwMode="auto">
          <a:xfrm>
            <a:off x="822325" y="2136775"/>
            <a:ext cx="8169275" cy="399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spcBef>
                <a:spcPct val="0"/>
              </a:spcBef>
              <a:buFontTx/>
              <a:buNone/>
            </a:pPr>
            <a:r>
              <a:rPr lang="tr-TR" altLang="tr-TR">
                <a:cs typeface="Times New Roman" panose="02020603050405020304" pitchFamily="18" charset="0"/>
              </a:rPr>
              <a:t>Günümüzde, çoğu yörelerde doğal kaynakların azalması veya kirlenmesi, düşük kaliteli tuzlu sular</a:t>
            </a:r>
            <a:r>
              <a:rPr lang="tr-TR" altLang="tr-TR"/>
              <a:t>ın kullanımını</a:t>
            </a:r>
            <a:r>
              <a:rPr lang="tr-TR" altLang="tr-TR">
                <a:cs typeface="Times New Roman" panose="02020603050405020304" pitchFamily="18" charset="0"/>
              </a:rPr>
              <a:t> zorunlu duruma getirmiştir. Bu nedenle son yıllarda tuzlu suların kullanımı ile </a:t>
            </a:r>
            <a:r>
              <a:rPr lang="tr-TR" altLang="tr-TR"/>
              <a:t>insan sağlığı, </a:t>
            </a:r>
            <a:r>
              <a:rPr lang="tr-TR" altLang="tr-TR">
                <a:cs typeface="Times New Roman" panose="02020603050405020304" pitchFamily="18" charset="0"/>
              </a:rPr>
              <a:t>bitki verimi ve toprak tuzluluğunda ortaya çıkabilecek değişimleri belirlemek amacıyla yapılan araştırmalarda büyük artışlar gözlenmektedir.</a:t>
            </a:r>
            <a:r>
              <a:rPr lang="tr-TR" altLang="tr-T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822325" y="327025"/>
            <a:ext cx="8169275" cy="576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spcBef>
                <a:spcPct val="0"/>
              </a:spcBef>
              <a:buFontTx/>
              <a:buNone/>
            </a:pPr>
            <a:r>
              <a:rPr lang="tr-TR" altLang="tr-TR" sz="3100">
                <a:cs typeface="Times New Roman" panose="02020603050405020304" pitchFamily="18" charset="0"/>
              </a:rPr>
              <a:t>Tarım alanlarında sulama</a:t>
            </a:r>
            <a:r>
              <a:rPr lang="tr-TR" altLang="tr-TR" sz="3100"/>
              <a:t>da</a:t>
            </a:r>
            <a:r>
              <a:rPr lang="tr-TR" altLang="tr-TR" sz="3100">
                <a:cs typeface="Times New Roman" panose="02020603050405020304" pitchFamily="18" charset="0"/>
              </a:rPr>
              <a:t> kullanılan sular, mutlaka bünyelerinde belirli miktarlarda erimiş katı madde kısaca tuz içerirler. Suların içerdiği tuzların miktar ve cinsleri, suların kalitesini yani kullanım için uygunluklarını gösteren bir ölçüt olmaktadır.</a:t>
            </a:r>
            <a:endParaRPr lang="tr-TR" altLang="tr-TR" sz="3100"/>
          </a:p>
          <a:p>
            <a:pPr algn="just" eaLnBrk="1" hangingPunct="1">
              <a:spcBef>
                <a:spcPct val="0"/>
              </a:spcBef>
              <a:buFontTx/>
              <a:buNone/>
            </a:pPr>
            <a:r>
              <a:rPr lang="tr-TR" altLang="tr-TR" sz="3100">
                <a:cs typeface="Times New Roman" panose="02020603050405020304" pitchFamily="18" charset="0"/>
              </a:rPr>
              <a:t>Toprak içine sızarak yeraltına ulaşan sular toprak zerreleri ile daha fazla temasta bulunmaları nedeniyle yüzey sularından daha fazla tuzları erit</a:t>
            </a:r>
            <a:r>
              <a:rPr lang="tr-TR" altLang="tr-TR" sz="3100"/>
              <a:t>irler ve</a:t>
            </a:r>
            <a:r>
              <a:rPr lang="tr-TR" altLang="tr-TR" sz="3100">
                <a:cs typeface="Times New Roman" panose="02020603050405020304" pitchFamily="18" charset="0"/>
              </a:rPr>
              <a:t> </a:t>
            </a:r>
            <a:r>
              <a:rPr lang="tr-TR" altLang="tr-TR" sz="3100"/>
              <a:t>y</a:t>
            </a:r>
            <a:r>
              <a:rPr lang="tr-TR" altLang="tr-TR" sz="3100">
                <a:cs typeface="Times New Roman" panose="02020603050405020304" pitchFamily="18" charset="0"/>
              </a:rPr>
              <a:t>üzey suları</a:t>
            </a:r>
            <a:r>
              <a:rPr lang="tr-TR" altLang="tr-TR" sz="3100"/>
              <a:t>ndan daha yüksek tuzluluğa sahiptirler. Dolayısıyla suyun tuzluluğu, içerdiği erimiş katı maddelerin miktarıdır.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2286000" y="228600"/>
            <a:ext cx="37211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3"/>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4"/>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spcBef>
                <a:spcPct val="0"/>
              </a:spcBef>
              <a:buFontTx/>
              <a:buNone/>
            </a:pPr>
            <a:r>
              <a:rPr lang="tr-TR" altLang="tr-TR" sz="2800" b="1">
                <a:solidFill>
                  <a:srgbClr val="800000"/>
                </a:solidFill>
              </a:rPr>
              <a:t>Tuzluluk nasıl ölçülür?</a:t>
            </a:r>
          </a:p>
        </p:txBody>
      </p:sp>
      <p:sp>
        <p:nvSpPr>
          <p:cNvPr id="7171" name="Text Box 3"/>
          <p:cNvSpPr txBox="1">
            <a:spLocks noChangeArrowheads="1"/>
          </p:cNvSpPr>
          <p:nvPr/>
        </p:nvSpPr>
        <p:spPr bwMode="auto">
          <a:xfrm>
            <a:off x="898525" y="762000"/>
            <a:ext cx="8016875"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3"/>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4"/>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spcBef>
                <a:spcPct val="0"/>
              </a:spcBef>
              <a:buFontTx/>
              <a:buNone/>
            </a:pPr>
            <a:r>
              <a:rPr lang="tr-TR" altLang="tr-TR" sz="3000">
                <a:cs typeface="Times New Roman" panose="02020603050405020304" pitchFamily="18" charset="0"/>
              </a:rPr>
              <a:t>Sulamada kullanılacak suların tuzluluk dereceleri veya içerdikleri erimiş katı madde miktarlarının ölçütü olarak, elektriksel iletkenlik terimi kullanılmaktadır. Elektriksel iletkenlik, genellikle 25</a:t>
            </a:r>
            <a:r>
              <a:rPr lang="tr-TR" altLang="tr-TR" sz="3000" baseline="30000"/>
              <a:t>o</a:t>
            </a:r>
            <a:r>
              <a:rPr lang="tr-TR" altLang="tr-TR" sz="3000">
                <a:cs typeface="Times New Roman" panose="02020603050405020304" pitchFamily="18" charset="0"/>
              </a:rPr>
              <a:t>C olmak üzere belirli bir sıcaklıktaki çözeltinin 1 cm uzunluk ve 1 cm</a:t>
            </a:r>
            <a:r>
              <a:rPr lang="tr-TR" altLang="tr-TR" sz="3000" baseline="30000">
                <a:cs typeface="Times New Roman" panose="02020603050405020304" pitchFamily="18" charset="0"/>
              </a:rPr>
              <a:t>2</a:t>
            </a:r>
            <a:r>
              <a:rPr lang="tr-TR" altLang="tr-TR" sz="3000">
                <a:cs typeface="Times New Roman" panose="02020603050405020304" pitchFamily="18" charset="0"/>
              </a:rPr>
              <a:t> kesit alanına sahip sütunun ohm cinsinden direncinin tersi olarak ifade edilmektedir</a:t>
            </a:r>
            <a:r>
              <a:rPr lang="tr-TR" altLang="tr-TR" sz="3000"/>
              <a:t>. </a:t>
            </a:r>
          </a:p>
        </p:txBody>
      </p:sp>
      <p:grpSp>
        <p:nvGrpSpPr>
          <p:cNvPr id="7172" name="Group 4"/>
          <p:cNvGrpSpPr>
            <a:grpSpLocks/>
          </p:cNvGrpSpPr>
          <p:nvPr/>
        </p:nvGrpSpPr>
        <p:grpSpPr bwMode="auto">
          <a:xfrm>
            <a:off x="1295400" y="4572000"/>
            <a:ext cx="7315200" cy="1981200"/>
            <a:chOff x="576" y="2640"/>
            <a:chExt cx="4608" cy="1248"/>
          </a:xfrm>
        </p:grpSpPr>
        <p:grpSp>
          <p:nvGrpSpPr>
            <p:cNvPr id="7173" name="Group 5"/>
            <p:cNvGrpSpPr>
              <a:grpSpLocks/>
            </p:cNvGrpSpPr>
            <p:nvPr/>
          </p:nvGrpSpPr>
          <p:grpSpPr bwMode="auto">
            <a:xfrm>
              <a:off x="576" y="2640"/>
              <a:ext cx="3552" cy="1248"/>
              <a:chOff x="240" y="2592"/>
              <a:chExt cx="3552" cy="1248"/>
            </a:xfrm>
          </p:grpSpPr>
          <p:sp>
            <p:nvSpPr>
              <p:cNvPr id="7176" name="AutoShape 6"/>
              <p:cNvSpPr>
                <a:spLocks noChangeArrowheads="1"/>
              </p:cNvSpPr>
              <p:nvPr/>
            </p:nvSpPr>
            <p:spPr bwMode="auto">
              <a:xfrm>
                <a:off x="1008" y="2832"/>
                <a:ext cx="1152" cy="1008"/>
              </a:xfrm>
              <a:prstGeom prst="cube">
                <a:avLst>
                  <a:gd name="adj" fmla="val 25000"/>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Blip>
                    <a:blip r:embed="rId3"/>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4"/>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sp>
            <p:nvSpPr>
              <p:cNvPr id="7177" name="Text Box 7"/>
              <p:cNvSpPr txBox="1">
                <a:spLocks noChangeArrowheads="1"/>
              </p:cNvSpPr>
              <p:nvPr/>
            </p:nvSpPr>
            <p:spPr bwMode="auto">
              <a:xfrm>
                <a:off x="1488" y="3312"/>
                <a:ext cx="378"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Blip>
                    <a:blip r:embed="rId3"/>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4"/>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spcBef>
                    <a:spcPct val="0"/>
                  </a:spcBef>
                  <a:buFontTx/>
                  <a:buNone/>
                </a:pPr>
                <a:r>
                  <a:rPr lang="tr-TR" altLang="tr-TR" sz="2400"/>
                  <a:t>1 cm</a:t>
                </a:r>
              </a:p>
            </p:txBody>
          </p:sp>
          <p:sp>
            <p:nvSpPr>
              <p:cNvPr id="7178" name="Text Box 8"/>
              <p:cNvSpPr txBox="1">
                <a:spLocks noChangeArrowheads="1"/>
              </p:cNvSpPr>
              <p:nvPr/>
            </p:nvSpPr>
            <p:spPr bwMode="auto">
              <a:xfrm>
                <a:off x="1296" y="2858"/>
                <a:ext cx="378"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Blip>
                    <a:blip r:embed="rId3"/>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4"/>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spcBef>
                    <a:spcPct val="0"/>
                  </a:spcBef>
                  <a:buFontTx/>
                  <a:buNone/>
                </a:pPr>
                <a:r>
                  <a:rPr lang="tr-TR" altLang="tr-TR" sz="2400"/>
                  <a:t>1 cm</a:t>
                </a:r>
              </a:p>
            </p:txBody>
          </p:sp>
          <p:sp>
            <p:nvSpPr>
              <p:cNvPr id="7179" name="Line 9"/>
              <p:cNvSpPr>
                <a:spLocks noChangeShapeType="1"/>
              </p:cNvSpPr>
              <p:nvPr/>
            </p:nvSpPr>
            <p:spPr bwMode="auto">
              <a:xfrm>
                <a:off x="480" y="3408"/>
                <a:ext cx="528"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80" name="Line 10"/>
              <p:cNvSpPr>
                <a:spLocks noChangeShapeType="1"/>
              </p:cNvSpPr>
              <p:nvPr/>
            </p:nvSpPr>
            <p:spPr bwMode="auto">
              <a:xfrm flipH="1">
                <a:off x="2016" y="3408"/>
                <a:ext cx="72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81" name="Line 11"/>
              <p:cNvSpPr>
                <a:spLocks noChangeShapeType="1"/>
              </p:cNvSpPr>
              <p:nvPr/>
            </p:nvSpPr>
            <p:spPr bwMode="auto">
              <a:xfrm>
                <a:off x="1488" y="2592"/>
                <a:ext cx="1824" cy="14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82" name="AutoShape 12"/>
              <p:cNvSpPr>
                <a:spLocks noChangeArrowheads="1"/>
              </p:cNvSpPr>
              <p:nvPr/>
            </p:nvSpPr>
            <p:spPr bwMode="auto">
              <a:xfrm>
                <a:off x="3216" y="2640"/>
                <a:ext cx="576" cy="432"/>
              </a:xfrm>
              <a:prstGeom prst="star24">
                <a:avLst>
                  <a:gd name="adj"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Blip>
                    <a:blip r:embed="rId3"/>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4"/>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sp>
            <p:nvSpPr>
              <p:cNvPr id="7183" name="Arc 13"/>
              <p:cNvSpPr>
                <a:spLocks/>
              </p:cNvSpPr>
              <p:nvPr/>
            </p:nvSpPr>
            <p:spPr bwMode="auto">
              <a:xfrm flipV="1">
                <a:off x="2736" y="3072"/>
                <a:ext cx="816" cy="336"/>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84" name="Arc 14"/>
              <p:cNvSpPr>
                <a:spLocks/>
              </p:cNvSpPr>
              <p:nvPr/>
            </p:nvSpPr>
            <p:spPr bwMode="auto">
              <a:xfrm flipH="1" flipV="1">
                <a:off x="240" y="3072"/>
                <a:ext cx="288" cy="3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85" name="Arc 15"/>
              <p:cNvSpPr>
                <a:spLocks/>
              </p:cNvSpPr>
              <p:nvPr/>
            </p:nvSpPr>
            <p:spPr bwMode="auto">
              <a:xfrm flipH="1">
                <a:off x="240" y="2592"/>
                <a:ext cx="1248" cy="480"/>
              </a:xfrm>
              <a:custGeom>
                <a:avLst/>
                <a:gdLst>
                  <a:gd name="T0" fmla="*/ 0 w 21600"/>
                  <a:gd name="T1" fmla="*/ 0 h 21600"/>
                  <a:gd name="T2" fmla="*/ 4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sp>
          <p:nvSpPr>
            <p:cNvPr id="7174" name="Text Box 16"/>
            <p:cNvSpPr txBox="1">
              <a:spLocks noChangeArrowheads="1"/>
            </p:cNvSpPr>
            <p:nvPr/>
          </p:nvSpPr>
          <p:spPr bwMode="auto">
            <a:xfrm>
              <a:off x="3740" y="2714"/>
              <a:ext cx="2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3"/>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4"/>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spcBef>
                  <a:spcPct val="0"/>
                </a:spcBef>
                <a:buFontTx/>
                <a:buNone/>
              </a:pPr>
              <a:r>
                <a:rPr lang="tr-TR" altLang="tr-TR" sz="2400"/>
                <a:t>R</a:t>
              </a:r>
            </a:p>
          </p:txBody>
        </p:sp>
        <p:graphicFrame>
          <p:nvGraphicFramePr>
            <p:cNvPr id="7175" name="Object 17"/>
            <p:cNvGraphicFramePr>
              <a:graphicFrameLocks noChangeAspect="1"/>
            </p:cNvGraphicFramePr>
            <p:nvPr/>
          </p:nvGraphicFramePr>
          <p:xfrm>
            <a:off x="4224" y="2736"/>
            <a:ext cx="960" cy="704"/>
          </p:xfrm>
          <a:graphic>
            <a:graphicData uri="http://schemas.openxmlformats.org/presentationml/2006/ole">
              <mc:AlternateContent xmlns:mc="http://schemas.openxmlformats.org/markup-compatibility/2006">
                <mc:Choice xmlns:v="urn:schemas-microsoft-com:vml" Requires="v">
                  <p:oleObj spid="_x0000_s7186" name="Denklem" r:id="rId5" imgW="533169" imgH="393529" progId="Equation.3">
                    <p:embed/>
                  </p:oleObj>
                </mc:Choice>
                <mc:Fallback>
                  <p:oleObj name="Denklem" r:id="rId5" imgW="533169" imgH="393529" progId="Equation.3">
                    <p:embed/>
                    <p:pic>
                      <p:nvPicPr>
                        <p:cNvPr id="0" name="Object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24" y="2736"/>
                          <a:ext cx="960" cy="7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898525" y="990600"/>
            <a:ext cx="7940675" cy="389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457200" indent="-457200">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spcBef>
                <a:spcPct val="0"/>
              </a:spcBef>
              <a:buFontTx/>
              <a:buNone/>
            </a:pPr>
            <a:r>
              <a:rPr lang="tr-TR" altLang="tr-TR" b="1">
                <a:cs typeface="Times New Roman" panose="02020603050405020304" pitchFamily="18" charset="0"/>
              </a:rPr>
              <a:t>Sulama suyu kalitesinin tayinindeki kriterler</a:t>
            </a:r>
            <a:endParaRPr lang="tr-TR" altLang="tr-TR">
              <a:cs typeface="Times New Roman" panose="02020603050405020304" pitchFamily="18" charset="0"/>
            </a:endParaRPr>
          </a:p>
          <a:p>
            <a:pPr algn="just" eaLnBrk="1" hangingPunct="1">
              <a:spcBef>
                <a:spcPct val="0"/>
              </a:spcBef>
              <a:buFontTx/>
              <a:buNone/>
            </a:pPr>
            <a:endParaRPr lang="tr-TR" altLang="tr-TR"/>
          </a:p>
          <a:p>
            <a:pPr algn="just" eaLnBrk="1" hangingPunct="1">
              <a:spcBef>
                <a:spcPct val="0"/>
              </a:spcBef>
              <a:buFontTx/>
              <a:buNone/>
            </a:pPr>
            <a:r>
              <a:rPr lang="tr-TR" altLang="tr-TR"/>
              <a:t>a. </a:t>
            </a:r>
            <a:r>
              <a:rPr lang="tr-TR" altLang="tr-TR">
                <a:cs typeface="Times New Roman" panose="02020603050405020304" pitchFamily="18" charset="0"/>
              </a:rPr>
              <a:t>Eriyebilir Tuzların Toplam Konsantrasyonu</a:t>
            </a:r>
          </a:p>
          <a:p>
            <a:pPr algn="just" eaLnBrk="1" hangingPunct="1">
              <a:spcBef>
                <a:spcPct val="0"/>
              </a:spcBef>
              <a:buFontTx/>
              <a:buNone/>
            </a:pPr>
            <a:r>
              <a:rPr lang="tr-TR" altLang="tr-TR"/>
              <a:t>b. </a:t>
            </a:r>
            <a:r>
              <a:rPr lang="tr-TR" altLang="tr-TR">
                <a:cs typeface="Times New Roman" panose="02020603050405020304" pitchFamily="18" charset="0"/>
              </a:rPr>
              <a:t>Sodyum İyonunun Nisbi Oranı</a:t>
            </a:r>
            <a:r>
              <a:rPr lang="tr-TR" altLang="tr-TR"/>
              <a:t> ve SAR</a:t>
            </a:r>
          </a:p>
          <a:p>
            <a:pPr algn="just" eaLnBrk="1" hangingPunct="1">
              <a:spcBef>
                <a:spcPct val="0"/>
              </a:spcBef>
              <a:buFontTx/>
              <a:buNone/>
            </a:pPr>
            <a:r>
              <a:rPr lang="tr-TR" altLang="tr-TR"/>
              <a:t>c. </a:t>
            </a:r>
            <a:r>
              <a:rPr lang="tr-TR" altLang="tr-TR">
                <a:cs typeface="Times New Roman" panose="02020603050405020304" pitchFamily="18" charset="0"/>
              </a:rPr>
              <a:t>Özel İyonların Toksiteleri</a:t>
            </a:r>
          </a:p>
          <a:p>
            <a:pPr algn="just" eaLnBrk="1" hangingPunct="1">
              <a:spcBef>
                <a:spcPct val="0"/>
              </a:spcBef>
              <a:buFontTx/>
              <a:buNone/>
            </a:pPr>
            <a:r>
              <a:rPr lang="tr-TR" altLang="tr-TR"/>
              <a:t>d. </a:t>
            </a:r>
            <a:r>
              <a:rPr lang="tr-TR" altLang="tr-TR">
                <a:cs typeface="Times New Roman" panose="02020603050405020304" pitchFamily="18" charset="0"/>
              </a:rPr>
              <a:t>Ağır Metaller</a:t>
            </a:r>
          </a:p>
          <a:p>
            <a:pPr algn="just" eaLnBrk="1" hangingPunct="1">
              <a:spcBef>
                <a:spcPct val="0"/>
              </a:spcBef>
              <a:buFontTx/>
              <a:buNone/>
            </a:pPr>
            <a:r>
              <a:rPr lang="tr-TR" altLang="tr-TR"/>
              <a:t>e. </a:t>
            </a:r>
            <a:r>
              <a:rPr lang="tr-TR" altLang="tr-TR">
                <a:cs typeface="Times New Roman" panose="02020603050405020304" pitchFamily="18" charset="0"/>
              </a:rPr>
              <a:t>PH</a:t>
            </a:r>
          </a:p>
          <a:p>
            <a:pPr algn="just" eaLnBrk="1" hangingPunct="1">
              <a:spcBef>
                <a:spcPct val="0"/>
              </a:spcBef>
              <a:buFontTx/>
              <a:buNone/>
            </a:pPr>
            <a:r>
              <a:rPr lang="tr-TR" altLang="tr-TR"/>
              <a:t>f. </a:t>
            </a:r>
            <a:r>
              <a:rPr lang="tr-TR" altLang="tr-TR">
                <a:cs typeface="Times New Roman" panose="02020603050405020304" pitchFamily="18" charset="0"/>
              </a:rPr>
              <a:t>Diğer Kriterler</a:t>
            </a:r>
            <a:endParaRPr lang="tr-TR" alt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974725" y="1066800"/>
            <a:ext cx="7940675" cy="447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spcBef>
                <a:spcPct val="0"/>
              </a:spcBef>
              <a:buFontTx/>
              <a:buNone/>
            </a:pPr>
            <a:r>
              <a:rPr lang="tr-TR" altLang="tr-TR" b="1"/>
              <a:t>a. </a:t>
            </a:r>
            <a:r>
              <a:rPr lang="tr-TR" altLang="tr-TR" b="1">
                <a:cs typeface="Times New Roman" panose="02020603050405020304" pitchFamily="18" charset="0"/>
              </a:rPr>
              <a:t>Eriyebilir Tuzların Toplam Konsantrasyonu</a:t>
            </a:r>
            <a:endParaRPr lang="tr-TR" altLang="tr-TR" b="1"/>
          </a:p>
          <a:p>
            <a:pPr eaLnBrk="1" hangingPunct="1">
              <a:spcBef>
                <a:spcPct val="0"/>
              </a:spcBef>
              <a:buFontTx/>
              <a:buNone/>
            </a:pPr>
            <a:r>
              <a:rPr lang="tr-TR" altLang="tr-TR"/>
              <a:t>Sulama suları elektriksel iletkenlik değerine göre 4 sınıfta incelenebilir.</a:t>
            </a:r>
          </a:p>
          <a:p>
            <a:pPr eaLnBrk="1" hangingPunct="1">
              <a:spcBef>
                <a:spcPct val="0"/>
              </a:spcBef>
              <a:buFontTx/>
              <a:buNone/>
            </a:pPr>
            <a:r>
              <a:rPr lang="tr-TR" altLang="tr-TR"/>
              <a:t>0-0.25 dS/m        	birinci sınıf sular   </a:t>
            </a:r>
          </a:p>
          <a:p>
            <a:pPr eaLnBrk="1" hangingPunct="1">
              <a:spcBef>
                <a:spcPct val="0"/>
              </a:spcBef>
              <a:buFontTx/>
              <a:buNone/>
            </a:pPr>
            <a:r>
              <a:rPr lang="tr-TR" altLang="tr-TR"/>
              <a:t>0.25-0.75 dS/m   	ikinci sınıf sular   </a:t>
            </a:r>
          </a:p>
          <a:p>
            <a:pPr eaLnBrk="1" hangingPunct="1">
              <a:spcBef>
                <a:spcPct val="0"/>
              </a:spcBef>
              <a:buFontTx/>
              <a:buNone/>
            </a:pPr>
            <a:r>
              <a:rPr lang="tr-TR" altLang="tr-TR"/>
              <a:t>0.75-2.25 dS/m   	üçüncü sınıf sular   </a:t>
            </a:r>
          </a:p>
          <a:p>
            <a:pPr eaLnBrk="1" hangingPunct="1">
              <a:spcBef>
                <a:spcPct val="0"/>
              </a:spcBef>
              <a:buFontTx/>
              <a:buNone/>
            </a:pPr>
            <a:r>
              <a:rPr lang="tr-TR" altLang="tr-TR"/>
              <a:t>2.25 dS/m&lt;      	 	dördüncü sınıf sular </a:t>
            </a:r>
          </a:p>
          <a:p>
            <a:pPr eaLnBrk="1" hangingPunct="1">
              <a:spcBef>
                <a:spcPct val="0"/>
              </a:spcBef>
              <a:buFontTx/>
              <a:buNone/>
            </a:pPr>
            <a:r>
              <a:rPr lang="tr-TR" altLang="tr-TR"/>
              <a:t>olarak ayrılır.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822325" y="715963"/>
            <a:ext cx="79406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3"/>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4"/>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tr-TR" altLang="tr-TR" sz="3000" b="1"/>
              <a:t>b. </a:t>
            </a:r>
            <a:r>
              <a:rPr lang="tr-TR" altLang="tr-TR" sz="3000" b="1">
                <a:cs typeface="Times New Roman" panose="02020603050405020304" pitchFamily="18" charset="0"/>
              </a:rPr>
              <a:t>Sodyum İyonunun Nispi Oranı</a:t>
            </a:r>
            <a:r>
              <a:rPr lang="tr-TR" altLang="tr-TR" sz="3000" b="1"/>
              <a:t> ve SAR</a:t>
            </a:r>
          </a:p>
        </p:txBody>
      </p:sp>
      <p:graphicFrame>
        <p:nvGraphicFramePr>
          <p:cNvPr id="10243" name="Object 3"/>
          <p:cNvGraphicFramePr>
            <a:graphicFrameLocks noChangeAspect="1"/>
          </p:cNvGraphicFramePr>
          <p:nvPr/>
        </p:nvGraphicFramePr>
        <p:xfrm>
          <a:off x="1676400" y="3440113"/>
          <a:ext cx="3505200" cy="1893887"/>
        </p:xfrm>
        <a:graphic>
          <a:graphicData uri="http://schemas.openxmlformats.org/presentationml/2006/ole">
            <mc:AlternateContent xmlns:mc="http://schemas.openxmlformats.org/markup-compatibility/2006">
              <mc:Choice xmlns:v="urn:schemas-microsoft-com:vml" Requires="v">
                <p:oleObj spid="_x0000_s10245" r:id="rId5" imgW="1180588" imgH="634725" progId="Equation.3">
                  <p:embed/>
                </p:oleObj>
              </mc:Choice>
              <mc:Fallback>
                <p:oleObj r:id="rId5" imgW="1180588" imgH="634725"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6400" y="3440113"/>
                        <a:ext cx="3505200" cy="189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4" name="Object 4"/>
          <p:cNvGraphicFramePr>
            <a:graphicFrameLocks noChangeAspect="1"/>
          </p:cNvGraphicFramePr>
          <p:nvPr/>
        </p:nvGraphicFramePr>
        <p:xfrm>
          <a:off x="1524000" y="1436688"/>
          <a:ext cx="5562600" cy="1160462"/>
        </p:xfrm>
        <a:graphic>
          <a:graphicData uri="http://schemas.openxmlformats.org/presentationml/2006/ole">
            <mc:AlternateContent xmlns:mc="http://schemas.openxmlformats.org/markup-compatibility/2006">
              <mc:Choice xmlns:v="urn:schemas-microsoft-com:vml" Requires="v">
                <p:oleObj spid="_x0000_s10246" r:id="rId7" imgW="2006600" imgH="419100" progId="Equation.3">
                  <p:embed/>
                </p:oleObj>
              </mc:Choice>
              <mc:Fallback>
                <p:oleObj r:id="rId7" imgW="2006600" imgH="4191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1436688"/>
                        <a:ext cx="55626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669925" y="212725"/>
            <a:ext cx="8397875" cy="649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spcBef>
                <a:spcPct val="0"/>
              </a:spcBef>
              <a:buFontTx/>
              <a:buNone/>
            </a:pPr>
            <a:r>
              <a:rPr lang="tr-TR" altLang="tr-TR" sz="3000"/>
              <a:t>	</a:t>
            </a:r>
            <a:r>
              <a:rPr lang="tr-TR" altLang="tr-TR" sz="3000">
                <a:cs typeface="Times New Roman" panose="02020603050405020304" pitchFamily="18" charset="0"/>
              </a:rPr>
              <a:t>Toprak tuzluluğu ya toprağın mineral yapısı nedeniyle önceden beri mevcut olabilir ya da sonradan oluşabilir. Toprağın tuzlu olması, o</a:t>
            </a:r>
            <a:r>
              <a:rPr lang="tr-TR" altLang="tr-TR" sz="3000"/>
              <a:t>nun</a:t>
            </a:r>
            <a:r>
              <a:rPr lang="tr-TR" altLang="tr-TR" sz="3000">
                <a:cs typeface="Times New Roman" panose="02020603050405020304" pitchFamily="18" charset="0"/>
              </a:rPr>
              <a:t> mineral özelliklerine bağlı olarak geçmişten beri var olan bir durumsa buna </a:t>
            </a:r>
            <a:r>
              <a:rPr lang="tr-TR" altLang="tr-TR" sz="3000" b="1">
                <a:solidFill>
                  <a:srgbClr val="333399"/>
                </a:solidFill>
                <a:cs typeface="Times New Roman" panose="02020603050405020304" pitchFamily="18" charset="0"/>
              </a:rPr>
              <a:t>primer</a:t>
            </a:r>
            <a:r>
              <a:rPr lang="tr-TR" altLang="tr-TR" sz="3000">
                <a:cs typeface="Times New Roman" panose="02020603050405020304" pitchFamily="18" charset="0"/>
              </a:rPr>
              <a:t> tuzluluk denir. </a:t>
            </a:r>
            <a:endParaRPr lang="tr-TR" altLang="tr-TR" sz="3000"/>
          </a:p>
          <a:p>
            <a:pPr algn="just" eaLnBrk="1" hangingPunct="1">
              <a:spcBef>
                <a:spcPct val="0"/>
              </a:spcBef>
              <a:buFontTx/>
              <a:buNone/>
            </a:pPr>
            <a:r>
              <a:rPr lang="tr-TR" altLang="tr-TR" sz="3000"/>
              <a:t>	</a:t>
            </a:r>
            <a:r>
              <a:rPr lang="tr-TR" altLang="tr-TR" sz="3000">
                <a:cs typeface="Times New Roman" panose="02020603050405020304" pitchFamily="18" charset="0"/>
              </a:rPr>
              <a:t>Sonradan oluşan toprak tuzluluğu ise ya doğal olaylar sonucu ya da insan faktörünün etkisiyle oluşur. Doğada kendiliğinden tuzlulaşma, toprağın hidrolik özellikleriyle ve yeraltı suyunun derinlik ve tuzluluğu ile ilgilidir. İnsan faktörü tarafından oluşturulan toprak tuzluluğu ise sulanan bütün alanlarda meydana gelebilir.</a:t>
            </a:r>
            <a:r>
              <a:rPr lang="tr-TR" altLang="tr-TR" sz="3000"/>
              <a:t> </a:t>
            </a:r>
            <a:r>
              <a:rPr lang="tr-TR" altLang="tr-TR" sz="3000">
                <a:cs typeface="Times New Roman" panose="02020603050405020304" pitchFamily="18" charset="0"/>
              </a:rPr>
              <a:t>Sulamalar nedeniyle oluşan bu tür tuzlulaşmaya </a:t>
            </a:r>
            <a:r>
              <a:rPr lang="tr-TR" altLang="tr-TR" sz="3000" b="1">
                <a:solidFill>
                  <a:srgbClr val="333399"/>
                </a:solidFill>
                <a:cs typeface="Times New Roman" panose="02020603050405020304" pitchFamily="18" charset="0"/>
              </a:rPr>
              <a:t>sekonder</a:t>
            </a:r>
            <a:r>
              <a:rPr lang="tr-TR" altLang="tr-TR" sz="3000">
                <a:cs typeface="Times New Roman" panose="02020603050405020304" pitchFamily="18" charset="0"/>
              </a:rPr>
              <a:t> tuzluluk da denir.</a:t>
            </a:r>
            <a:r>
              <a:rPr lang="tr-TR" altLang="tr-TR" sz="300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Yolculuk">
  <a:themeElements>
    <a:clrScheme name="Yolculuk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fontScheme name="Yolculuk">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Yolculuk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Yolculuk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Yolculuk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Yolculuk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Designs\Yolculuk.pot</Template>
  <TotalTime>262</TotalTime>
  <Words>620</Words>
  <Application>Microsoft Office PowerPoint</Application>
  <PresentationFormat>Ekran Gösterisi (4:3)</PresentationFormat>
  <Paragraphs>45</Paragraphs>
  <Slides>16</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16</vt:i4>
      </vt:variant>
    </vt:vector>
  </HeadingPairs>
  <TitlesOfParts>
    <vt:vector size="22" baseType="lpstr">
      <vt:lpstr>Times New Roman</vt:lpstr>
      <vt:lpstr>Arial</vt:lpstr>
      <vt:lpstr>Wingdings</vt:lpstr>
      <vt:lpstr>Calibri</vt:lpstr>
      <vt:lpstr>Yolculuk</vt:lpstr>
      <vt:lpstr>Microsoft Equation 3.0</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ABD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Ahmet Öztürk</dc:creator>
  <cp:lastModifiedBy>Ahmet</cp:lastModifiedBy>
  <cp:revision>36</cp:revision>
  <cp:lastPrinted>1601-01-01T00:00:00Z</cp:lastPrinted>
  <dcterms:created xsi:type="dcterms:W3CDTF">2005-06-07T18:34:10Z</dcterms:created>
  <dcterms:modified xsi:type="dcterms:W3CDTF">2019-11-21T12:18:22Z</dcterms:modified>
</cp:coreProperties>
</file>