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314" r:id="rId3"/>
    <p:sldId id="341" r:id="rId4"/>
    <p:sldId id="342" r:id="rId5"/>
    <p:sldId id="344" r:id="rId6"/>
    <p:sldId id="343" r:id="rId7"/>
    <p:sldId id="345" r:id="rId8"/>
    <p:sldId id="351" r:id="rId9"/>
    <p:sldId id="315" r:id="rId10"/>
    <p:sldId id="346" r:id="rId11"/>
    <p:sldId id="347" r:id="rId12"/>
    <p:sldId id="350" r:id="rId13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3"/>
    <p:restoredTop sz="93077"/>
  </p:normalViewPr>
  <p:slideViewPr>
    <p:cSldViewPr>
      <p:cViewPr varScale="1">
        <p:scale>
          <a:sx n="59" d="100"/>
          <a:sy n="59" d="100"/>
        </p:scale>
        <p:origin x="102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6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365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963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721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9429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19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562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1288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618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1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366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29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83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5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21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08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497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98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784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btecer@ankara.edu.t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8952" cy="1441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4881" y="1415897"/>
            <a:ext cx="8597265" cy="1319530"/>
          </a:xfrm>
          <a:custGeom>
            <a:avLst/>
            <a:gdLst/>
            <a:ahLst/>
            <a:cxnLst/>
            <a:rect l="l" t="t" r="r" b="b"/>
            <a:pathLst>
              <a:path w="8597265" h="1319530">
                <a:moveTo>
                  <a:pt x="0" y="219862"/>
                </a:moveTo>
                <a:lnTo>
                  <a:pt x="4466" y="175552"/>
                </a:lnTo>
                <a:lnTo>
                  <a:pt x="17277" y="134281"/>
                </a:lnTo>
                <a:lnTo>
                  <a:pt x="37548" y="96935"/>
                </a:lnTo>
                <a:lnTo>
                  <a:pt x="64396" y="64396"/>
                </a:lnTo>
                <a:lnTo>
                  <a:pt x="96935" y="37549"/>
                </a:lnTo>
                <a:lnTo>
                  <a:pt x="134281" y="17277"/>
                </a:lnTo>
                <a:lnTo>
                  <a:pt x="175552" y="4466"/>
                </a:lnTo>
                <a:lnTo>
                  <a:pt x="219862" y="0"/>
                </a:lnTo>
                <a:lnTo>
                  <a:pt x="8376814" y="0"/>
                </a:lnTo>
                <a:lnTo>
                  <a:pt x="8421122" y="4466"/>
                </a:lnTo>
                <a:lnTo>
                  <a:pt x="8462392" y="17277"/>
                </a:lnTo>
                <a:lnTo>
                  <a:pt x="8499738" y="37549"/>
                </a:lnTo>
                <a:lnTo>
                  <a:pt x="8532277" y="64396"/>
                </a:lnTo>
                <a:lnTo>
                  <a:pt x="8559124" y="96935"/>
                </a:lnTo>
                <a:lnTo>
                  <a:pt x="8579396" y="134281"/>
                </a:lnTo>
                <a:lnTo>
                  <a:pt x="8592207" y="175552"/>
                </a:lnTo>
                <a:lnTo>
                  <a:pt x="8596674" y="219862"/>
                </a:lnTo>
                <a:lnTo>
                  <a:pt x="8596674" y="1099310"/>
                </a:lnTo>
                <a:lnTo>
                  <a:pt x="8592207" y="1143621"/>
                </a:lnTo>
                <a:lnTo>
                  <a:pt x="8579396" y="1184893"/>
                </a:lnTo>
                <a:lnTo>
                  <a:pt x="8559124" y="1222241"/>
                </a:lnTo>
                <a:lnTo>
                  <a:pt x="8532277" y="1254781"/>
                </a:lnTo>
                <a:lnTo>
                  <a:pt x="8499738" y="1281630"/>
                </a:lnTo>
                <a:lnTo>
                  <a:pt x="8462392" y="1301902"/>
                </a:lnTo>
                <a:lnTo>
                  <a:pt x="8421122" y="1314713"/>
                </a:lnTo>
                <a:lnTo>
                  <a:pt x="8376814" y="1319180"/>
                </a:lnTo>
                <a:lnTo>
                  <a:pt x="219862" y="1319180"/>
                </a:lnTo>
                <a:lnTo>
                  <a:pt x="175552" y="1314713"/>
                </a:lnTo>
                <a:lnTo>
                  <a:pt x="134281" y="1301902"/>
                </a:lnTo>
                <a:lnTo>
                  <a:pt x="96935" y="1281630"/>
                </a:lnTo>
                <a:lnTo>
                  <a:pt x="64396" y="1254781"/>
                </a:lnTo>
                <a:lnTo>
                  <a:pt x="37548" y="1222241"/>
                </a:lnTo>
                <a:lnTo>
                  <a:pt x="17277" y="1184893"/>
                </a:lnTo>
                <a:lnTo>
                  <a:pt x="4466" y="1143621"/>
                </a:lnTo>
                <a:lnTo>
                  <a:pt x="0" y="1099310"/>
                </a:lnTo>
                <a:lnTo>
                  <a:pt x="0" y="219862"/>
                </a:lnTo>
                <a:close/>
              </a:path>
            </a:pathLst>
          </a:custGeom>
          <a:ln w="12700">
            <a:solidFill>
              <a:srgbClr val="FE8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1466" y="1602231"/>
            <a:ext cx="7665084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500" spc="-225" dirty="0">
                <a:solidFill>
                  <a:srgbClr val="92D050"/>
                </a:solidFill>
              </a:rPr>
              <a:t>GENEL</a:t>
            </a:r>
            <a:r>
              <a:rPr sz="5500" spc="-465" dirty="0">
                <a:solidFill>
                  <a:srgbClr val="92D050"/>
                </a:solidFill>
              </a:rPr>
              <a:t> </a:t>
            </a:r>
            <a:r>
              <a:rPr sz="5500" spc="-280" dirty="0">
                <a:solidFill>
                  <a:srgbClr val="92D050"/>
                </a:solidFill>
              </a:rPr>
              <a:t>MİKROBİYOLOJİ</a:t>
            </a:r>
            <a:endParaRPr sz="5500" dirty="0"/>
          </a:p>
        </p:txBody>
      </p:sp>
      <p:sp>
        <p:nvSpPr>
          <p:cNvPr id="6" name="object 6"/>
          <p:cNvSpPr txBox="1"/>
          <p:nvPr/>
        </p:nvSpPr>
        <p:spPr>
          <a:xfrm>
            <a:off x="2477896" y="3531521"/>
            <a:ext cx="7233159" cy="246507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70"/>
              </a:spcBef>
            </a:pPr>
            <a:r>
              <a:rPr sz="3600" spc="-175" dirty="0">
                <a:solidFill>
                  <a:srgbClr val="FFFFFF"/>
                </a:solidFill>
                <a:latin typeface="Verdana"/>
                <a:cs typeface="Verdana"/>
              </a:rPr>
              <a:t>NİLGÜN </a:t>
            </a:r>
            <a:r>
              <a:rPr sz="3600" spc="-215" dirty="0">
                <a:solidFill>
                  <a:srgbClr val="FFFFFF"/>
                </a:solidFill>
                <a:latin typeface="Verdana"/>
                <a:cs typeface="Verdana"/>
              </a:rPr>
              <a:t>BAŞAK</a:t>
            </a:r>
            <a:r>
              <a:rPr sz="3600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60" dirty="0">
                <a:solidFill>
                  <a:srgbClr val="FFFFFF"/>
                </a:solidFill>
                <a:latin typeface="Verdana"/>
                <a:cs typeface="Verdana"/>
              </a:rPr>
              <a:t>TECER</a:t>
            </a:r>
            <a:endParaRPr sz="3600" dirty="0"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2200" spc="-105" dirty="0">
                <a:solidFill>
                  <a:srgbClr val="FFFFFF"/>
                </a:solidFill>
                <a:latin typeface="Verdana"/>
                <a:cs typeface="Verdana"/>
              </a:rPr>
              <a:t>ÖĞRETİM 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GÖREVLİSİ </a:t>
            </a:r>
            <a:endParaRPr lang="tr-TR" sz="2200" spc="-16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ANKARA</a:t>
            </a:r>
            <a:r>
              <a:rPr sz="22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80" dirty="0">
                <a:solidFill>
                  <a:srgbClr val="FFFFFF"/>
                </a:solidFill>
                <a:latin typeface="Verdana"/>
                <a:cs typeface="Verdana"/>
              </a:rPr>
              <a:t>ÜNİVERSİTESİ</a:t>
            </a:r>
            <a:endParaRPr sz="22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KALECİK </a:t>
            </a:r>
            <a:r>
              <a:rPr sz="2200" spc="-190" dirty="0">
                <a:solidFill>
                  <a:srgbClr val="FFFFFF"/>
                </a:solidFill>
                <a:latin typeface="Verdana"/>
                <a:cs typeface="Verdana"/>
              </a:rPr>
              <a:t>MESLEK</a:t>
            </a:r>
            <a:r>
              <a:rPr sz="2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YÜKSEKOKULU</a:t>
            </a:r>
            <a:endParaRPr sz="22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E-posta: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nbtecer@ankara.edu.tr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F6D2695-31B9-C249-8E01-94201ABE4B68}"/>
              </a:ext>
            </a:extLst>
          </p:cNvPr>
          <p:cNvSpPr/>
          <p:nvPr/>
        </p:nvSpPr>
        <p:spPr>
          <a:xfrm>
            <a:off x="381000" y="838200"/>
            <a:ext cx="11506200" cy="5098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"/>
              </a:spcBef>
            </a:pPr>
            <a:endParaRPr lang="tr-TR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3389" indent="-115245" algn="just">
              <a:buAutoNum type="arabicPeriod" startAt="7"/>
              <a:tabLst>
                <a:tab pos="123797" algn="l"/>
              </a:tabLst>
            </a:pPr>
            <a:r>
              <a:rPr lang="tr-TR" sz="2400" b="1" spc="-55" dirty="0">
                <a:solidFill>
                  <a:schemeClr val="bg1"/>
                </a:solidFill>
                <a:latin typeface="Arial"/>
                <a:cs typeface="Arial"/>
              </a:rPr>
              <a:t>Katkı</a:t>
            </a:r>
            <a:r>
              <a:rPr lang="tr-TR" sz="2400" b="1" spc="-3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2400" b="1" spc="-35" dirty="0">
                <a:solidFill>
                  <a:schemeClr val="bg1"/>
                </a:solidFill>
                <a:latin typeface="Arial"/>
                <a:cs typeface="Arial"/>
              </a:rPr>
              <a:t>Maddeleri</a:t>
            </a:r>
            <a:endParaRPr lang="tr-TR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8145" marR="3258" algn="just">
              <a:lnSpc>
                <a:spcPct val="117200"/>
              </a:lnSpc>
              <a:spcBef>
                <a:spcPts val="648"/>
              </a:spcBef>
            </a:pPr>
            <a:r>
              <a:rPr lang="tr-TR" sz="2400" spc="-32" dirty="0">
                <a:latin typeface="Arial"/>
                <a:cs typeface="Arial"/>
              </a:rPr>
              <a:t>İşlem </a:t>
            </a:r>
            <a:r>
              <a:rPr lang="tr-TR" sz="2400" spc="-35" dirty="0">
                <a:latin typeface="Arial"/>
                <a:cs typeface="Arial"/>
              </a:rPr>
              <a:t>görmüş </a:t>
            </a:r>
            <a:r>
              <a:rPr lang="tr-TR" sz="2400" spc="-32" dirty="0">
                <a:latin typeface="Arial"/>
                <a:cs typeface="Arial"/>
              </a:rPr>
              <a:t>gıdaların </a:t>
            </a:r>
            <a:r>
              <a:rPr lang="tr-TR" sz="2400" spc="-13" dirty="0">
                <a:latin typeface="Arial"/>
                <a:cs typeface="Arial"/>
              </a:rPr>
              <a:t>mikrobiyolojik </a:t>
            </a:r>
            <a:r>
              <a:rPr lang="tr-TR" sz="2400" spc="-19" dirty="0">
                <a:latin typeface="Arial"/>
                <a:cs typeface="Arial"/>
              </a:rPr>
              <a:t>kalitesi </a:t>
            </a:r>
            <a:r>
              <a:rPr lang="tr-TR" sz="2400" spc="-26" dirty="0">
                <a:latin typeface="Arial"/>
                <a:cs typeface="Arial"/>
              </a:rPr>
              <a:t>katkı </a:t>
            </a:r>
            <a:r>
              <a:rPr lang="tr-TR" sz="2400" spc="-19" dirty="0">
                <a:latin typeface="Arial"/>
                <a:cs typeface="Arial"/>
              </a:rPr>
              <a:t>maddelerinin </a:t>
            </a:r>
            <a:r>
              <a:rPr lang="tr-TR" sz="2400" spc="-16" dirty="0">
                <a:latin typeface="Arial"/>
                <a:cs typeface="Arial"/>
              </a:rPr>
              <a:t>mikrobiyolojik </a:t>
            </a:r>
            <a:r>
              <a:rPr lang="tr-TR" sz="2400" spc="-22" dirty="0">
                <a:latin typeface="Arial"/>
                <a:cs typeface="Arial"/>
              </a:rPr>
              <a:t>kalitesine </a:t>
            </a:r>
            <a:r>
              <a:rPr lang="tr-TR" sz="2400" spc="-29" dirty="0">
                <a:latin typeface="Arial"/>
                <a:cs typeface="Arial"/>
              </a:rPr>
              <a:t>bağlıdır.  Baharatlar </a:t>
            </a:r>
            <a:r>
              <a:rPr lang="tr-TR" sz="2400" spc="-16" dirty="0">
                <a:latin typeface="Arial"/>
                <a:cs typeface="Arial"/>
              </a:rPr>
              <a:t>bitkisel </a:t>
            </a:r>
            <a:r>
              <a:rPr lang="tr-TR" sz="2400" spc="-35" dirty="0">
                <a:latin typeface="Arial"/>
                <a:cs typeface="Arial"/>
              </a:rPr>
              <a:t>kaynaklı </a:t>
            </a:r>
            <a:r>
              <a:rPr lang="tr-TR" sz="2400" spc="-22" dirty="0">
                <a:latin typeface="Arial"/>
                <a:cs typeface="Arial"/>
              </a:rPr>
              <a:t>olmaları </a:t>
            </a:r>
            <a:r>
              <a:rPr lang="tr-TR" sz="2400" spc="-26" dirty="0">
                <a:latin typeface="Arial"/>
                <a:cs typeface="Arial"/>
              </a:rPr>
              <a:t>nedeniyle </a:t>
            </a:r>
            <a:r>
              <a:rPr lang="tr-TR" sz="2400" spc="-16" dirty="0">
                <a:latin typeface="Arial"/>
                <a:cs typeface="Arial"/>
              </a:rPr>
              <a:t>toprak, </a:t>
            </a:r>
            <a:r>
              <a:rPr lang="tr-TR" sz="2400" spc="-42" dirty="0">
                <a:latin typeface="Arial"/>
                <a:cs typeface="Arial"/>
              </a:rPr>
              <a:t>su, </a:t>
            </a:r>
            <a:r>
              <a:rPr lang="tr-TR" sz="2400" spc="-29" dirty="0">
                <a:latin typeface="Arial"/>
                <a:cs typeface="Arial"/>
              </a:rPr>
              <a:t>gübre </a:t>
            </a:r>
            <a:r>
              <a:rPr lang="tr-TR" sz="2400" spc="-38" dirty="0">
                <a:latin typeface="Arial"/>
                <a:cs typeface="Arial"/>
              </a:rPr>
              <a:t>ve hayvan </a:t>
            </a:r>
            <a:r>
              <a:rPr lang="tr-TR" sz="2400" spc="-32" dirty="0">
                <a:latin typeface="Arial"/>
                <a:cs typeface="Arial"/>
              </a:rPr>
              <a:t>kaynaklı </a:t>
            </a:r>
            <a:r>
              <a:rPr lang="tr-TR" sz="2400" spc="-38" dirty="0">
                <a:latin typeface="Arial"/>
                <a:cs typeface="Arial"/>
              </a:rPr>
              <a:t>çok </a:t>
            </a:r>
            <a:r>
              <a:rPr lang="tr-TR" sz="2400" spc="-48" dirty="0">
                <a:latin typeface="Arial"/>
                <a:cs typeface="Arial"/>
              </a:rPr>
              <a:t>sayıda  </a:t>
            </a:r>
            <a:r>
              <a:rPr lang="tr-TR" sz="2400" spc="-29" dirty="0">
                <a:latin typeface="Arial"/>
                <a:cs typeface="Arial"/>
              </a:rPr>
              <a:t>mikroorganizma </a:t>
            </a:r>
            <a:r>
              <a:rPr lang="tr-TR" sz="2400" spc="-13" dirty="0">
                <a:latin typeface="Arial"/>
                <a:cs typeface="Arial"/>
              </a:rPr>
              <a:t>içerebilir. </a:t>
            </a:r>
            <a:r>
              <a:rPr lang="tr-TR" sz="2400" spc="-64" dirty="0">
                <a:latin typeface="Arial"/>
                <a:cs typeface="Arial"/>
              </a:rPr>
              <a:t>Bazı </a:t>
            </a:r>
            <a:r>
              <a:rPr lang="tr-TR" sz="2400" spc="-35" dirty="0">
                <a:latin typeface="Arial"/>
                <a:cs typeface="Arial"/>
              </a:rPr>
              <a:t>gıdalara </a:t>
            </a:r>
            <a:r>
              <a:rPr lang="tr-TR" sz="2400" spc="-26" dirty="0">
                <a:latin typeface="Arial"/>
                <a:cs typeface="Arial"/>
              </a:rPr>
              <a:t>ilave </a:t>
            </a:r>
            <a:r>
              <a:rPr lang="tr-TR" sz="2400" spc="-22" dirty="0">
                <a:latin typeface="Arial"/>
                <a:cs typeface="Arial"/>
              </a:rPr>
              <a:t>edilen un, </a:t>
            </a:r>
            <a:r>
              <a:rPr lang="tr-TR" sz="2400" spc="-35" dirty="0">
                <a:latin typeface="Arial"/>
                <a:cs typeface="Arial"/>
              </a:rPr>
              <a:t>nişasta, </a:t>
            </a:r>
            <a:r>
              <a:rPr lang="tr-TR" sz="2400" spc="-10" dirty="0">
                <a:latin typeface="Arial"/>
                <a:cs typeface="Arial"/>
              </a:rPr>
              <a:t>jelatin </a:t>
            </a:r>
            <a:r>
              <a:rPr lang="tr-TR" sz="2400" spc="-38" dirty="0">
                <a:latin typeface="Arial"/>
                <a:cs typeface="Arial"/>
              </a:rPr>
              <a:t>ve şeker </a:t>
            </a:r>
            <a:r>
              <a:rPr lang="tr-TR" sz="2400" spc="-19" dirty="0">
                <a:latin typeface="Arial"/>
                <a:cs typeface="Arial"/>
              </a:rPr>
              <a:t>gibi </a:t>
            </a:r>
            <a:r>
              <a:rPr lang="tr-TR" sz="2400" spc="-26" dirty="0">
                <a:latin typeface="Arial"/>
                <a:cs typeface="Arial"/>
              </a:rPr>
              <a:t>maddelerde </a:t>
            </a:r>
            <a:r>
              <a:rPr lang="tr-TR" sz="2400" spc="-38" dirty="0">
                <a:latin typeface="Arial"/>
                <a:cs typeface="Arial"/>
              </a:rPr>
              <a:t>de  </a:t>
            </a:r>
            <a:r>
              <a:rPr lang="tr-TR" sz="2400" spc="-42" dirty="0">
                <a:latin typeface="Arial"/>
                <a:cs typeface="Arial"/>
              </a:rPr>
              <a:t>yüksek </a:t>
            </a:r>
            <a:r>
              <a:rPr lang="tr-TR" sz="2400" spc="-48" dirty="0">
                <a:latin typeface="Arial"/>
                <a:cs typeface="Arial"/>
              </a:rPr>
              <a:t>sayıda </a:t>
            </a:r>
            <a:r>
              <a:rPr lang="tr-TR" sz="2400" spc="-29" dirty="0">
                <a:latin typeface="Arial"/>
                <a:cs typeface="Arial"/>
              </a:rPr>
              <a:t>mikroorganizma </a:t>
            </a:r>
            <a:r>
              <a:rPr lang="tr-TR" sz="2400" spc="-16" dirty="0">
                <a:latin typeface="Arial"/>
                <a:cs typeface="Arial"/>
              </a:rPr>
              <a:t>bulunur. </a:t>
            </a:r>
            <a:r>
              <a:rPr lang="tr-TR" sz="2400" spc="-48" dirty="0">
                <a:latin typeface="Arial"/>
                <a:cs typeface="Arial"/>
              </a:rPr>
              <a:t>Yine </a:t>
            </a:r>
            <a:r>
              <a:rPr lang="tr-TR" sz="2400" spc="-32" dirty="0">
                <a:latin typeface="Arial"/>
                <a:cs typeface="Arial"/>
              </a:rPr>
              <a:t>güneşte </a:t>
            </a:r>
            <a:r>
              <a:rPr lang="tr-TR" sz="2400" spc="-19" dirty="0">
                <a:latin typeface="Arial"/>
                <a:cs typeface="Arial"/>
              </a:rPr>
              <a:t>kurutulmuş tuzlar, </a:t>
            </a:r>
            <a:r>
              <a:rPr lang="tr-TR" sz="2400" spc="-29" dirty="0">
                <a:latin typeface="Arial"/>
                <a:cs typeface="Arial"/>
              </a:rPr>
              <a:t>tuzlanarak </a:t>
            </a:r>
            <a:r>
              <a:rPr lang="tr-TR" sz="2400" spc="-42" dirty="0">
                <a:latin typeface="Arial"/>
                <a:cs typeface="Arial"/>
              </a:rPr>
              <a:t>saklanan </a:t>
            </a:r>
            <a:r>
              <a:rPr lang="tr-TR" sz="2400" spc="-26" dirty="0">
                <a:latin typeface="Arial"/>
                <a:cs typeface="Arial"/>
              </a:rPr>
              <a:t>balıkların  </a:t>
            </a:r>
            <a:r>
              <a:rPr lang="tr-TR" sz="2400" spc="-38" dirty="0">
                <a:latin typeface="Arial"/>
                <a:cs typeface="Arial"/>
              </a:rPr>
              <a:t>bozulmasına </a:t>
            </a:r>
            <a:r>
              <a:rPr lang="tr-TR" sz="2400" spc="-32" dirty="0">
                <a:latin typeface="Arial"/>
                <a:cs typeface="Arial"/>
              </a:rPr>
              <a:t>neden </a:t>
            </a:r>
            <a:r>
              <a:rPr lang="tr-TR" sz="2400" spc="-10" dirty="0">
                <a:latin typeface="Arial"/>
                <a:cs typeface="Arial"/>
              </a:rPr>
              <a:t>olur. </a:t>
            </a:r>
            <a:r>
              <a:rPr lang="tr-TR" sz="2400" spc="-38" dirty="0">
                <a:latin typeface="Arial"/>
                <a:cs typeface="Arial"/>
              </a:rPr>
              <a:t>Kaktı </a:t>
            </a:r>
            <a:r>
              <a:rPr lang="tr-TR" sz="2400" spc="-22" dirty="0">
                <a:latin typeface="Arial"/>
                <a:cs typeface="Arial"/>
              </a:rPr>
              <a:t>maddeleri, </a:t>
            </a:r>
            <a:r>
              <a:rPr lang="tr-TR" sz="2400" spc="-19" dirty="0" err="1">
                <a:latin typeface="Arial"/>
                <a:cs typeface="Arial"/>
              </a:rPr>
              <a:t>mikrobiyal</a:t>
            </a:r>
            <a:r>
              <a:rPr lang="tr-TR" sz="2400" spc="-19" dirty="0">
                <a:latin typeface="Arial"/>
                <a:cs typeface="Arial"/>
              </a:rPr>
              <a:t> </a:t>
            </a:r>
            <a:r>
              <a:rPr lang="tr-TR" sz="2400" spc="-16" dirty="0">
                <a:latin typeface="Arial"/>
                <a:cs typeface="Arial"/>
              </a:rPr>
              <a:t>yükleri </a:t>
            </a:r>
            <a:r>
              <a:rPr lang="tr-TR" sz="2400" spc="-26" dirty="0">
                <a:latin typeface="Arial"/>
                <a:cs typeface="Arial"/>
              </a:rPr>
              <a:t>nedeniyle, </a:t>
            </a:r>
            <a:r>
              <a:rPr lang="tr-TR" sz="2400" spc="-35" dirty="0">
                <a:latin typeface="Arial"/>
                <a:cs typeface="Arial"/>
              </a:rPr>
              <a:t>gıdalarda </a:t>
            </a:r>
            <a:r>
              <a:rPr lang="tr-TR" sz="2400" spc="-38" dirty="0">
                <a:latin typeface="Arial"/>
                <a:cs typeface="Arial"/>
              </a:rPr>
              <a:t>muhafaza </a:t>
            </a:r>
            <a:r>
              <a:rPr lang="tr-TR" sz="2400" spc="-42" dirty="0">
                <a:latin typeface="Arial"/>
                <a:cs typeface="Arial"/>
              </a:rPr>
              <a:t>amacıyla  </a:t>
            </a:r>
            <a:r>
              <a:rPr lang="tr-TR" sz="2400" spc="-22" dirty="0">
                <a:latin typeface="Arial"/>
                <a:cs typeface="Arial"/>
              </a:rPr>
              <a:t>kullanıldıkları </a:t>
            </a:r>
            <a:r>
              <a:rPr lang="tr-TR" sz="2400" spc="-48" dirty="0">
                <a:latin typeface="Arial"/>
                <a:cs typeface="Arial"/>
              </a:rPr>
              <a:t>zaman </a:t>
            </a:r>
            <a:r>
              <a:rPr lang="tr-TR" sz="2400" spc="-16" dirty="0">
                <a:latin typeface="Arial"/>
                <a:cs typeface="Arial"/>
              </a:rPr>
              <a:t>bile </a:t>
            </a:r>
            <a:r>
              <a:rPr lang="tr-TR" sz="2400" spc="-32" dirty="0">
                <a:latin typeface="Arial"/>
                <a:cs typeface="Arial"/>
              </a:rPr>
              <a:t>gıdaların </a:t>
            </a:r>
            <a:r>
              <a:rPr lang="tr-TR" sz="2400" spc="-38" dirty="0">
                <a:latin typeface="Arial"/>
                <a:cs typeface="Arial"/>
              </a:rPr>
              <a:t>bozulmasına </a:t>
            </a:r>
            <a:r>
              <a:rPr lang="tr-TR" sz="2400" spc="-35" dirty="0">
                <a:latin typeface="Arial"/>
                <a:cs typeface="Arial"/>
              </a:rPr>
              <a:t>neden </a:t>
            </a:r>
            <a:r>
              <a:rPr lang="tr-TR" sz="2400" spc="-10" dirty="0">
                <a:latin typeface="Arial"/>
                <a:cs typeface="Arial"/>
              </a:rPr>
              <a:t>olabilirler. </a:t>
            </a:r>
            <a:r>
              <a:rPr lang="tr-TR" sz="2400" spc="-32" dirty="0">
                <a:latin typeface="Arial"/>
                <a:cs typeface="Arial"/>
              </a:rPr>
              <a:t>İlave </a:t>
            </a:r>
            <a:r>
              <a:rPr lang="tr-TR" sz="2400" spc="-13" dirty="0">
                <a:latin typeface="Arial"/>
                <a:cs typeface="Arial"/>
              </a:rPr>
              <a:t>edildikleri </a:t>
            </a:r>
            <a:r>
              <a:rPr lang="tr-TR" sz="2400" spc="-32" dirty="0">
                <a:latin typeface="Arial"/>
                <a:cs typeface="Arial"/>
              </a:rPr>
              <a:t>gıdalarda bozulmalara  </a:t>
            </a:r>
            <a:r>
              <a:rPr lang="tr-TR" sz="2400" spc="-38" dirty="0">
                <a:latin typeface="Arial"/>
                <a:cs typeface="Arial"/>
              </a:rPr>
              <a:t>ve </a:t>
            </a:r>
            <a:r>
              <a:rPr lang="tr-TR" sz="2400" spc="-19" dirty="0" err="1">
                <a:latin typeface="Arial"/>
                <a:cs typeface="Arial"/>
              </a:rPr>
              <a:t>mikrobiyal</a:t>
            </a:r>
            <a:r>
              <a:rPr lang="tr-TR" sz="2400" spc="-19" dirty="0">
                <a:latin typeface="Arial"/>
                <a:cs typeface="Arial"/>
              </a:rPr>
              <a:t> </a:t>
            </a:r>
            <a:r>
              <a:rPr lang="tr-TR" sz="2400" spc="-29" dirty="0" err="1">
                <a:latin typeface="Arial"/>
                <a:cs typeface="Arial"/>
              </a:rPr>
              <a:t>kontaminasyona</a:t>
            </a:r>
            <a:r>
              <a:rPr lang="tr-TR" sz="2400" spc="-29" dirty="0">
                <a:latin typeface="Arial"/>
                <a:cs typeface="Arial"/>
              </a:rPr>
              <a:t> neden </a:t>
            </a:r>
            <a:r>
              <a:rPr lang="tr-TR" sz="2400" spc="-26" dirty="0">
                <a:latin typeface="Arial"/>
                <a:cs typeface="Arial"/>
              </a:rPr>
              <a:t>olabilecek </a:t>
            </a:r>
            <a:r>
              <a:rPr lang="tr-TR" sz="2400" spc="-38" dirty="0">
                <a:latin typeface="Arial"/>
                <a:cs typeface="Arial"/>
              </a:rPr>
              <a:t>katkı </a:t>
            </a:r>
            <a:r>
              <a:rPr lang="tr-TR" sz="2400" spc="-22" dirty="0">
                <a:latin typeface="Arial"/>
                <a:cs typeface="Arial"/>
              </a:rPr>
              <a:t>maddeleri </a:t>
            </a:r>
            <a:r>
              <a:rPr lang="tr-TR" sz="2400" spc="-16" dirty="0">
                <a:latin typeface="Arial"/>
                <a:cs typeface="Arial"/>
              </a:rPr>
              <a:t>için </a:t>
            </a:r>
            <a:r>
              <a:rPr lang="tr-TR" sz="2400" spc="-22" dirty="0">
                <a:latin typeface="Arial"/>
                <a:cs typeface="Arial"/>
              </a:rPr>
              <a:t>kullanıldıkları </a:t>
            </a:r>
            <a:r>
              <a:rPr lang="tr-TR" sz="2400" spc="-45" dirty="0">
                <a:latin typeface="Arial"/>
                <a:cs typeface="Arial"/>
              </a:rPr>
              <a:t>gıda </a:t>
            </a:r>
            <a:r>
              <a:rPr lang="tr-TR" sz="2400" spc="-42" dirty="0">
                <a:latin typeface="Arial"/>
                <a:cs typeface="Arial"/>
              </a:rPr>
              <a:t>veya </a:t>
            </a:r>
            <a:r>
              <a:rPr lang="tr-TR" sz="2400" spc="-38" dirty="0">
                <a:latin typeface="Arial"/>
                <a:cs typeface="Arial"/>
              </a:rPr>
              <a:t>gıdanın  </a:t>
            </a:r>
            <a:r>
              <a:rPr lang="tr-TR" sz="2400" spc="-29" dirty="0">
                <a:latin typeface="Arial"/>
                <a:cs typeface="Arial"/>
              </a:rPr>
              <a:t>işleme </a:t>
            </a:r>
            <a:r>
              <a:rPr lang="tr-TR" sz="2400" spc="-19" dirty="0">
                <a:latin typeface="Arial"/>
                <a:cs typeface="Arial"/>
              </a:rPr>
              <a:t>yöntemine </a:t>
            </a:r>
            <a:r>
              <a:rPr lang="tr-TR" sz="2400" spc="-35" dirty="0">
                <a:latin typeface="Arial"/>
                <a:cs typeface="Arial"/>
              </a:rPr>
              <a:t>bağlı </a:t>
            </a:r>
            <a:r>
              <a:rPr lang="tr-TR" sz="2400" spc="-26" dirty="0">
                <a:latin typeface="Arial"/>
                <a:cs typeface="Arial"/>
              </a:rPr>
              <a:t>olarak </a:t>
            </a:r>
            <a:r>
              <a:rPr lang="tr-TR" sz="2400" spc="-16" dirty="0">
                <a:latin typeface="Arial"/>
                <a:cs typeface="Arial"/>
              </a:rPr>
              <a:t>standartlar</a:t>
            </a:r>
            <a:r>
              <a:rPr lang="tr-TR" sz="2400" spc="-90" dirty="0">
                <a:latin typeface="Arial"/>
                <a:cs typeface="Arial"/>
              </a:rPr>
              <a:t> </a:t>
            </a:r>
            <a:r>
              <a:rPr lang="tr-TR" sz="2400" spc="-13" dirty="0">
                <a:latin typeface="Arial"/>
                <a:cs typeface="Arial"/>
              </a:rPr>
              <a:t>belirlenmiştir.</a:t>
            </a:r>
            <a:endParaRPr lang="tr-T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840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0F85780-0722-0849-BF9D-B7486EC92AD2}"/>
              </a:ext>
            </a:extLst>
          </p:cNvPr>
          <p:cNvSpPr/>
          <p:nvPr/>
        </p:nvSpPr>
        <p:spPr>
          <a:xfrm>
            <a:off x="228600" y="762000"/>
            <a:ext cx="11430000" cy="38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"/>
              </a:spcBef>
            </a:pPr>
            <a:endParaRPr lang="tr-TR" sz="2400" dirty="0">
              <a:latin typeface="Times New Roman"/>
              <a:cs typeface="Times New Roman"/>
            </a:endParaRPr>
          </a:p>
          <a:p>
            <a:pPr marL="123389" indent="-115245" algn="just">
              <a:buAutoNum type="arabicPeriod" startAt="8"/>
              <a:tabLst>
                <a:tab pos="123797" algn="l"/>
              </a:tabLst>
            </a:pPr>
            <a:r>
              <a:rPr lang="tr-TR" sz="2400" b="1" spc="-38" dirty="0">
                <a:solidFill>
                  <a:schemeClr val="bg1"/>
                </a:solidFill>
                <a:latin typeface="Arial"/>
                <a:cs typeface="Arial"/>
              </a:rPr>
              <a:t>Alet </a:t>
            </a:r>
            <a:r>
              <a:rPr lang="tr-TR" sz="2400" b="1" spc="-55" dirty="0">
                <a:solidFill>
                  <a:schemeClr val="bg1"/>
                </a:solidFill>
                <a:latin typeface="Arial"/>
                <a:cs typeface="Arial"/>
              </a:rPr>
              <a:t>ve</a:t>
            </a:r>
            <a:r>
              <a:rPr lang="tr-TR" sz="24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2400" b="1" spc="-58" dirty="0">
                <a:solidFill>
                  <a:schemeClr val="bg1"/>
                </a:solidFill>
                <a:latin typeface="Arial"/>
                <a:cs typeface="Arial"/>
              </a:rPr>
              <a:t>Ekipmanlar</a:t>
            </a:r>
            <a:endParaRPr lang="tr-TR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8145" marR="3665" algn="just">
              <a:lnSpc>
                <a:spcPct val="117300"/>
              </a:lnSpc>
              <a:spcBef>
                <a:spcPts val="641"/>
              </a:spcBef>
            </a:pPr>
            <a:r>
              <a:rPr lang="tr-TR" sz="2400" spc="-55" dirty="0">
                <a:latin typeface="Arial"/>
                <a:cs typeface="Arial"/>
              </a:rPr>
              <a:t>Gıda </a:t>
            </a:r>
            <a:r>
              <a:rPr lang="tr-TR" sz="2400" spc="-19" dirty="0">
                <a:latin typeface="Arial"/>
                <a:cs typeface="Arial"/>
              </a:rPr>
              <a:t>işletmelerinde temizliğin </a:t>
            </a:r>
            <a:r>
              <a:rPr lang="tr-TR" sz="2400" spc="-26" dirty="0">
                <a:latin typeface="Arial"/>
                <a:cs typeface="Arial"/>
              </a:rPr>
              <a:t>kolay </a:t>
            </a:r>
            <a:r>
              <a:rPr lang="tr-TR" sz="2400" spc="-29" dirty="0">
                <a:latin typeface="Arial"/>
                <a:cs typeface="Arial"/>
              </a:rPr>
              <a:t>yapılabilmesi </a:t>
            </a:r>
            <a:r>
              <a:rPr lang="tr-TR" sz="2400" spc="-16" dirty="0">
                <a:latin typeface="Arial"/>
                <a:cs typeface="Arial"/>
              </a:rPr>
              <a:t>için </a:t>
            </a:r>
            <a:r>
              <a:rPr lang="tr-TR" sz="2400" spc="-29" dirty="0">
                <a:latin typeface="Arial"/>
                <a:cs typeface="Arial"/>
              </a:rPr>
              <a:t>ekipman </a:t>
            </a:r>
            <a:r>
              <a:rPr lang="tr-TR" sz="2400" spc="-26" dirty="0">
                <a:latin typeface="Arial"/>
                <a:cs typeface="Arial"/>
              </a:rPr>
              <a:t>yerleşiminde ekipmanlar, duvar </a:t>
            </a:r>
            <a:r>
              <a:rPr lang="tr-TR" sz="2400" spc="-38" dirty="0">
                <a:latin typeface="Arial"/>
                <a:cs typeface="Arial"/>
              </a:rPr>
              <a:t>ve </a:t>
            </a:r>
            <a:r>
              <a:rPr lang="tr-TR" sz="2400" spc="-22" dirty="0">
                <a:latin typeface="Arial"/>
                <a:cs typeface="Arial"/>
              </a:rPr>
              <a:t>taban  </a:t>
            </a:r>
            <a:r>
              <a:rPr lang="tr-TR" sz="2400" spc="-38" dirty="0">
                <a:latin typeface="Arial"/>
                <a:cs typeface="Arial"/>
              </a:rPr>
              <a:t>arasında </a:t>
            </a:r>
            <a:r>
              <a:rPr lang="tr-TR" sz="2400" spc="-10" dirty="0">
                <a:latin typeface="Arial"/>
                <a:cs typeface="Arial"/>
              </a:rPr>
              <a:t>yeterli </a:t>
            </a:r>
            <a:r>
              <a:rPr lang="tr-TR" sz="2400" spc="-32" dirty="0">
                <a:latin typeface="Arial"/>
                <a:cs typeface="Arial"/>
              </a:rPr>
              <a:t>boşluk </a:t>
            </a:r>
            <a:r>
              <a:rPr lang="tr-TR" sz="2400" spc="-22" dirty="0">
                <a:latin typeface="Arial"/>
                <a:cs typeface="Arial"/>
              </a:rPr>
              <a:t>bulunmalıdır. </a:t>
            </a:r>
            <a:r>
              <a:rPr lang="tr-TR" sz="2400" spc="-16" dirty="0">
                <a:latin typeface="Arial"/>
                <a:cs typeface="Arial"/>
              </a:rPr>
              <a:t>Alet </a:t>
            </a:r>
            <a:r>
              <a:rPr lang="tr-TR" sz="2400" spc="-42" dirty="0">
                <a:latin typeface="Arial"/>
                <a:cs typeface="Arial"/>
              </a:rPr>
              <a:t>ve </a:t>
            </a:r>
            <a:r>
              <a:rPr lang="tr-TR" sz="2400" spc="-26" dirty="0">
                <a:latin typeface="Arial"/>
                <a:cs typeface="Arial"/>
              </a:rPr>
              <a:t>ekipmanlar </a:t>
            </a:r>
            <a:r>
              <a:rPr lang="tr-TR" sz="2400" spc="-42" dirty="0">
                <a:latin typeface="Arial"/>
                <a:cs typeface="Arial"/>
              </a:rPr>
              <a:t>çalışma </a:t>
            </a:r>
            <a:r>
              <a:rPr lang="tr-TR" sz="2400" spc="-35" dirty="0">
                <a:latin typeface="Arial"/>
                <a:cs typeface="Arial"/>
              </a:rPr>
              <a:t>günü sonunda </a:t>
            </a:r>
            <a:r>
              <a:rPr lang="tr-TR" sz="2400" spc="-42" dirty="0">
                <a:latin typeface="Arial"/>
                <a:cs typeface="Arial"/>
              </a:rPr>
              <a:t>veya </a:t>
            </a:r>
            <a:r>
              <a:rPr lang="tr-TR" sz="2400" spc="-29" dirty="0">
                <a:latin typeface="Arial"/>
                <a:cs typeface="Arial"/>
              </a:rPr>
              <a:t>vardiya aralarında  </a:t>
            </a:r>
            <a:r>
              <a:rPr lang="tr-TR" sz="2400" spc="-19" dirty="0">
                <a:latin typeface="Arial"/>
                <a:cs typeface="Arial"/>
              </a:rPr>
              <a:t>işletmenin </a:t>
            </a:r>
            <a:r>
              <a:rPr lang="tr-TR" sz="2400" spc="-26" dirty="0">
                <a:latin typeface="Arial"/>
                <a:cs typeface="Arial"/>
              </a:rPr>
              <a:t>temizleme </a:t>
            </a:r>
            <a:r>
              <a:rPr lang="tr-TR" sz="2400" spc="-29" dirty="0">
                <a:latin typeface="Arial"/>
                <a:cs typeface="Arial"/>
              </a:rPr>
              <a:t>programına </a:t>
            </a:r>
            <a:r>
              <a:rPr lang="tr-TR" sz="2400" spc="-35" dirty="0">
                <a:latin typeface="Arial"/>
                <a:cs typeface="Arial"/>
              </a:rPr>
              <a:t>uygun </a:t>
            </a:r>
            <a:r>
              <a:rPr lang="tr-TR" sz="2400" spc="-19" dirty="0">
                <a:latin typeface="Arial"/>
                <a:cs typeface="Arial"/>
              </a:rPr>
              <a:t>temizlenmeli </a:t>
            </a:r>
            <a:r>
              <a:rPr lang="tr-TR" sz="2400" spc="-38" dirty="0">
                <a:latin typeface="Arial"/>
                <a:cs typeface="Arial"/>
              </a:rPr>
              <a:t>ve </a:t>
            </a:r>
            <a:r>
              <a:rPr lang="tr-TR" sz="2400" spc="-29" dirty="0">
                <a:latin typeface="Arial"/>
                <a:cs typeface="Arial"/>
              </a:rPr>
              <a:t>dezenfekte </a:t>
            </a:r>
            <a:r>
              <a:rPr lang="tr-TR" sz="2400" spc="-13" dirty="0">
                <a:latin typeface="Arial"/>
                <a:cs typeface="Arial"/>
              </a:rPr>
              <a:t>edilmelidir. </a:t>
            </a:r>
            <a:r>
              <a:rPr lang="tr-TR" sz="2400" spc="-32" dirty="0">
                <a:latin typeface="Arial"/>
                <a:cs typeface="Arial"/>
              </a:rPr>
              <a:t>Ekipmanlar </a:t>
            </a:r>
            <a:r>
              <a:rPr lang="tr-TR" sz="2400" spc="-26" dirty="0">
                <a:latin typeface="Arial"/>
                <a:cs typeface="Arial"/>
              </a:rPr>
              <a:t>doğru  </a:t>
            </a:r>
            <a:r>
              <a:rPr lang="tr-TR" sz="2400" spc="-32" dirty="0">
                <a:latin typeface="Arial"/>
                <a:cs typeface="Arial"/>
              </a:rPr>
              <a:t>şekilde </a:t>
            </a:r>
            <a:r>
              <a:rPr lang="tr-TR" sz="2400" spc="-19" dirty="0">
                <a:latin typeface="Arial"/>
                <a:cs typeface="Arial"/>
              </a:rPr>
              <a:t>temizlenip, </a:t>
            </a:r>
            <a:r>
              <a:rPr lang="tr-TR" sz="2400" spc="-26" dirty="0">
                <a:latin typeface="Arial"/>
                <a:cs typeface="Arial"/>
              </a:rPr>
              <a:t>dezenfekte </a:t>
            </a:r>
            <a:r>
              <a:rPr lang="tr-TR" sz="2400" spc="-19" dirty="0">
                <a:latin typeface="Arial"/>
                <a:cs typeface="Arial"/>
              </a:rPr>
              <a:t>edilmediklerinde </a:t>
            </a:r>
            <a:r>
              <a:rPr lang="tr-TR" sz="2400" spc="-16" dirty="0">
                <a:latin typeface="Arial"/>
                <a:cs typeface="Arial"/>
              </a:rPr>
              <a:t>önemli </a:t>
            </a:r>
            <a:r>
              <a:rPr lang="tr-TR" sz="2400" spc="-29" dirty="0" err="1">
                <a:latin typeface="Arial"/>
                <a:cs typeface="Arial"/>
              </a:rPr>
              <a:t>kontaminasyon</a:t>
            </a:r>
            <a:r>
              <a:rPr lang="tr-TR" sz="2400" spc="-29" dirty="0">
                <a:latin typeface="Arial"/>
                <a:cs typeface="Arial"/>
              </a:rPr>
              <a:t> </a:t>
            </a:r>
            <a:r>
              <a:rPr lang="tr-TR" sz="2400" spc="-42" dirty="0">
                <a:latin typeface="Arial"/>
                <a:cs typeface="Arial"/>
              </a:rPr>
              <a:t>kaynağını </a:t>
            </a:r>
            <a:r>
              <a:rPr lang="tr-TR" sz="2400" spc="-13" dirty="0">
                <a:latin typeface="Arial"/>
                <a:cs typeface="Arial"/>
              </a:rPr>
              <a:t>oluşturur. </a:t>
            </a:r>
            <a:r>
              <a:rPr lang="tr-TR" sz="2400" spc="-29" dirty="0">
                <a:latin typeface="Arial"/>
                <a:cs typeface="Arial"/>
              </a:rPr>
              <a:t>Genellikle  </a:t>
            </a:r>
            <a:r>
              <a:rPr lang="tr-TR" sz="2400" spc="-6" dirty="0">
                <a:latin typeface="Arial"/>
                <a:cs typeface="Arial"/>
              </a:rPr>
              <a:t>üretim </a:t>
            </a:r>
            <a:r>
              <a:rPr lang="tr-TR" sz="2400" spc="-19" dirty="0">
                <a:latin typeface="Arial"/>
                <a:cs typeface="Arial"/>
              </a:rPr>
              <a:t>hattındaki ürünün </a:t>
            </a:r>
            <a:r>
              <a:rPr lang="tr-TR" sz="2400" spc="-42" dirty="0">
                <a:latin typeface="Arial"/>
                <a:cs typeface="Arial"/>
              </a:rPr>
              <a:t>bulaşması </a:t>
            </a:r>
            <a:r>
              <a:rPr lang="tr-TR" sz="2400" spc="-29" dirty="0">
                <a:latin typeface="Arial"/>
                <a:cs typeface="Arial"/>
              </a:rPr>
              <a:t>büyük </a:t>
            </a:r>
            <a:r>
              <a:rPr lang="tr-TR" sz="2400" spc="-26" dirty="0">
                <a:latin typeface="Arial"/>
                <a:cs typeface="Arial"/>
              </a:rPr>
              <a:t>ölçüde ekipmanların </a:t>
            </a:r>
            <a:r>
              <a:rPr lang="tr-TR" sz="2400" spc="-32" dirty="0">
                <a:latin typeface="Arial"/>
                <a:cs typeface="Arial"/>
              </a:rPr>
              <a:t>yüzeyinden </a:t>
            </a:r>
            <a:r>
              <a:rPr lang="tr-TR" sz="2400" spc="-38" dirty="0">
                <a:latin typeface="Arial"/>
                <a:cs typeface="Arial"/>
              </a:rPr>
              <a:t>ve </a:t>
            </a:r>
            <a:r>
              <a:rPr lang="tr-TR" sz="2400" spc="-45" dirty="0">
                <a:latin typeface="Arial"/>
                <a:cs typeface="Arial"/>
              </a:rPr>
              <a:t>çalışan </a:t>
            </a:r>
            <a:r>
              <a:rPr lang="tr-TR" sz="2400" spc="-19" dirty="0">
                <a:latin typeface="Arial"/>
                <a:cs typeface="Arial"/>
              </a:rPr>
              <a:t>işçilerin </a:t>
            </a:r>
            <a:r>
              <a:rPr lang="tr-TR" sz="2400" spc="-16" dirty="0">
                <a:latin typeface="Arial"/>
                <a:cs typeface="Arial"/>
              </a:rPr>
              <a:t>ellerindeki  </a:t>
            </a:r>
            <a:r>
              <a:rPr lang="tr-TR" sz="2400" spc="-16" dirty="0" err="1">
                <a:latin typeface="Arial"/>
                <a:cs typeface="Arial"/>
              </a:rPr>
              <a:t>mikrobiyal</a:t>
            </a:r>
            <a:r>
              <a:rPr lang="tr-TR" sz="2400" spc="-16" dirty="0">
                <a:latin typeface="Arial"/>
                <a:cs typeface="Arial"/>
              </a:rPr>
              <a:t> </a:t>
            </a:r>
            <a:r>
              <a:rPr lang="tr-TR" sz="2400" spc="-19" dirty="0">
                <a:latin typeface="Arial"/>
                <a:cs typeface="Arial"/>
              </a:rPr>
              <a:t>yükten</a:t>
            </a:r>
            <a:r>
              <a:rPr lang="tr-TR" sz="2400" spc="-67" dirty="0">
                <a:latin typeface="Arial"/>
                <a:cs typeface="Arial"/>
              </a:rPr>
              <a:t> </a:t>
            </a:r>
            <a:r>
              <a:rPr lang="tr-TR" sz="2400" spc="-32" dirty="0">
                <a:latin typeface="Arial"/>
                <a:cs typeface="Arial"/>
              </a:rPr>
              <a:t>kaynaklanır.</a:t>
            </a:r>
            <a:endParaRPr lang="tr-T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374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FD6E0-F00B-064D-A668-9A68FFFB522A}"/>
              </a:ext>
            </a:extLst>
          </p:cNvPr>
          <p:cNvSpPr txBox="1"/>
          <p:nvPr/>
        </p:nvSpPr>
        <p:spPr>
          <a:xfrm>
            <a:off x="4648200" y="2895600"/>
            <a:ext cx="3004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392726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00200" y="152400"/>
            <a:ext cx="8686800" cy="1600968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469938" algn="ctr">
              <a:spcBef>
                <a:spcPts val="798"/>
              </a:spcBef>
            </a:pPr>
            <a:r>
              <a:rPr sz="3200" b="1" spc="-3" dirty="0">
                <a:solidFill>
                  <a:schemeClr val="bg1"/>
                </a:solidFill>
                <a:latin typeface="Tahoma"/>
                <a:cs typeface="Tahoma"/>
              </a:rPr>
              <a:t>MİKROORGANİZMALARIN </a:t>
            </a:r>
            <a:r>
              <a:rPr sz="3200" b="1" spc="-6" dirty="0">
                <a:solidFill>
                  <a:schemeClr val="bg1"/>
                </a:solidFill>
                <a:latin typeface="Tahoma"/>
                <a:cs typeface="Tahoma"/>
              </a:rPr>
              <a:t>BULAŞMA</a:t>
            </a:r>
            <a:r>
              <a:rPr sz="3200" b="1" spc="6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3200" b="1" spc="-3" dirty="0">
                <a:solidFill>
                  <a:schemeClr val="bg1"/>
                </a:solidFill>
                <a:latin typeface="Tahoma"/>
                <a:cs typeface="Tahoma"/>
              </a:rPr>
              <a:t>KAYNAKLARI</a:t>
            </a:r>
            <a:endParaRPr sz="320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8145">
              <a:spcBef>
                <a:spcPts val="907"/>
              </a:spcBef>
            </a:pPr>
            <a:r>
              <a:rPr sz="3200" b="1" spc="-26" dirty="0">
                <a:solidFill>
                  <a:schemeClr val="bg1"/>
                </a:solidFill>
                <a:latin typeface="Arial"/>
                <a:cs typeface="Arial"/>
              </a:rPr>
              <a:t>1. </a:t>
            </a:r>
            <a:r>
              <a:rPr sz="3200" b="1" spc="-58" dirty="0">
                <a:solidFill>
                  <a:schemeClr val="bg1"/>
                </a:solidFill>
                <a:latin typeface="Arial"/>
                <a:cs typeface="Arial"/>
              </a:rPr>
              <a:t>Toprak </a:t>
            </a:r>
            <a:r>
              <a:rPr sz="3200" b="1" spc="-55" dirty="0">
                <a:solidFill>
                  <a:schemeClr val="bg1"/>
                </a:solidFill>
                <a:latin typeface="Arial"/>
                <a:cs typeface="Arial"/>
              </a:rPr>
              <a:t>ve</a:t>
            </a:r>
            <a:r>
              <a:rPr sz="3200" b="1" spc="-9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b="1" spc="-106" dirty="0">
                <a:solidFill>
                  <a:schemeClr val="bg1"/>
                </a:solidFill>
                <a:latin typeface="Arial"/>
                <a:cs typeface="Arial"/>
              </a:rPr>
              <a:t>Su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56823" y="6022334"/>
            <a:ext cx="7819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89">
              <a:lnSpc>
                <a:spcPts val="737"/>
              </a:lnSpc>
            </a:pPr>
            <a:r>
              <a:rPr sz="705" spc="-35" dirty="0">
                <a:latin typeface="Arial"/>
                <a:cs typeface="Arial"/>
              </a:rPr>
              <a:t>1</a:t>
            </a:r>
            <a:endParaRPr sz="70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6400" y="1958762"/>
            <a:ext cx="3733799" cy="3632650"/>
          </a:xfrm>
          <a:prstGeom prst="rect">
            <a:avLst/>
          </a:prstGeom>
        </p:spPr>
        <p:txBody>
          <a:bodyPr vert="horz" wrap="square" lIns="0" tIns="31358" rIns="0" bIns="0" rtlCol="0">
            <a:spAutoFit/>
          </a:bodyPr>
          <a:lstStyle/>
          <a:p>
            <a:pPr marL="155560" indent="-146601">
              <a:spcBef>
                <a:spcPts val="247"/>
              </a:spcBef>
              <a:buFont typeface="Symbol"/>
              <a:buChar char=""/>
              <a:tabLst>
                <a:tab pos="155560" algn="l"/>
                <a:tab pos="155967" algn="l"/>
              </a:tabLst>
            </a:pPr>
            <a:r>
              <a:rPr sz="3200" i="1" spc="-35" dirty="0">
                <a:latin typeface="Arial"/>
                <a:cs typeface="Arial"/>
              </a:rPr>
              <a:t>Alcaligenes,</a:t>
            </a:r>
            <a:endParaRPr sz="3200" dirty="0">
              <a:latin typeface="Arial"/>
              <a:cs typeface="Arial"/>
            </a:endParaRPr>
          </a:p>
          <a:p>
            <a:pPr marL="155560" indent="-146601">
              <a:spcBef>
                <a:spcPts val="186"/>
              </a:spcBef>
              <a:buFont typeface="Symbol"/>
              <a:buChar char=""/>
              <a:tabLst>
                <a:tab pos="155560" algn="l"/>
                <a:tab pos="155967" algn="l"/>
              </a:tabLst>
            </a:pPr>
            <a:r>
              <a:rPr sz="3200" i="1" spc="-35" dirty="0">
                <a:latin typeface="Arial"/>
                <a:cs typeface="Arial"/>
              </a:rPr>
              <a:t>Bacillus,</a:t>
            </a:r>
            <a:endParaRPr sz="3200" dirty="0">
              <a:latin typeface="Arial"/>
              <a:cs typeface="Arial"/>
            </a:endParaRPr>
          </a:p>
          <a:p>
            <a:pPr marL="155560" indent="-146601">
              <a:spcBef>
                <a:spcPts val="180"/>
              </a:spcBef>
              <a:buFont typeface="Symbol"/>
              <a:buChar char=""/>
              <a:tabLst>
                <a:tab pos="155560" algn="l"/>
                <a:tab pos="155967" algn="l"/>
              </a:tabLst>
            </a:pPr>
            <a:r>
              <a:rPr sz="3200" i="1" spc="-26" dirty="0">
                <a:latin typeface="Arial"/>
                <a:cs typeface="Arial"/>
              </a:rPr>
              <a:t>Citrobacter,</a:t>
            </a:r>
            <a:endParaRPr sz="3200" dirty="0">
              <a:latin typeface="Arial"/>
              <a:cs typeface="Arial"/>
            </a:endParaRPr>
          </a:p>
          <a:p>
            <a:pPr marL="155560" indent="-146601">
              <a:spcBef>
                <a:spcPts val="183"/>
              </a:spcBef>
              <a:buFont typeface="Symbol"/>
              <a:buChar char=""/>
              <a:tabLst>
                <a:tab pos="155560" algn="l"/>
                <a:tab pos="155967" algn="l"/>
              </a:tabLst>
            </a:pPr>
            <a:r>
              <a:rPr sz="3200" i="1" spc="-26" dirty="0">
                <a:latin typeface="Arial"/>
                <a:cs typeface="Arial"/>
              </a:rPr>
              <a:t>Clostridium,</a:t>
            </a:r>
            <a:endParaRPr sz="3200" dirty="0">
              <a:latin typeface="Arial"/>
              <a:cs typeface="Arial"/>
            </a:endParaRPr>
          </a:p>
          <a:p>
            <a:pPr marL="155560" indent="-146601">
              <a:spcBef>
                <a:spcPts val="176"/>
              </a:spcBef>
              <a:buFont typeface="Symbol"/>
              <a:buChar char=""/>
              <a:tabLst>
                <a:tab pos="155560" algn="l"/>
                <a:tab pos="155967" algn="l"/>
              </a:tabLst>
            </a:pPr>
            <a:r>
              <a:rPr sz="3200" i="1" spc="-32" dirty="0">
                <a:latin typeface="Arial"/>
                <a:cs typeface="Arial"/>
              </a:rPr>
              <a:t>Corynebacterium,</a:t>
            </a:r>
            <a:endParaRPr sz="3200" dirty="0">
              <a:latin typeface="Arial"/>
              <a:cs typeface="Arial"/>
            </a:endParaRPr>
          </a:p>
          <a:p>
            <a:pPr marL="155560" indent="-146601">
              <a:spcBef>
                <a:spcPts val="186"/>
              </a:spcBef>
              <a:buFont typeface="Symbol"/>
              <a:buChar char=""/>
              <a:tabLst>
                <a:tab pos="155560" algn="l"/>
                <a:tab pos="155967" algn="l"/>
              </a:tabLst>
            </a:pPr>
            <a:r>
              <a:rPr sz="3200" i="1" spc="-29" dirty="0">
                <a:latin typeface="Arial"/>
                <a:cs typeface="Arial"/>
              </a:rPr>
              <a:t>Enterobacter,</a:t>
            </a:r>
            <a:endParaRPr sz="3200" dirty="0">
              <a:latin typeface="Arial"/>
              <a:cs typeface="Arial"/>
            </a:endParaRPr>
          </a:p>
          <a:p>
            <a:pPr marL="152710" indent="-144565">
              <a:spcBef>
                <a:spcPts val="176"/>
              </a:spcBef>
              <a:buFont typeface="Symbol"/>
              <a:buChar char=""/>
              <a:tabLst>
                <a:tab pos="152710" algn="l"/>
                <a:tab pos="153117" algn="l"/>
              </a:tabLst>
            </a:pPr>
            <a:r>
              <a:rPr sz="3200" i="1" spc="-35" dirty="0">
                <a:latin typeface="Arial"/>
                <a:cs typeface="Arial"/>
              </a:rPr>
              <a:t>Micrococcus,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9400" y="1958762"/>
            <a:ext cx="5410200" cy="3698245"/>
          </a:xfrm>
          <a:prstGeom prst="rect">
            <a:avLst/>
          </a:prstGeom>
        </p:spPr>
        <p:txBody>
          <a:bodyPr vert="horz" wrap="square" lIns="0" tIns="31358" rIns="0" bIns="0" rtlCol="0">
            <a:spAutoFit/>
          </a:bodyPr>
          <a:lstStyle/>
          <a:p>
            <a:pPr marL="154746" indent="-146601">
              <a:spcBef>
                <a:spcPts val="247"/>
              </a:spcBef>
              <a:buFont typeface="Symbol"/>
              <a:buChar char=""/>
              <a:tabLst>
                <a:tab pos="154338" algn="l"/>
                <a:tab pos="154746" algn="l"/>
              </a:tabLst>
            </a:pPr>
            <a:r>
              <a:rPr sz="3200" i="1" spc="-35" dirty="0">
                <a:latin typeface="Arial"/>
                <a:cs typeface="Arial"/>
              </a:rPr>
              <a:t>Proteus,</a:t>
            </a:r>
            <a:endParaRPr sz="3200" dirty="0">
              <a:latin typeface="Arial"/>
              <a:cs typeface="Arial"/>
            </a:endParaRPr>
          </a:p>
          <a:p>
            <a:pPr marL="154746" indent="-146601">
              <a:spcBef>
                <a:spcPts val="186"/>
              </a:spcBef>
              <a:buFont typeface="Symbol"/>
              <a:buChar char=""/>
              <a:tabLst>
                <a:tab pos="154338" algn="l"/>
                <a:tab pos="154746" algn="l"/>
              </a:tabLst>
            </a:pPr>
            <a:r>
              <a:rPr sz="3200" i="1" spc="-48" dirty="0">
                <a:latin typeface="Arial"/>
                <a:cs typeface="Arial"/>
              </a:rPr>
              <a:t>Pseudomonas,</a:t>
            </a:r>
            <a:endParaRPr sz="3200" dirty="0">
              <a:latin typeface="Arial"/>
              <a:cs typeface="Arial"/>
            </a:endParaRPr>
          </a:p>
          <a:p>
            <a:pPr marL="154746" indent="-146601">
              <a:spcBef>
                <a:spcPts val="180"/>
              </a:spcBef>
              <a:buFont typeface="Symbol"/>
              <a:buChar char=""/>
              <a:tabLst>
                <a:tab pos="154338" algn="l"/>
                <a:tab pos="154746" algn="l"/>
              </a:tabLst>
            </a:pPr>
            <a:r>
              <a:rPr sz="3200" i="1" spc="-29" dirty="0">
                <a:latin typeface="Arial"/>
                <a:cs typeface="Arial"/>
              </a:rPr>
              <a:t>Serratia</a:t>
            </a:r>
            <a:endParaRPr sz="3200" dirty="0">
              <a:latin typeface="Arial"/>
              <a:cs typeface="Arial"/>
            </a:endParaRPr>
          </a:p>
          <a:p>
            <a:pPr marL="154746" indent="-146601">
              <a:spcBef>
                <a:spcPts val="183"/>
              </a:spcBef>
              <a:buFont typeface="Symbol"/>
              <a:buChar char=""/>
              <a:tabLst>
                <a:tab pos="154338" algn="l"/>
                <a:tab pos="154746" algn="l"/>
              </a:tabLst>
            </a:pPr>
            <a:r>
              <a:rPr sz="3200" i="1" spc="-35" dirty="0">
                <a:latin typeface="Arial"/>
                <a:cs typeface="Arial"/>
              </a:rPr>
              <a:t>Salmonella </a:t>
            </a:r>
            <a:r>
              <a:rPr sz="3200" spc="-35" dirty="0">
                <a:latin typeface="Arial"/>
                <a:cs typeface="Arial"/>
              </a:rPr>
              <a:t>(lağım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38" dirty="0">
                <a:latin typeface="Arial"/>
                <a:cs typeface="Arial"/>
              </a:rPr>
              <a:t>suyu)</a:t>
            </a:r>
            <a:endParaRPr sz="3200" dirty="0">
              <a:latin typeface="Arial"/>
              <a:cs typeface="Arial"/>
            </a:endParaRPr>
          </a:p>
          <a:p>
            <a:pPr marL="154746" indent="-146601">
              <a:spcBef>
                <a:spcPts val="176"/>
              </a:spcBef>
              <a:buFont typeface="Symbol"/>
              <a:buChar char=""/>
              <a:tabLst>
                <a:tab pos="154338" algn="l"/>
                <a:tab pos="154746" algn="l"/>
              </a:tabLst>
            </a:pPr>
            <a:r>
              <a:rPr sz="3200" i="1" spc="-42" dirty="0">
                <a:latin typeface="Arial"/>
                <a:cs typeface="Arial"/>
              </a:rPr>
              <a:t>E.coli </a:t>
            </a:r>
            <a:r>
              <a:rPr sz="3200" spc="-35" dirty="0">
                <a:latin typeface="Arial"/>
                <a:cs typeface="Arial"/>
              </a:rPr>
              <a:t>(lağım</a:t>
            </a:r>
            <a:r>
              <a:rPr sz="3200" spc="-32" dirty="0">
                <a:latin typeface="Arial"/>
                <a:cs typeface="Arial"/>
              </a:rPr>
              <a:t> </a:t>
            </a:r>
            <a:r>
              <a:rPr sz="3200" spc="-38" dirty="0">
                <a:latin typeface="Arial"/>
                <a:cs typeface="Arial"/>
              </a:rPr>
              <a:t>suyu)</a:t>
            </a:r>
            <a:endParaRPr sz="3200" dirty="0">
              <a:latin typeface="Arial"/>
              <a:cs typeface="Arial"/>
            </a:endParaRPr>
          </a:p>
          <a:p>
            <a:pPr marL="154746" marR="3258" indent="-146601">
              <a:lnSpc>
                <a:spcPct val="117300"/>
              </a:lnSpc>
              <a:spcBef>
                <a:spcPts val="38"/>
              </a:spcBef>
              <a:buFont typeface="Symbol"/>
              <a:buChar char=""/>
              <a:tabLst>
                <a:tab pos="154338" algn="l"/>
                <a:tab pos="154746" algn="l"/>
              </a:tabLst>
            </a:pPr>
            <a:r>
              <a:rPr sz="3200" i="1" spc="-22" dirty="0">
                <a:latin typeface="Arial"/>
                <a:cs typeface="Arial"/>
              </a:rPr>
              <a:t>Vibrio </a:t>
            </a:r>
            <a:r>
              <a:rPr sz="3200" i="1" spc="-29" dirty="0">
                <a:latin typeface="Arial"/>
                <a:cs typeface="Arial"/>
              </a:rPr>
              <a:t>parahaemolyticus </a:t>
            </a:r>
            <a:r>
              <a:rPr sz="3200" spc="-32" dirty="0">
                <a:latin typeface="Arial"/>
                <a:cs typeface="Arial"/>
              </a:rPr>
              <a:t>(deniz  </a:t>
            </a:r>
            <a:r>
              <a:rPr sz="3200" spc="-26" dirty="0">
                <a:latin typeface="Arial"/>
                <a:cs typeface="Arial"/>
              </a:rPr>
              <a:t>suyu-patojen)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86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D33E1419-257C-3941-A4CA-E2C9F4D3C439}"/>
              </a:ext>
            </a:extLst>
          </p:cNvPr>
          <p:cNvSpPr txBox="1"/>
          <p:nvPr/>
        </p:nvSpPr>
        <p:spPr>
          <a:xfrm>
            <a:off x="381000" y="685800"/>
            <a:ext cx="11506200" cy="456030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23389" indent="-115245">
              <a:spcBef>
                <a:spcPts val="64"/>
              </a:spcBef>
              <a:buAutoNum type="arabicPeriod" startAt="2"/>
              <a:tabLst>
                <a:tab pos="123797" algn="l"/>
              </a:tabLst>
            </a:pPr>
            <a:r>
              <a:rPr sz="3200" b="1" spc="-61" dirty="0">
                <a:solidFill>
                  <a:schemeClr val="bg1"/>
                </a:solidFill>
                <a:latin typeface="Arial"/>
                <a:cs typeface="Arial"/>
              </a:rPr>
              <a:t>Hava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8145" marR="4072" algn="just">
              <a:lnSpc>
                <a:spcPct val="117300"/>
              </a:lnSpc>
              <a:spcBef>
                <a:spcPts val="648"/>
              </a:spcBef>
            </a:pPr>
            <a:r>
              <a:rPr sz="3200" spc="-55" dirty="0">
                <a:latin typeface="Arial"/>
                <a:cs typeface="Arial"/>
              </a:rPr>
              <a:t>Hava </a:t>
            </a:r>
            <a:r>
              <a:rPr sz="3200" spc="-38" dirty="0">
                <a:latin typeface="Arial"/>
                <a:cs typeface="Arial"/>
              </a:rPr>
              <a:t>ve </a:t>
            </a:r>
            <a:r>
              <a:rPr sz="3200" spc="-29" dirty="0">
                <a:latin typeface="Arial"/>
                <a:cs typeface="Arial"/>
              </a:rPr>
              <a:t>tozda </a:t>
            </a:r>
            <a:r>
              <a:rPr sz="3200" spc="-26" dirty="0">
                <a:latin typeface="Arial"/>
                <a:cs typeface="Arial"/>
              </a:rPr>
              <a:t>bulunan mikroorganizmalar </a:t>
            </a:r>
            <a:r>
              <a:rPr sz="3200" spc="-48" dirty="0">
                <a:latin typeface="Arial"/>
                <a:cs typeface="Arial"/>
              </a:rPr>
              <a:t>bazı </a:t>
            </a:r>
            <a:r>
              <a:rPr sz="3200" spc="-16" dirty="0">
                <a:latin typeface="Arial"/>
                <a:cs typeface="Arial"/>
              </a:rPr>
              <a:t>patojenler </a:t>
            </a:r>
            <a:r>
              <a:rPr sz="3200" spc="-42" dirty="0">
                <a:latin typeface="Arial"/>
                <a:cs typeface="Arial"/>
              </a:rPr>
              <a:t>dışında </a:t>
            </a:r>
            <a:r>
              <a:rPr sz="3200" spc="-3" dirty="0">
                <a:latin typeface="Arial"/>
                <a:cs typeface="Arial"/>
              </a:rPr>
              <a:t>tüm </a:t>
            </a:r>
            <a:r>
              <a:rPr sz="3200" spc="-29" dirty="0">
                <a:latin typeface="Arial"/>
                <a:cs typeface="Arial"/>
              </a:rPr>
              <a:t>mikroorganizma </a:t>
            </a:r>
            <a:r>
              <a:rPr sz="3200" spc="-22" dirty="0">
                <a:latin typeface="Arial"/>
                <a:cs typeface="Arial"/>
              </a:rPr>
              <a:t>cinslerini </a:t>
            </a:r>
            <a:r>
              <a:rPr sz="3200" spc="-13" dirty="0">
                <a:latin typeface="Arial"/>
                <a:cs typeface="Arial"/>
              </a:rPr>
              <a:t>içerir.  </a:t>
            </a:r>
            <a:r>
              <a:rPr sz="3200" spc="-32" dirty="0">
                <a:latin typeface="Arial"/>
                <a:cs typeface="Arial"/>
              </a:rPr>
              <a:t>Bunlardan </a:t>
            </a:r>
            <a:r>
              <a:rPr sz="3200" spc="-29" dirty="0">
                <a:latin typeface="Arial"/>
                <a:cs typeface="Arial"/>
              </a:rPr>
              <a:t>ayrı </a:t>
            </a:r>
            <a:r>
              <a:rPr sz="3200" spc="-26" dirty="0">
                <a:latin typeface="Arial"/>
                <a:cs typeface="Arial"/>
              </a:rPr>
              <a:t>olarak </a:t>
            </a:r>
            <a:r>
              <a:rPr sz="3200" i="1" u="sng" spc="-45" dirty="0">
                <a:latin typeface="Arial"/>
                <a:cs typeface="Arial"/>
              </a:rPr>
              <a:t>Staphylococcus</a:t>
            </a:r>
            <a:r>
              <a:rPr sz="3200" i="1" spc="-45" dirty="0">
                <a:latin typeface="Arial"/>
                <a:cs typeface="Arial"/>
              </a:rPr>
              <a:t> </a:t>
            </a:r>
            <a:r>
              <a:rPr sz="3200" spc="-38" dirty="0">
                <a:latin typeface="Arial"/>
                <a:cs typeface="Arial"/>
              </a:rPr>
              <a:t>ve </a:t>
            </a:r>
            <a:r>
              <a:rPr sz="3200" i="1" u="sng" spc="-35" dirty="0">
                <a:latin typeface="Arial"/>
                <a:cs typeface="Arial"/>
              </a:rPr>
              <a:t>Salmonella</a:t>
            </a:r>
            <a:r>
              <a:rPr sz="3200" i="1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türleri </a:t>
            </a:r>
            <a:r>
              <a:rPr sz="3200" spc="-38" dirty="0">
                <a:latin typeface="Arial"/>
                <a:cs typeface="Arial"/>
              </a:rPr>
              <a:t>de </a:t>
            </a:r>
            <a:r>
              <a:rPr sz="3200" spc="-35" dirty="0">
                <a:latin typeface="Arial"/>
                <a:cs typeface="Arial"/>
              </a:rPr>
              <a:t>gıdalara </a:t>
            </a:r>
            <a:r>
              <a:rPr sz="3200" spc="-42" dirty="0">
                <a:latin typeface="Arial"/>
                <a:cs typeface="Arial"/>
              </a:rPr>
              <a:t>başlıca </a:t>
            </a:r>
            <a:r>
              <a:rPr sz="3200" spc="-38" dirty="0">
                <a:latin typeface="Arial"/>
                <a:cs typeface="Arial"/>
              </a:rPr>
              <a:t>bulaşma </a:t>
            </a:r>
            <a:r>
              <a:rPr sz="3200" spc="-45" dirty="0">
                <a:latin typeface="Arial"/>
                <a:cs typeface="Arial"/>
              </a:rPr>
              <a:t>kaynağı  </a:t>
            </a:r>
            <a:r>
              <a:rPr sz="3200" spc="-29" dirty="0">
                <a:latin typeface="Arial"/>
                <a:cs typeface="Arial"/>
              </a:rPr>
              <a:t>olmamakla </a:t>
            </a:r>
            <a:r>
              <a:rPr sz="3200" spc="-26" dirty="0">
                <a:latin typeface="Arial"/>
                <a:cs typeface="Arial"/>
              </a:rPr>
              <a:t>beraber </a:t>
            </a:r>
            <a:r>
              <a:rPr sz="3200" spc="-42" dirty="0">
                <a:latin typeface="Arial"/>
                <a:cs typeface="Arial"/>
              </a:rPr>
              <a:t>hava ve </a:t>
            </a:r>
            <a:r>
              <a:rPr sz="3200" spc="-29" dirty="0">
                <a:latin typeface="Arial"/>
                <a:cs typeface="Arial"/>
              </a:rPr>
              <a:t>tozda </a:t>
            </a:r>
            <a:r>
              <a:rPr sz="3200" spc="-19" dirty="0">
                <a:latin typeface="Arial"/>
                <a:cs typeface="Arial"/>
              </a:rPr>
              <a:t>bulunmaktadırlar. </a:t>
            </a:r>
            <a:r>
              <a:rPr sz="3200" spc="-55" dirty="0">
                <a:latin typeface="Arial"/>
                <a:cs typeface="Arial"/>
              </a:rPr>
              <a:t>Hava </a:t>
            </a:r>
            <a:r>
              <a:rPr sz="3200" spc="-38" dirty="0">
                <a:latin typeface="Arial"/>
                <a:cs typeface="Arial"/>
              </a:rPr>
              <a:t>ve </a:t>
            </a:r>
            <a:r>
              <a:rPr sz="3200" spc="-29" dirty="0">
                <a:latin typeface="Arial"/>
                <a:cs typeface="Arial"/>
              </a:rPr>
              <a:t>tozda </a:t>
            </a:r>
            <a:r>
              <a:rPr sz="3200" spc="-26" dirty="0">
                <a:latin typeface="Arial"/>
                <a:cs typeface="Arial"/>
              </a:rPr>
              <a:t>bulunan mikroorganizmalar </a:t>
            </a:r>
            <a:r>
              <a:rPr sz="3200" spc="-38" dirty="0">
                <a:latin typeface="Arial"/>
                <a:cs typeface="Arial"/>
              </a:rPr>
              <a:t>arasında  </a:t>
            </a:r>
            <a:r>
              <a:rPr sz="3200" spc="-35" dirty="0">
                <a:latin typeface="Arial"/>
                <a:cs typeface="Arial"/>
              </a:rPr>
              <a:t>değişik </a:t>
            </a:r>
            <a:r>
              <a:rPr sz="3200" spc="-29" dirty="0">
                <a:latin typeface="Arial"/>
                <a:cs typeface="Arial"/>
              </a:rPr>
              <a:t>derecelerde kuruluğa </a:t>
            </a:r>
            <a:r>
              <a:rPr sz="3200" spc="-35" dirty="0">
                <a:latin typeface="Arial"/>
                <a:cs typeface="Arial"/>
              </a:rPr>
              <a:t>dayanıklı </a:t>
            </a:r>
            <a:r>
              <a:rPr sz="3200" spc="-22" dirty="0">
                <a:latin typeface="Arial"/>
                <a:cs typeface="Arial"/>
              </a:rPr>
              <a:t>olan </a:t>
            </a:r>
            <a:r>
              <a:rPr sz="3200" i="1" u="sng" spc="-35" dirty="0">
                <a:latin typeface="Arial"/>
                <a:cs typeface="Arial"/>
              </a:rPr>
              <a:t>Bacillus</a:t>
            </a:r>
            <a:r>
              <a:rPr sz="3200" i="1" spc="-35" dirty="0">
                <a:latin typeface="Arial"/>
                <a:cs typeface="Arial"/>
              </a:rPr>
              <a:t> </a:t>
            </a:r>
            <a:r>
              <a:rPr sz="3200" spc="-42" dirty="0">
                <a:latin typeface="Arial"/>
                <a:cs typeface="Arial"/>
              </a:rPr>
              <a:t>ve </a:t>
            </a:r>
            <a:r>
              <a:rPr sz="3200" i="1" u="sng" spc="-38" dirty="0">
                <a:latin typeface="Arial"/>
                <a:cs typeface="Arial"/>
              </a:rPr>
              <a:t>Micrococcus</a:t>
            </a:r>
            <a:r>
              <a:rPr sz="3200" i="1" spc="-3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türleri </a:t>
            </a:r>
            <a:r>
              <a:rPr sz="3200" spc="-22" dirty="0">
                <a:latin typeface="Arial"/>
                <a:cs typeface="Arial"/>
              </a:rPr>
              <a:t>özellikle </a:t>
            </a:r>
            <a:r>
              <a:rPr sz="3200" spc="-42" dirty="0">
                <a:latin typeface="Arial"/>
                <a:cs typeface="Arial"/>
              </a:rPr>
              <a:t>kayda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spc="-22" dirty="0" err="1">
                <a:latin typeface="Arial"/>
                <a:cs typeface="Arial"/>
              </a:rPr>
              <a:t>değerdir</a:t>
            </a:r>
            <a:r>
              <a:rPr sz="3200" spc="-22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27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3600B6F-190C-1D47-9495-D0972BDF3115}"/>
              </a:ext>
            </a:extLst>
          </p:cNvPr>
          <p:cNvSpPr/>
          <p:nvPr/>
        </p:nvSpPr>
        <p:spPr>
          <a:xfrm>
            <a:off x="228600" y="838200"/>
            <a:ext cx="11963400" cy="512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"/>
              </a:spcBef>
            </a:pPr>
            <a:endParaRPr lang="tr-TR" sz="3200" dirty="0">
              <a:latin typeface="Times New Roman"/>
              <a:cs typeface="Times New Roman"/>
            </a:endParaRPr>
          </a:p>
          <a:p>
            <a:pPr marL="123389" indent="-115245">
              <a:spcBef>
                <a:spcPts val="3"/>
              </a:spcBef>
              <a:buAutoNum type="arabicPeriod" startAt="3"/>
              <a:tabLst>
                <a:tab pos="123797" algn="l"/>
              </a:tabLst>
            </a:pPr>
            <a:r>
              <a:rPr lang="tr-TR" sz="3200" b="1" spc="-51" dirty="0">
                <a:solidFill>
                  <a:schemeClr val="bg1"/>
                </a:solidFill>
                <a:latin typeface="Arial"/>
                <a:cs typeface="Arial"/>
              </a:rPr>
              <a:t>Gıdalar</a:t>
            </a:r>
            <a:endParaRPr lang="tr-TR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8145" marR="4887" algn="just">
              <a:lnSpc>
                <a:spcPct val="117300"/>
              </a:lnSpc>
              <a:spcBef>
                <a:spcPts val="648"/>
              </a:spcBef>
            </a:pPr>
            <a:r>
              <a:rPr lang="tr-TR" sz="3200" spc="-22" dirty="0">
                <a:latin typeface="Arial"/>
                <a:cs typeface="Arial"/>
              </a:rPr>
              <a:t>Mikroorganizmalar </a:t>
            </a:r>
            <a:r>
              <a:rPr lang="tr-TR" sz="3200" spc="-32" dirty="0">
                <a:latin typeface="Arial"/>
                <a:cs typeface="Arial"/>
              </a:rPr>
              <a:t>hammaddenin doğal </a:t>
            </a:r>
            <a:r>
              <a:rPr lang="tr-TR" sz="3200" spc="-29" dirty="0">
                <a:latin typeface="Arial"/>
                <a:cs typeface="Arial"/>
              </a:rPr>
              <a:t>florasından </a:t>
            </a:r>
            <a:r>
              <a:rPr lang="tr-TR" sz="3200" spc="-16" dirty="0">
                <a:latin typeface="Arial"/>
                <a:cs typeface="Arial"/>
              </a:rPr>
              <a:t>gelebilir. </a:t>
            </a:r>
            <a:r>
              <a:rPr lang="tr-TR" sz="3200" spc="-38" dirty="0">
                <a:latin typeface="Arial"/>
                <a:cs typeface="Arial"/>
              </a:rPr>
              <a:t>Gıdalar </a:t>
            </a:r>
            <a:r>
              <a:rPr lang="tr-TR" sz="3200" spc="-22" dirty="0">
                <a:latin typeface="Arial"/>
                <a:cs typeface="Arial"/>
              </a:rPr>
              <a:t>işçilerle, </a:t>
            </a:r>
            <a:r>
              <a:rPr lang="tr-TR" sz="3200" spc="-32" dirty="0">
                <a:latin typeface="Arial"/>
                <a:cs typeface="Arial"/>
              </a:rPr>
              <a:t>işleme </a:t>
            </a:r>
            <a:r>
              <a:rPr lang="tr-TR" sz="3200" spc="-42" dirty="0">
                <a:latin typeface="Arial"/>
                <a:cs typeface="Arial"/>
              </a:rPr>
              <a:t>sırasında,  </a:t>
            </a:r>
            <a:r>
              <a:rPr lang="tr-TR" sz="3200" spc="-32" dirty="0">
                <a:latin typeface="Arial"/>
                <a:cs typeface="Arial"/>
              </a:rPr>
              <a:t>depolamada </a:t>
            </a:r>
            <a:r>
              <a:rPr lang="tr-TR" sz="3200" spc="-38" dirty="0">
                <a:latin typeface="Arial"/>
                <a:cs typeface="Arial"/>
              </a:rPr>
              <a:t>ve </a:t>
            </a:r>
            <a:r>
              <a:rPr lang="tr-TR" sz="3200" spc="-35" dirty="0">
                <a:latin typeface="Arial"/>
                <a:cs typeface="Arial"/>
              </a:rPr>
              <a:t>satışta </a:t>
            </a:r>
            <a:r>
              <a:rPr lang="tr-TR" sz="3200" spc="-19" dirty="0" err="1">
                <a:latin typeface="Arial"/>
                <a:cs typeface="Arial"/>
              </a:rPr>
              <a:t>kontamine</a:t>
            </a:r>
            <a:r>
              <a:rPr lang="tr-TR" sz="3200" spc="-19" dirty="0">
                <a:latin typeface="Arial"/>
                <a:cs typeface="Arial"/>
              </a:rPr>
              <a:t> </a:t>
            </a:r>
            <a:r>
              <a:rPr lang="tr-TR" sz="3200" spc="-10" dirty="0">
                <a:latin typeface="Arial"/>
                <a:cs typeface="Arial"/>
              </a:rPr>
              <a:t>olabilir. </a:t>
            </a:r>
            <a:r>
              <a:rPr lang="tr-TR" sz="3200" spc="-22" dirty="0">
                <a:latin typeface="Arial"/>
                <a:cs typeface="Arial"/>
              </a:rPr>
              <a:t>Mikroorganizmalar </a:t>
            </a:r>
            <a:r>
              <a:rPr lang="tr-TR" sz="3200" spc="-35" dirty="0">
                <a:latin typeface="Arial"/>
                <a:cs typeface="Arial"/>
              </a:rPr>
              <a:t>gıdalara </a:t>
            </a:r>
            <a:r>
              <a:rPr lang="tr-TR" sz="3200" spc="-16" dirty="0">
                <a:latin typeface="Arial"/>
                <a:cs typeface="Arial"/>
              </a:rPr>
              <a:t>farklı </a:t>
            </a:r>
            <a:r>
              <a:rPr lang="tr-TR" sz="3200" spc="-3" dirty="0">
                <a:latin typeface="Arial"/>
                <a:cs typeface="Arial"/>
              </a:rPr>
              <a:t>bir </a:t>
            </a:r>
            <a:r>
              <a:rPr lang="tr-TR" sz="3200" spc="-16" dirty="0">
                <a:latin typeface="Arial"/>
                <a:cs typeface="Arial"/>
              </a:rPr>
              <a:t>ürün üretmek </a:t>
            </a:r>
            <a:r>
              <a:rPr lang="tr-TR" sz="3200" spc="-42" dirty="0">
                <a:latin typeface="Arial"/>
                <a:cs typeface="Arial"/>
              </a:rPr>
              <a:t>amacıyla  </a:t>
            </a:r>
            <a:r>
              <a:rPr lang="tr-TR" sz="3200" spc="-22" dirty="0">
                <a:latin typeface="Arial"/>
                <a:cs typeface="Arial"/>
              </a:rPr>
              <a:t>istenerek</a:t>
            </a:r>
            <a:r>
              <a:rPr lang="tr-TR" sz="3200" spc="-38" dirty="0">
                <a:latin typeface="Arial"/>
                <a:cs typeface="Arial"/>
              </a:rPr>
              <a:t> de </a:t>
            </a:r>
            <a:r>
              <a:rPr lang="tr-TR" sz="3200" spc="-13" dirty="0">
                <a:latin typeface="Arial"/>
                <a:cs typeface="Arial"/>
              </a:rPr>
              <a:t>katılabilir.</a:t>
            </a:r>
          </a:p>
          <a:p>
            <a:pPr marL="8145" marR="4887" algn="just">
              <a:lnSpc>
                <a:spcPct val="117300"/>
              </a:lnSpc>
              <a:spcBef>
                <a:spcPts val="648"/>
              </a:spcBef>
            </a:pPr>
            <a:endParaRPr lang="tr-TR" sz="3200" dirty="0">
              <a:latin typeface="Times New Roman"/>
              <a:cs typeface="Times New Roman"/>
            </a:endParaRPr>
          </a:p>
          <a:p>
            <a:pPr marL="300940" lvl="1" indent="-146194">
              <a:buFont typeface="Symbol"/>
              <a:buChar char=""/>
              <a:tabLst>
                <a:tab pos="300940" algn="l"/>
                <a:tab pos="301347" algn="l"/>
              </a:tabLst>
            </a:pPr>
            <a:r>
              <a:rPr lang="tr-TR" sz="3200" i="1" spc="-29" dirty="0" err="1">
                <a:latin typeface="Arial"/>
                <a:cs typeface="Arial"/>
              </a:rPr>
              <a:t>Penicillium</a:t>
            </a:r>
            <a:r>
              <a:rPr lang="tr-TR" sz="3200" i="1" spc="-29" dirty="0">
                <a:latin typeface="Arial"/>
                <a:cs typeface="Arial"/>
              </a:rPr>
              <a:t> </a:t>
            </a:r>
            <a:r>
              <a:rPr lang="tr-TR" sz="3200" i="1" spc="-22" dirty="0" err="1">
                <a:latin typeface="Arial"/>
                <a:cs typeface="Arial"/>
              </a:rPr>
              <a:t>camembertii</a:t>
            </a:r>
            <a:r>
              <a:rPr lang="tr-TR" sz="3200" i="1" spc="-22" dirty="0">
                <a:latin typeface="Arial"/>
                <a:cs typeface="Arial"/>
              </a:rPr>
              <a:t> </a:t>
            </a:r>
            <a:r>
              <a:rPr lang="tr-TR" sz="3200" spc="-32" dirty="0">
                <a:latin typeface="Arial"/>
                <a:cs typeface="Arial"/>
              </a:rPr>
              <a:t>(</a:t>
            </a:r>
            <a:r>
              <a:rPr lang="tr-TR" sz="3200" spc="-32" dirty="0" err="1">
                <a:latin typeface="Arial"/>
                <a:cs typeface="Arial"/>
              </a:rPr>
              <a:t>camembert</a:t>
            </a:r>
            <a:r>
              <a:rPr lang="tr-TR" sz="3200" spc="-55" dirty="0">
                <a:latin typeface="Arial"/>
                <a:cs typeface="Arial"/>
              </a:rPr>
              <a:t> </a:t>
            </a:r>
            <a:r>
              <a:rPr lang="tr-TR" sz="3200" spc="-16" dirty="0">
                <a:latin typeface="Arial"/>
                <a:cs typeface="Arial"/>
              </a:rPr>
              <a:t>peyniri)</a:t>
            </a:r>
            <a:endParaRPr lang="tr-TR" sz="3200" dirty="0">
              <a:latin typeface="Arial"/>
              <a:cs typeface="Arial"/>
            </a:endParaRPr>
          </a:p>
          <a:p>
            <a:pPr marL="300940" lvl="1" indent="-146194">
              <a:spcBef>
                <a:spcPts val="186"/>
              </a:spcBef>
              <a:buFont typeface="Symbol"/>
              <a:buChar char=""/>
              <a:tabLst>
                <a:tab pos="300940" algn="l"/>
                <a:tab pos="301347" algn="l"/>
              </a:tabLst>
            </a:pPr>
            <a:r>
              <a:rPr lang="tr-TR" sz="3200" i="1" spc="-29" dirty="0" err="1">
                <a:latin typeface="Arial"/>
                <a:cs typeface="Arial"/>
              </a:rPr>
              <a:t>Penicillium</a:t>
            </a:r>
            <a:r>
              <a:rPr lang="tr-TR" sz="3200" i="1" spc="-29" dirty="0">
                <a:latin typeface="Arial"/>
                <a:cs typeface="Arial"/>
              </a:rPr>
              <a:t> </a:t>
            </a:r>
            <a:r>
              <a:rPr lang="tr-TR" sz="3200" i="1" spc="-10" dirty="0" err="1">
                <a:latin typeface="Arial"/>
                <a:cs typeface="Arial"/>
              </a:rPr>
              <a:t>roquefortii</a:t>
            </a:r>
            <a:r>
              <a:rPr lang="tr-TR" sz="3200" i="1" spc="-10" dirty="0">
                <a:latin typeface="Arial"/>
                <a:cs typeface="Arial"/>
              </a:rPr>
              <a:t> </a:t>
            </a:r>
            <a:r>
              <a:rPr lang="tr-TR" sz="3200" spc="-10" dirty="0">
                <a:latin typeface="Arial"/>
                <a:cs typeface="Arial"/>
              </a:rPr>
              <a:t>(rokfor</a:t>
            </a:r>
            <a:r>
              <a:rPr lang="tr-TR" sz="3200" spc="-87" dirty="0">
                <a:latin typeface="Arial"/>
                <a:cs typeface="Arial"/>
              </a:rPr>
              <a:t> </a:t>
            </a:r>
            <a:r>
              <a:rPr lang="tr-TR" sz="3200" spc="-19" dirty="0">
                <a:latin typeface="Arial"/>
                <a:cs typeface="Arial"/>
              </a:rPr>
              <a:t>peyniri)</a:t>
            </a:r>
          </a:p>
        </p:txBody>
      </p:sp>
    </p:spTree>
    <p:extLst>
      <p:ext uri="{BB962C8B-B14F-4D97-AF65-F5344CB8AC3E}">
        <p14:creationId xmlns:p14="http://schemas.microsoft.com/office/powerpoint/2010/main" val="65520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61E6DB2-16C6-9747-B218-E4888B3DC5C0}"/>
              </a:ext>
            </a:extLst>
          </p:cNvPr>
          <p:cNvSpPr/>
          <p:nvPr/>
        </p:nvSpPr>
        <p:spPr>
          <a:xfrm>
            <a:off x="304800" y="-76200"/>
            <a:ext cx="11582400" cy="5770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0940" lvl="1" indent="-146194">
              <a:spcBef>
                <a:spcPts val="186"/>
              </a:spcBef>
              <a:buFont typeface="Symbol"/>
              <a:buChar char=""/>
              <a:tabLst>
                <a:tab pos="300940" algn="l"/>
                <a:tab pos="301347" algn="l"/>
              </a:tabLst>
            </a:pPr>
            <a:endParaRPr lang="tr-TR" sz="3200" spc="-19" dirty="0">
              <a:latin typeface="Arial"/>
              <a:cs typeface="Arial"/>
            </a:endParaRPr>
          </a:p>
          <a:p>
            <a:pPr marL="300940" lvl="1" indent="-146194">
              <a:spcBef>
                <a:spcPts val="186"/>
              </a:spcBef>
              <a:buFont typeface="Symbol"/>
              <a:buChar char=""/>
              <a:tabLst>
                <a:tab pos="300940" algn="l"/>
                <a:tab pos="301347" algn="l"/>
              </a:tabLst>
            </a:pPr>
            <a:endParaRPr lang="tr-TR" sz="3200" dirty="0">
              <a:latin typeface="Arial"/>
              <a:cs typeface="Arial"/>
            </a:endParaRPr>
          </a:p>
          <a:p>
            <a:pPr marL="123389" indent="-115245">
              <a:spcBef>
                <a:spcPts val="782"/>
              </a:spcBef>
              <a:buAutoNum type="arabicPeriod" startAt="4"/>
              <a:tabLst>
                <a:tab pos="123797" algn="l"/>
              </a:tabLst>
            </a:pPr>
            <a:r>
              <a:rPr lang="tr-TR" sz="3200" b="1" spc="-61" dirty="0">
                <a:solidFill>
                  <a:schemeClr val="bg1"/>
                </a:solidFill>
                <a:latin typeface="Arial"/>
                <a:cs typeface="Arial"/>
              </a:rPr>
              <a:t>İnsan</a:t>
            </a:r>
            <a:endParaRPr lang="tr-TR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8145" marR="3258" algn="just">
              <a:lnSpc>
                <a:spcPct val="117300"/>
              </a:lnSpc>
              <a:spcBef>
                <a:spcPts val="651"/>
              </a:spcBef>
            </a:pPr>
            <a:r>
              <a:rPr lang="tr-TR" sz="3200" spc="-55" dirty="0">
                <a:latin typeface="Arial"/>
                <a:cs typeface="Arial"/>
              </a:rPr>
              <a:t>Gıda </a:t>
            </a:r>
            <a:r>
              <a:rPr lang="tr-TR" sz="3200" spc="-19" dirty="0">
                <a:latin typeface="Arial"/>
                <a:cs typeface="Arial"/>
              </a:rPr>
              <a:t>işletmelerinde </a:t>
            </a:r>
            <a:r>
              <a:rPr lang="tr-TR" sz="3200" spc="-32" dirty="0">
                <a:latin typeface="Arial"/>
                <a:cs typeface="Arial"/>
              </a:rPr>
              <a:t>en </a:t>
            </a:r>
            <a:r>
              <a:rPr lang="tr-TR" sz="3200" spc="-16" dirty="0">
                <a:latin typeface="Arial"/>
                <a:cs typeface="Arial"/>
              </a:rPr>
              <a:t>önemli </a:t>
            </a:r>
            <a:r>
              <a:rPr lang="tr-TR" sz="3200" spc="-35" dirty="0">
                <a:latin typeface="Arial"/>
                <a:cs typeface="Arial"/>
              </a:rPr>
              <a:t>bulaşma </a:t>
            </a:r>
            <a:r>
              <a:rPr lang="tr-TR" sz="3200" spc="-29" dirty="0">
                <a:latin typeface="Arial"/>
                <a:cs typeface="Arial"/>
              </a:rPr>
              <a:t>kaynaklarındandır. </a:t>
            </a:r>
            <a:r>
              <a:rPr lang="tr-TR" sz="3200" spc="-55" dirty="0">
                <a:latin typeface="Arial"/>
                <a:cs typeface="Arial"/>
              </a:rPr>
              <a:t>Gıda </a:t>
            </a:r>
            <a:r>
              <a:rPr lang="tr-TR" sz="3200" spc="-13" dirty="0">
                <a:latin typeface="Arial"/>
                <a:cs typeface="Arial"/>
              </a:rPr>
              <a:t>üretiminde </a:t>
            </a:r>
            <a:r>
              <a:rPr lang="tr-TR" sz="3200" spc="-45" dirty="0">
                <a:latin typeface="Arial"/>
                <a:cs typeface="Arial"/>
              </a:rPr>
              <a:t>çalışan </a:t>
            </a:r>
            <a:r>
              <a:rPr lang="tr-TR" sz="3200" spc="-16" dirty="0">
                <a:latin typeface="Arial"/>
                <a:cs typeface="Arial"/>
              </a:rPr>
              <a:t>kişilerin </a:t>
            </a:r>
            <a:r>
              <a:rPr lang="tr-TR" sz="3200" spc="-19" dirty="0">
                <a:latin typeface="Arial"/>
                <a:cs typeface="Arial"/>
              </a:rPr>
              <a:t>periyodik  </a:t>
            </a:r>
            <a:r>
              <a:rPr lang="tr-TR" sz="3200" spc="-26" dirty="0">
                <a:latin typeface="Arial"/>
                <a:cs typeface="Arial"/>
              </a:rPr>
              <a:t>olarak </a:t>
            </a:r>
            <a:r>
              <a:rPr lang="tr-TR" sz="3200" spc="-45" dirty="0">
                <a:latin typeface="Arial"/>
                <a:cs typeface="Arial"/>
              </a:rPr>
              <a:t>sağlık </a:t>
            </a:r>
            <a:r>
              <a:rPr lang="tr-TR" sz="3200" spc="-13" dirty="0">
                <a:latin typeface="Arial"/>
                <a:cs typeface="Arial"/>
              </a:rPr>
              <a:t>kontrollerinden </a:t>
            </a:r>
            <a:r>
              <a:rPr lang="tr-TR" sz="3200" spc="-26" dirty="0">
                <a:latin typeface="Arial"/>
                <a:cs typeface="Arial"/>
              </a:rPr>
              <a:t>geçirilmesi </a:t>
            </a:r>
            <a:r>
              <a:rPr lang="tr-TR" sz="3200" spc="-22" dirty="0">
                <a:latin typeface="Arial"/>
                <a:cs typeface="Arial"/>
              </a:rPr>
              <a:t>gerekir. </a:t>
            </a:r>
            <a:r>
              <a:rPr lang="tr-TR" sz="3200" spc="-58" dirty="0">
                <a:latin typeface="Arial"/>
                <a:cs typeface="Arial"/>
              </a:rPr>
              <a:t>Gıda </a:t>
            </a:r>
            <a:r>
              <a:rPr lang="tr-TR" sz="3200" spc="-19" dirty="0">
                <a:latin typeface="Arial"/>
                <a:cs typeface="Arial"/>
              </a:rPr>
              <a:t>işletmelerinde </a:t>
            </a:r>
            <a:r>
              <a:rPr lang="tr-TR" sz="3200" spc="-6" dirty="0">
                <a:latin typeface="Arial"/>
                <a:cs typeface="Arial"/>
              </a:rPr>
              <a:t>aktif </a:t>
            </a:r>
            <a:r>
              <a:rPr lang="tr-TR" sz="3200" spc="-26" dirty="0" err="1">
                <a:latin typeface="Arial"/>
                <a:cs typeface="Arial"/>
              </a:rPr>
              <a:t>enfeksiyonel</a:t>
            </a:r>
            <a:r>
              <a:rPr lang="tr-TR" sz="3200" spc="-26" dirty="0">
                <a:latin typeface="Arial"/>
                <a:cs typeface="Arial"/>
              </a:rPr>
              <a:t> </a:t>
            </a:r>
            <a:r>
              <a:rPr lang="tr-TR" sz="3200" spc="-3" dirty="0">
                <a:latin typeface="Arial"/>
                <a:cs typeface="Arial"/>
              </a:rPr>
              <a:t>bir </a:t>
            </a:r>
            <a:r>
              <a:rPr lang="tr-TR" sz="3200" spc="-35" dirty="0">
                <a:latin typeface="Arial"/>
                <a:cs typeface="Arial"/>
              </a:rPr>
              <a:t>hastalığı </a:t>
            </a:r>
            <a:r>
              <a:rPr lang="tr-TR" sz="3200" spc="-22" dirty="0">
                <a:latin typeface="Arial"/>
                <a:cs typeface="Arial"/>
              </a:rPr>
              <a:t>olan  </a:t>
            </a:r>
            <a:r>
              <a:rPr lang="tr-TR" sz="3200" spc="-42" dirty="0">
                <a:latin typeface="Arial"/>
                <a:cs typeface="Arial"/>
              </a:rPr>
              <a:t>veya </a:t>
            </a:r>
            <a:r>
              <a:rPr lang="tr-TR" sz="3200" spc="-38" dirty="0">
                <a:latin typeface="Arial"/>
                <a:cs typeface="Arial"/>
              </a:rPr>
              <a:t>taşıyıcı </a:t>
            </a:r>
            <a:r>
              <a:rPr lang="tr-TR" sz="3200" spc="-22" dirty="0">
                <a:latin typeface="Arial"/>
                <a:cs typeface="Arial"/>
              </a:rPr>
              <a:t>olan </a:t>
            </a:r>
            <a:r>
              <a:rPr lang="tr-TR" sz="3200" spc="-16" dirty="0">
                <a:latin typeface="Arial"/>
                <a:cs typeface="Arial"/>
              </a:rPr>
              <a:t>kişilerin </a:t>
            </a:r>
            <a:r>
              <a:rPr lang="tr-TR" sz="3200" spc="-32" dirty="0">
                <a:latin typeface="Arial"/>
                <a:cs typeface="Arial"/>
              </a:rPr>
              <a:t>çalıştırılmaması </a:t>
            </a:r>
            <a:r>
              <a:rPr lang="tr-TR" sz="3200" spc="-22" dirty="0">
                <a:latin typeface="Arial"/>
                <a:cs typeface="Arial"/>
              </a:rPr>
              <a:t>gerekir. </a:t>
            </a:r>
            <a:r>
              <a:rPr lang="tr-TR" sz="3200" spc="-67" dirty="0">
                <a:latin typeface="Arial"/>
                <a:cs typeface="Arial"/>
              </a:rPr>
              <a:t>Bazı </a:t>
            </a:r>
            <a:r>
              <a:rPr lang="tr-TR" sz="3200" spc="-29" dirty="0">
                <a:latin typeface="Arial"/>
                <a:cs typeface="Arial"/>
              </a:rPr>
              <a:t>insanlar hastalık </a:t>
            </a:r>
            <a:r>
              <a:rPr lang="tr-TR" sz="3200" spc="-10" dirty="0">
                <a:latin typeface="Arial"/>
                <a:cs typeface="Arial"/>
              </a:rPr>
              <a:t>belirtisi </a:t>
            </a:r>
            <a:r>
              <a:rPr lang="tr-TR" sz="3200" spc="-29" dirty="0">
                <a:latin typeface="Arial"/>
                <a:cs typeface="Arial"/>
              </a:rPr>
              <a:t>göstermeden </a:t>
            </a:r>
            <a:r>
              <a:rPr lang="tr-TR" sz="3200" spc="-19" dirty="0">
                <a:latin typeface="Arial"/>
                <a:cs typeface="Arial"/>
              </a:rPr>
              <a:t>patojen  </a:t>
            </a:r>
            <a:r>
              <a:rPr lang="tr-TR" sz="3200" spc="-29" dirty="0">
                <a:latin typeface="Arial"/>
                <a:cs typeface="Arial"/>
              </a:rPr>
              <a:t>mikroorganizmayı </a:t>
            </a:r>
            <a:r>
              <a:rPr lang="tr-TR" sz="3200" spc="-19" dirty="0">
                <a:latin typeface="Arial"/>
                <a:cs typeface="Arial"/>
              </a:rPr>
              <a:t>taşıyabilirler. </a:t>
            </a:r>
            <a:r>
              <a:rPr lang="tr-TR" sz="3200" spc="-32" dirty="0">
                <a:latin typeface="Arial"/>
                <a:cs typeface="Arial"/>
              </a:rPr>
              <a:t>Bunlara </a:t>
            </a:r>
            <a:r>
              <a:rPr lang="tr-TR" sz="3200" spc="-3" dirty="0">
                <a:solidFill>
                  <a:schemeClr val="bg1"/>
                </a:solidFill>
                <a:latin typeface="Arial"/>
                <a:cs typeface="Arial"/>
              </a:rPr>
              <a:t>portör</a:t>
            </a:r>
            <a:r>
              <a:rPr lang="tr-TR" sz="3200" spc="-3" dirty="0">
                <a:latin typeface="Arial"/>
                <a:cs typeface="Arial"/>
              </a:rPr>
              <a:t> </a:t>
            </a:r>
            <a:r>
              <a:rPr lang="tr-TR" sz="3200" spc="-42" dirty="0">
                <a:latin typeface="Arial"/>
                <a:cs typeface="Arial"/>
              </a:rPr>
              <a:t>veya </a:t>
            </a:r>
            <a:r>
              <a:rPr lang="tr-TR" sz="3200" spc="-38" dirty="0">
                <a:solidFill>
                  <a:schemeClr val="bg1"/>
                </a:solidFill>
                <a:latin typeface="Arial"/>
                <a:cs typeface="Arial"/>
              </a:rPr>
              <a:t>taşıyıcı</a:t>
            </a:r>
            <a:r>
              <a:rPr lang="tr-TR" sz="3200" spc="-112" dirty="0">
                <a:latin typeface="Arial"/>
                <a:cs typeface="Arial"/>
              </a:rPr>
              <a:t> </a:t>
            </a:r>
            <a:r>
              <a:rPr lang="tr-TR" sz="3200" spc="-16" dirty="0">
                <a:latin typeface="Arial"/>
                <a:cs typeface="Arial"/>
              </a:rPr>
              <a:t>denir.</a:t>
            </a:r>
            <a:endParaRPr lang="tr-TR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77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78572F2E-DCF3-B348-95AA-AC86BFAD0488}"/>
              </a:ext>
            </a:extLst>
          </p:cNvPr>
          <p:cNvSpPr/>
          <p:nvPr/>
        </p:nvSpPr>
        <p:spPr>
          <a:xfrm>
            <a:off x="76200" y="152400"/>
            <a:ext cx="12268200" cy="559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"/>
              </a:spcBef>
            </a:pPr>
            <a:endParaRPr lang="tr-TR" sz="3200" dirty="0">
              <a:latin typeface="Times New Roman"/>
              <a:cs typeface="Times New Roman"/>
            </a:endParaRPr>
          </a:p>
          <a:p>
            <a:pPr marL="8145"/>
            <a:r>
              <a:rPr lang="tr-TR" sz="3200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tr-TR" sz="3200" spc="-42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Taşıyıcılar </a:t>
            </a:r>
            <a:r>
              <a:rPr lang="tr-TR" sz="3200" spc="-3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üç </a:t>
            </a:r>
            <a:r>
              <a:rPr lang="tr-TR" sz="3200" spc="-1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grupta</a:t>
            </a:r>
            <a:r>
              <a:rPr lang="tr-TR" sz="3200" spc="-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tr-TR" sz="3200" spc="-1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incelenir;</a:t>
            </a:r>
            <a:endParaRPr lang="tr-TR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00940" marR="4479" lvl="1" indent="-146194">
              <a:lnSpc>
                <a:spcPct val="117400"/>
              </a:lnSpc>
              <a:spcBef>
                <a:spcPts val="670"/>
              </a:spcBef>
              <a:buFont typeface="Symbol"/>
              <a:buChar char=""/>
              <a:tabLst>
                <a:tab pos="300940" algn="l"/>
                <a:tab pos="301347" algn="l"/>
              </a:tabLst>
            </a:pPr>
            <a:r>
              <a:rPr lang="tr-TR" sz="3200" spc="-32" dirty="0" err="1">
                <a:solidFill>
                  <a:schemeClr val="bg1"/>
                </a:solidFill>
                <a:latin typeface="Arial"/>
                <a:cs typeface="Arial"/>
              </a:rPr>
              <a:t>Nekahat</a:t>
            </a:r>
            <a:r>
              <a:rPr lang="tr-TR" sz="3200" spc="-32" dirty="0">
                <a:solidFill>
                  <a:schemeClr val="bg1"/>
                </a:solidFill>
                <a:latin typeface="Arial"/>
                <a:cs typeface="Arial"/>
              </a:rPr>
              <a:t> devresinde taşıyıcılık: </a:t>
            </a:r>
            <a:r>
              <a:rPr lang="tr-TR" sz="3200" spc="-42" dirty="0">
                <a:latin typeface="Arial"/>
                <a:cs typeface="Arial"/>
              </a:rPr>
              <a:t>İnsan </a:t>
            </a:r>
            <a:r>
              <a:rPr lang="tr-TR" sz="3200" spc="-29" dirty="0">
                <a:latin typeface="Arial"/>
                <a:cs typeface="Arial"/>
              </a:rPr>
              <a:t>enfeksiyon </a:t>
            </a:r>
            <a:r>
              <a:rPr lang="tr-TR" sz="3200" spc="-35" dirty="0">
                <a:latin typeface="Arial"/>
                <a:cs typeface="Arial"/>
              </a:rPr>
              <a:t>hastalığı </a:t>
            </a:r>
            <a:r>
              <a:rPr lang="tr-TR" sz="3200" spc="-22" dirty="0">
                <a:latin typeface="Arial"/>
                <a:cs typeface="Arial"/>
              </a:rPr>
              <a:t>geçirdikten </a:t>
            </a:r>
            <a:r>
              <a:rPr lang="tr-TR" sz="3200" spc="-35" dirty="0">
                <a:latin typeface="Arial"/>
                <a:cs typeface="Arial"/>
              </a:rPr>
              <a:t>sonra </a:t>
            </a:r>
            <a:r>
              <a:rPr lang="tr-TR" sz="3200" spc="-29" dirty="0">
                <a:latin typeface="Arial"/>
                <a:cs typeface="Arial"/>
              </a:rPr>
              <a:t>hastalık </a:t>
            </a:r>
            <a:r>
              <a:rPr lang="tr-TR" sz="3200" spc="-16" dirty="0">
                <a:latin typeface="Arial"/>
                <a:cs typeface="Arial"/>
              </a:rPr>
              <a:t>etmeni  </a:t>
            </a:r>
            <a:r>
              <a:rPr lang="tr-TR" sz="3200" spc="-29" dirty="0">
                <a:latin typeface="Arial"/>
                <a:cs typeface="Arial"/>
              </a:rPr>
              <a:t>mikroorganizmayı </a:t>
            </a:r>
            <a:r>
              <a:rPr lang="tr-TR" sz="3200" spc="-22" dirty="0">
                <a:latin typeface="Arial"/>
                <a:cs typeface="Arial"/>
              </a:rPr>
              <a:t>genellikle </a:t>
            </a:r>
            <a:r>
              <a:rPr lang="tr-TR" sz="3200" spc="-38" dirty="0">
                <a:latin typeface="Arial"/>
                <a:cs typeface="Arial"/>
              </a:rPr>
              <a:t>10 </a:t>
            </a:r>
            <a:r>
              <a:rPr lang="tr-TR" sz="3200" spc="-16" dirty="0">
                <a:latin typeface="Arial"/>
                <a:cs typeface="Arial"/>
              </a:rPr>
              <a:t>hafta </a:t>
            </a:r>
            <a:r>
              <a:rPr lang="tr-TR" sz="3200" spc="-32" dirty="0">
                <a:latin typeface="Arial"/>
                <a:cs typeface="Arial"/>
              </a:rPr>
              <a:t>kadar </a:t>
            </a:r>
            <a:r>
              <a:rPr lang="tr-TR" sz="3200" spc="-38" dirty="0">
                <a:latin typeface="Arial"/>
                <a:cs typeface="Arial"/>
              </a:rPr>
              <a:t>taşımaya devam</a:t>
            </a:r>
            <a:r>
              <a:rPr lang="tr-TR" sz="3200" spc="-103" dirty="0">
                <a:latin typeface="Arial"/>
                <a:cs typeface="Arial"/>
              </a:rPr>
              <a:t> </a:t>
            </a:r>
            <a:r>
              <a:rPr lang="tr-TR" sz="3200" spc="-26" dirty="0">
                <a:latin typeface="Arial"/>
                <a:cs typeface="Arial"/>
              </a:rPr>
              <a:t>eder.</a:t>
            </a:r>
            <a:endParaRPr lang="tr-TR" sz="3200" dirty="0">
              <a:latin typeface="Arial"/>
              <a:cs typeface="Arial"/>
            </a:endParaRPr>
          </a:p>
          <a:p>
            <a:pPr marL="300940" lvl="1" indent="-146194">
              <a:spcBef>
                <a:spcPts val="176"/>
              </a:spcBef>
              <a:buFont typeface="Symbol"/>
              <a:buChar char=""/>
              <a:tabLst>
                <a:tab pos="300940" algn="l"/>
                <a:tab pos="301347" algn="l"/>
              </a:tabLst>
            </a:pPr>
            <a:r>
              <a:rPr lang="tr-TR" sz="3200" spc="-29" dirty="0">
                <a:solidFill>
                  <a:schemeClr val="bg1"/>
                </a:solidFill>
                <a:latin typeface="Arial"/>
                <a:cs typeface="Arial"/>
              </a:rPr>
              <a:t>Kronik </a:t>
            </a:r>
            <a:r>
              <a:rPr lang="tr-TR" sz="3200" spc="-32" dirty="0">
                <a:solidFill>
                  <a:schemeClr val="bg1"/>
                </a:solidFill>
                <a:latin typeface="Arial"/>
                <a:cs typeface="Arial"/>
              </a:rPr>
              <a:t>taşıyıcılık: </a:t>
            </a:r>
            <a:r>
              <a:rPr lang="tr-TR" sz="3200" spc="-38" dirty="0">
                <a:latin typeface="Arial"/>
                <a:cs typeface="Arial"/>
              </a:rPr>
              <a:t>Hastalık </a:t>
            </a:r>
            <a:r>
              <a:rPr lang="tr-TR" sz="3200" spc="-16" dirty="0">
                <a:latin typeface="Arial"/>
                <a:cs typeface="Arial"/>
              </a:rPr>
              <a:t>etmeni </a:t>
            </a:r>
            <a:r>
              <a:rPr lang="tr-TR" sz="3200" spc="-29" dirty="0">
                <a:latin typeface="Arial"/>
                <a:cs typeface="Arial"/>
              </a:rPr>
              <a:t>mikroorganizmayı </a:t>
            </a:r>
            <a:r>
              <a:rPr lang="tr-TR" sz="3200" spc="-3" dirty="0">
                <a:latin typeface="Arial"/>
                <a:cs typeface="Arial"/>
              </a:rPr>
              <a:t>belirti </a:t>
            </a:r>
            <a:r>
              <a:rPr lang="tr-TR" sz="3200" spc="-29" dirty="0">
                <a:latin typeface="Arial"/>
                <a:cs typeface="Arial"/>
              </a:rPr>
              <a:t>göstermeden </a:t>
            </a:r>
            <a:r>
              <a:rPr lang="tr-TR" sz="3200" spc="-42" dirty="0">
                <a:latin typeface="Arial"/>
                <a:cs typeface="Arial"/>
              </a:rPr>
              <a:t>süresiz </a:t>
            </a:r>
            <a:r>
              <a:rPr lang="tr-TR" sz="3200" spc="-26" dirty="0">
                <a:latin typeface="Arial"/>
                <a:cs typeface="Arial"/>
              </a:rPr>
              <a:t>olarak</a:t>
            </a:r>
            <a:r>
              <a:rPr lang="tr-TR" sz="3200" spc="-112" dirty="0">
                <a:latin typeface="Arial"/>
                <a:cs typeface="Arial"/>
              </a:rPr>
              <a:t> </a:t>
            </a:r>
            <a:r>
              <a:rPr lang="tr-TR" sz="3200" spc="-22" dirty="0">
                <a:latin typeface="Arial"/>
                <a:cs typeface="Arial"/>
              </a:rPr>
              <a:t>taşır.</a:t>
            </a:r>
            <a:endParaRPr lang="tr-TR" sz="3200" dirty="0">
              <a:latin typeface="Arial"/>
              <a:cs typeface="Arial"/>
            </a:endParaRPr>
          </a:p>
          <a:p>
            <a:pPr marL="300940" marR="4479" lvl="1" indent="-146194">
              <a:lnSpc>
                <a:spcPct val="118200"/>
              </a:lnSpc>
              <a:spcBef>
                <a:spcPts val="29"/>
              </a:spcBef>
              <a:buFont typeface="Symbol"/>
              <a:buChar char=""/>
              <a:tabLst>
                <a:tab pos="300940" algn="l"/>
                <a:tab pos="301347" algn="l"/>
              </a:tabLst>
            </a:pPr>
            <a:r>
              <a:rPr lang="tr-TR" sz="3200" spc="-58" dirty="0">
                <a:solidFill>
                  <a:schemeClr val="bg1"/>
                </a:solidFill>
                <a:latin typeface="Arial"/>
                <a:cs typeface="Arial"/>
              </a:rPr>
              <a:t>Temas </a:t>
            </a:r>
            <a:r>
              <a:rPr lang="tr-TR" sz="3200" spc="-26" dirty="0">
                <a:solidFill>
                  <a:schemeClr val="bg1"/>
                </a:solidFill>
                <a:latin typeface="Arial"/>
                <a:cs typeface="Arial"/>
              </a:rPr>
              <a:t>nedeniyle </a:t>
            </a:r>
            <a:r>
              <a:rPr lang="tr-TR" sz="3200" spc="-32" dirty="0">
                <a:solidFill>
                  <a:schemeClr val="bg1"/>
                </a:solidFill>
                <a:latin typeface="Arial"/>
                <a:cs typeface="Arial"/>
              </a:rPr>
              <a:t>taşıyıcılık: </a:t>
            </a:r>
            <a:r>
              <a:rPr lang="tr-TR" sz="3200" spc="-42" dirty="0">
                <a:latin typeface="Arial"/>
                <a:cs typeface="Arial"/>
              </a:rPr>
              <a:t>İnsan </a:t>
            </a:r>
            <a:r>
              <a:rPr lang="tr-TR" sz="3200" spc="-16" dirty="0">
                <a:latin typeface="Arial"/>
                <a:cs typeface="Arial"/>
              </a:rPr>
              <a:t>patojen </a:t>
            </a:r>
            <a:r>
              <a:rPr lang="tr-TR" sz="3200" spc="-29" dirty="0">
                <a:latin typeface="Arial"/>
                <a:cs typeface="Arial"/>
              </a:rPr>
              <a:t>mikroorganizmayı, </a:t>
            </a:r>
            <a:r>
              <a:rPr lang="tr-TR" sz="3200" spc="-19" dirty="0" err="1">
                <a:latin typeface="Arial"/>
                <a:cs typeface="Arial"/>
              </a:rPr>
              <a:t>enfekte</a:t>
            </a:r>
            <a:r>
              <a:rPr lang="tr-TR" sz="3200" spc="-19" dirty="0">
                <a:latin typeface="Arial"/>
                <a:cs typeface="Arial"/>
              </a:rPr>
              <a:t> </a:t>
            </a:r>
            <a:r>
              <a:rPr lang="tr-TR" sz="3200" spc="-26" dirty="0">
                <a:latin typeface="Arial"/>
                <a:cs typeface="Arial"/>
              </a:rPr>
              <a:t>kişi </a:t>
            </a:r>
            <a:r>
              <a:rPr lang="tr-TR" sz="3200" spc="-13" dirty="0">
                <a:latin typeface="Arial"/>
                <a:cs typeface="Arial"/>
              </a:rPr>
              <a:t>ile </a:t>
            </a:r>
            <a:r>
              <a:rPr lang="tr-TR" sz="3200" spc="-38" dirty="0">
                <a:latin typeface="Arial"/>
                <a:cs typeface="Arial"/>
              </a:rPr>
              <a:t>yakın </a:t>
            </a:r>
            <a:r>
              <a:rPr lang="tr-TR" sz="3200" spc="-32" dirty="0">
                <a:latin typeface="Arial"/>
                <a:cs typeface="Arial"/>
              </a:rPr>
              <a:t>temas </a:t>
            </a:r>
            <a:r>
              <a:rPr lang="tr-TR" sz="3200" spc="-38" dirty="0">
                <a:latin typeface="Arial"/>
                <a:cs typeface="Arial"/>
              </a:rPr>
              <a:t>sonucu  </a:t>
            </a:r>
            <a:r>
              <a:rPr lang="tr-TR" sz="3200" spc="-19" dirty="0">
                <a:latin typeface="Arial"/>
                <a:cs typeface="Arial"/>
              </a:rPr>
              <a:t>alır </a:t>
            </a:r>
            <a:r>
              <a:rPr lang="tr-TR" sz="3200" spc="-35" dirty="0">
                <a:latin typeface="Arial"/>
                <a:cs typeface="Arial"/>
              </a:rPr>
              <a:t>ve </a:t>
            </a:r>
            <a:r>
              <a:rPr lang="tr-TR" sz="3200" spc="-26" dirty="0">
                <a:latin typeface="Arial"/>
                <a:cs typeface="Arial"/>
              </a:rPr>
              <a:t>kendisi </a:t>
            </a:r>
            <a:r>
              <a:rPr lang="tr-TR" sz="3200" spc="-32" dirty="0">
                <a:latin typeface="Arial"/>
                <a:cs typeface="Arial"/>
              </a:rPr>
              <a:t>hastalık </a:t>
            </a:r>
            <a:r>
              <a:rPr lang="tr-TR" sz="3200" spc="-10" dirty="0">
                <a:latin typeface="Arial"/>
                <a:cs typeface="Arial"/>
              </a:rPr>
              <a:t>belirtisi </a:t>
            </a:r>
            <a:r>
              <a:rPr lang="tr-TR" sz="3200" spc="-29" dirty="0">
                <a:latin typeface="Arial"/>
                <a:cs typeface="Arial"/>
              </a:rPr>
              <a:t>göstermeden mikroorganizmayı</a:t>
            </a:r>
            <a:r>
              <a:rPr lang="tr-TR" sz="3200" spc="-131" dirty="0">
                <a:latin typeface="Arial"/>
                <a:cs typeface="Arial"/>
              </a:rPr>
              <a:t> </a:t>
            </a:r>
            <a:r>
              <a:rPr lang="tr-TR" sz="3200" spc="-22" dirty="0">
                <a:latin typeface="Arial"/>
                <a:cs typeface="Arial"/>
              </a:rPr>
              <a:t>taşır.</a:t>
            </a:r>
            <a:endParaRPr lang="tr-TR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68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C5FEA8C4-6363-3C4E-A3AD-85D5C4060078}"/>
              </a:ext>
            </a:extLst>
          </p:cNvPr>
          <p:cNvSpPr/>
          <p:nvPr/>
        </p:nvSpPr>
        <p:spPr>
          <a:xfrm>
            <a:off x="457200" y="1066800"/>
            <a:ext cx="11430000" cy="2978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389" indent="-115245" algn="just">
              <a:spcBef>
                <a:spcPts val="64"/>
              </a:spcBef>
              <a:buAutoNum type="arabicPeriod" startAt="5"/>
              <a:tabLst>
                <a:tab pos="123797" algn="l"/>
              </a:tabLst>
            </a:pPr>
            <a:r>
              <a:rPr lang="tr-TR" sz="2000" b="1" spc="-55" dirty="0">
                <a:solidFill>
                  <a:schemeClr val="bg1"/>
                </a:solidFill>
                <a:latin typeface="Arial"/>
                <a:cs typeface="Arial"/>
              </a:rPr>
              <a:t>Hayvanlar</a:t>
            </a:r>
            <a:endParaRPr lang="tr-TR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8145" marR="3258" algn="just">
              <a:lnSpc>
                <a:spcPct val="117100"/>
              </a:lnSpc>
              <a:spcBef>
                <a:spcPts val="651"/>
              </a:spcBef>
            </a:pPr>
            <a:r>
              <a:rPr lang="tr-TR" sz="2000" spc="-35" dirty="0">
                <a:latin typeface="Arial"/>
                <a:cs typeface="Arial"/>
              </a:rPr>
              <a:t>Hayvanların </a:t>
            </a:r>
            <a:r>
              <a:rPr lang="tr-TR" sz="2000" spc="-16" dirty="0">
                <a:latin typeface="Arial"/>
                <a:cs typeface="Arial"/>
              </a:rPr>
              <a:t>derilerinde, </a:t>
            </a:r>
            <a:r>
              <a:rPr lang="tr-TR" sz="2000" spc="-29" dirty="0">
                <a:latin typeface="Arial"/>
                <a:cs typeface="Arial"/>
              </a:rPr>
              <a:t>solunum </a:t>
            </a:r>
            <a:r>
              <a:rPr lang="tr-TR" sz="2000" spc="-42" dirty="0">
                <a:latin typeface="Arial"/>
                <a:cs typeface="Arial"/>
              </a:rPr>
              <a:t>ve </a:t>
            </a:r>
            <a:r>
              <a:rPr lang="tr-TR" sz="2000" spc="-16" dirty="0">
                <a:latin typeface="Arial"/>
                <a:cs typeface="Arial"/>
              </a:rPr>
              <a:t>sindirim </a:t>
            </a:r>
            <a:r>
              <a:rPr lang="tr-TR" sz="2000" spc="-26" dirty="0">
                <a:latin typeface="Arial"/>
                <a:cs typeface="Arial"/>
              </a:rPr>
              <a:t>sistemlerinde </a:t>
            </a:r>
            <a:r>
              <a:rPr lang="tr-TR" sz="2000" spc="-22" dirty="0">
                <a:latin typeface="Arial"/>
                <a:cs typeface="Arial"/>
              </a:rPr>
              <a:t>bu </a:t>
            </a:r>
            <a:r>
              <a:rPr lang="tr-TR" sz="2000" spc="-16" dirty="0">
                <a:latin typeface="Arial"/>
                <a:cs typeface="Arial"/>
              </a:rPr>
              <a:t>ortamlara </a:t>
            </a:r>
            <a:r>
              <a:rPr lang="tr-TR" sz="2000" spc="-45" dirty="0">
                <a:latin typeface="Arial"/>
                <a:cs typeface="Arial"/>
              </a:rPr>
              <a:t>özgü </a:t>
            </a:r>
            <a:r>
              <a:rPr lang="tr-TR" sz="2000" spc="-32" dirty="0">
                <a:latin typeface="Arial"/>
                <a:cs typeface="Arial"/>
              </a:rPr>
              <a:t>doğal </a:t>
            </a:r>
            <a:r>
              <a:rPr lang="tr-TR" sz="2000" spc="-13" dirty="0" err="1">
                <a:latin typeface="Arial"/>
                <a:cs typeface="Arial"/>
              </a:rPr>
              <a:t>mikroflora</a:t>
            </a:r>
            <a:r>
              <a:rPr lang="tr-TR" sz="2000" spc="-13" dirty="0">
                <a:latin typeface="Arial"/>
                <a:cs typeface="Arial"/>
              </a:rPr>
              <a:t> </a:t>
            </a:r>
            <a:r>
              <a:rPr lang="tr-TR" sz="2000" spc="-16" dirty="0">
                <a:latin typeface="Arial"/>
                <a:cs typeface="Arial"/>
              </a:rPr>
              <a:t>bulunur.  </a:t>
            </a:r>
            <a:r>
              <a:rPr lang="tr-TR" sz="2000" spc="-38" dirty="0">
                <a:latin typeface="Arial"/>
                <a:cs typeface="Arial"/>
              </a:rPr>
              <a:t>Et, </a:t>
            </a:r>
            <a:r>
              <a:rPr lang="tr-TR" sz="2000" spc="-35" dirty="0">
                <a:latin typeface="Arial"/>
                <a:cs typeface="Arial"/>
              </a:rPr>
              <a:t>kesimden </a:t>
            </a:r>
            <a:r>
              <a:rPr lang="tr-TR" sz="2000" spc="-10" dirty="0">
                <a:latin typeface="Arial"/>
                <a:cs typeface="Arial"/>
              </a:rPr>
              <a:t>itibaren </a:t>
            </a:r>
            <a:r>
              <a:rPr lang="tr-TR" sz="2000" spc="-22" dirty="0">
                <a:latin typeface="Arial"/>
                <a:cs typeface="Arial"/>
              </a:rPr>
              <a:t>özellikle </a:t>
            </a:r>
            <a:r>
              <a:rPr lang="tr-TR" sz="2000" spc="-19" dirty="0">
                <a:latin typeface="Arial"/>
                <a:cs typeface="Arial"/>
              </a:rPr>
              <a:t>toz, </a:t>
            </a:r>
            <a:r>
              <a:rPr lang="tr-TR" sz="2000" spc="-13" dirty="0">
                <a:latin typeface="Arial"/>
                <a:cs typeface="Arial"/>
              </a:rPr>
              <a:t>toprak </a:t>
            </a:r>
            <a:r>
              <a:rPr lang="tr-TR" sz="2000" spc="-42" dirty="0">
                <a:latin typeface="Arial"/>
                <a:cs typeface="Arial"/>
              </a:rPr>
              <a:t>ve dışkı </a:t>
            </a:r>
            <a:r>
              <a:rPr lang="tr-TR" sz="2000" spc="-3" dirty="0">
                <a:latin typeface="Arial"/>
                <a:cs typeface="Arial"/>
              </a:rPr>
              <a:t>orjinli </a:t>
            </a:r>
            <a:r>
              <a:rPr lang="tr-TR" sz="2000" spc="-26" dirty="0">
                <a:latin typeface="Arial"/>
                <a:cs typeface="Arial"/>
              </a:rPr>
              <a:t>mikroorganizmalarla </a:t>
            </a:r>
            <a:r>
              <a:rPr lang="tr-TR" sz="2000" spc="-42" dirty="0">
                <a:latin typeface="Arial"/>
                <a:cs typeface="Arial"/>
              </a:rPr>
              <a:t>bulaşmaya </a:t>
            </a:r>
            <a:r>
              <a:rPr lang="tr-TR" sz="2000" spc="-32" dirty="0">
                <a:latin typeface="Arial"/>
                <a:cs typeface="Arial"/>
              </a:rPr>
              <a:t>başlar. </a:t>
            </a:r>
            <a:r>
              <a:rPr lang="tr-TR" sz="2000" i="1" u="sng" spc="-32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Brucella</a:t>
            </a:r>
            <a:r>
              <a:rPr lang="tr-TR" sz="2000" i="1" u="sng" spc="-32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 </a:t>
            </a:r>
            <a:r>
              <a:rPr lang="tr-TR" sz="2000" i="1" u="sng" spc="-32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Mycobacterium</a:t>
            </a:r>
            <a:r>
              <a:rPr lang="tr-TR" sz="2000" i="1" u="sng" spc="-32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tr-TR" sz="2000" i="1" u="sng" spc="-38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tuberculosis</a:t>
            </a:r>
            <a:r>
              <a:rPr lang="tr-TR" sz="2000" i="1" u="sng" spc="-38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tr-TR" sz="2000" i="1" u="sng" spc="-26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Listeria</a:t>
            </a:r>
            <a:r>
              <a:rPr lang="tr-TR" sz="2000" i="1" u="sng" spc="-26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tr-TR" sz="2000" i="1" u="sng" spc="-35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Salmonella</a:t>
            </a:r>
            <a:r>
              <a:rPr lang="tr-TR" sz="2000" i="1" u="sng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tr-TR" sz="2000" i="1" u="sng" spc="-38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E.coli</a:t>
            </a:r>
            <a:r>
              <a:rPr lang="tr-TR" sz="2000" i="1" u="sng" spc="-38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tr-TR" sz="2000" spc="-42" dirty="0">
                <a:latin typeface="Arial"/>
                <a:cs typeface="Arial"/>
              </a:rPr>
              <a:t>hayvansal </a:t>
            </a:r>
            <a:r>
              <a:rPr lang="tr-TR" sz="2000" spc="-32" dirty="0">
                <a:latin typeface="Arial"/>
                <a:cs typeface="Arial"/>
              </a:rPr>
              <a:t>gıdalar </a:t>
            </a:r>
            <a:r>
              <a:rPr lang="tr-TR" sz="2000" spc="-13" dirty="0">
                <a:latin typeface="Arial"/>
                <a:cs typeface="Arial"/>
              </a:rPr>
              <a:t>ile </a:t>
            </a:r>
            <a:r>
              <a:rPr lang="tr-TR" sz="2000" spc="-32" dirty="0">
                <a:latin typeface="Arial"/>
                <a:cs typeface="Arial"/>
              </a:rPr>
              <a:t>insanlara </a:t>
            </a:r>
            <a:r>
              <a:rPr lang="tr-TR" sz="2000" spc="-45" dirty="0">
                <a:latin typeface="Arial"/>
                <a:cs typeface="Arial"/>
              </a:rPr>
              <a:t>geçen </a:t>
            </a:r>
            <a:r>
              <a:rPr lang="tr-TR" sz="2000" spc="-19" dirty="0">
                <a:latin typeface="Arial"/>
                <a:cs typeface="Arial"/>
              </a:rPr>
              <a:t>patojen  </a:t>
            </a:r>
            <a:r>
              <a:rPr lang="tr-TR" sz="2000" spc="-22" dirty="0">
                <a:latin typeface="Arial"/>
                <a:cs typeface="Arial"/>
              </a:rPr>
              <a:t>mikroorganizmalardır. </a:t>
            </a:r>
            <a:r>
              <a:rPr lang="tr-TR" sz="2000" spc="-19" dirty="0">
                <a:latin typeface="Arial"/>
                <a:cs typeface="Arial"/>
              </a:rPr>
              <a:t>Çiftlik </a:t>
            </a:r>
            <a:r>
              <a:rPr lang="tr-TR" sz="2000" spc="-32" dirty="0">
                <a:latin typeface="Arial"/>
                <a:cs typeface="Arial"/>
              </a:rPr>
              <a:t>hayvanları, </a:t>
            </a:r>
            <a:r>
              <a:rPr lang="tr-TR" sz="2000" spc="-42" dirty="0">
                <a:latin typeface="Arial"/>
                <a:cs typeface="Arial"/>
              </a:rPr>
              <a:t>bulaşmış </a:t>
            </a:r>
            <a:r>
              <a:rPr lang="tr-TR" sz="2000" spc="-22" dirty="0">
                <a:latin typeface="Arial"/>
                <a:cs typeface="Arial"/>
              </a:rPr>
              <a:t>yemlerle </a:t>
            </a:r>
            <a:r>
              <a:rPr lang="tr-TR" sz="2000" spc="-32" dirty="0">
                <a:latin typeface="Arial"/>
                <a:cs typeface="Arial"/>
              </a:rPr>
              <a:t>beslenerek </a:t>
            </a:r>
            <a:r>
              <a:rPr lang="tr-TR" sz="2000" spc="-42" dirty="0">
                <a:latin typeface="Arial"/>
                <a:cs typeface="Arial"/>
              </a:rPr>
              <a:t>veya </a:t>
            </a:r>
            <a:r>
              <a:rPr lang="tr-TR" sz="2000" spc="-26" dirty="0">
                <a:latin typeface="Arial"/>
                <a:cs typeface="Arial"/>
              </a:rPr>
              <a:t>diğer </a:t>
            </a:r>
            <a:r>
              <a:rPr lang="tr-TR" sz="2000" spc="-35" dirty="0">
                <a:latin typeface="Arial"/>
                <a:cs typeface="Arial"/>
              </a:rPr>
              <a:t>hayvan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29" dirty="0">
                <a:latin typeface="Arial"/>
                <a:cs typeface="Arial"/>
              </a:rPr>
              <a:t>kuşların  </a:t>
            </a:r>
            <a:r>
              <a:rPr lang="tr-TR" sz="2000" spc="-32" dirty="0">
                <a:latin typeface="Arial"/>
                <a:cs typeface="Arial"/>
              </a:rPr>
              <a:t>dışkıları </a:t>
            </a:r>
            <a:r>
              <a:rPr lang="tr-TR" sz="2000" spc="-13" dirty="0">
                <a:latin typeface="Arial"/>
                <a:cs typeface="Arial"/>
              </a:rPr>
              <a:t>ile </a:t>
            </a:r>
            <a:r>
              <a:rPr lang="tr-TR" sz="2000" spc="-32" dirty="0">
                <a:latin typeface="Arial"/>
                <a:cs typeface="Arial"/>
              </a:rPr>
              <a:t>temas </a:t>
            </a:r>
            <a:r>
              <a:rPr lang="tr-TR" sz="2000" spc="-29" dirty="0">
                <a:latin typeface="Arial"/>
                <a:cs typeface="Arial"/>
              </a:rPr>
              <a:t>ederek </a:t>
            </a:r>
            <a:r>
              <a:rPr lang="tr-TR" sz="2000" spc="-19" dirty="0" err="1">
                <a:latin typeface="Arial"/>
                <a:cs typeface="Arial"/>
              </a:rPr>
              <a:t>enfekte</a:t>
            </a:r>
            <a:r>
              <a:rPr lang="tr-TR" sz="2000" spc="-19" dirty="0">
                <a:latin typeface="Arial"/>
                <a:cs typeface="Arial"/>
              </a:rPr>
              <a:t> </a:t>
            </a:r>
            <a:r>
              <a:rPr lang="tr-TR" sz="2000" spc="-10" dirty="0">
                <a:latin typeface="Arial"/>
                <a:cs typeface="Arial"/>
              </a:rPr>
              <a:t>olur. </a:t>
            </a:r>
            <a:r>
              <a:rPr lang="tr-TR" sz="2000" spc="-35" dirty="0">
                <a:latin typeface="Arial"/>
                <a:cs typeface="Arial"/>
              </a:rPr>
              <a:t>Hayvanlar </a:t>
            </a:r>
            <a:r>
              <a:rPr lang="tr-TR" sz="2000" spc="-32" dirty="0" err="1">
                <a:latin typeface="Arial"/>
                <a:cs typeface="Arial"/>
              </a:rPr>
              <a:t>Salmonella’nın</a:t>
            </a:r>
            <a:r>
              <a:rPr lang="tr-TR" sz="2000" spc="-32" dirty="0">
                <a:latin typeface="Arial"/>
                <a:cs typeface="Arial"/>
              </a:rPr>
              <a:t> </a:t>
            </a:r>
            <a:r>
              <a:rPr lang="tr-TR" sz="2000" spc="-42" dirty="0">
                <a:latin typeface="Arial"/>
                <a:cs typeface="Arial"/>
              </a:rPr>
              <a:t>başlıca kaynağı </a:t>
            </a:r>
            <a:r>
              <a:rPr lang="tr-TR" sz="2000" spc="-26" dirty="0">
                <a:latin typeface="Arial"/>
                <a:cs typeface="Arial"/>
              </a:rPr>
              <a:t>olarak </a:t>
            </a:r>
            <a:r>
              <a:rPr lang="tr-TR" sz="2000" spc="-16" dirty="0">
                <a:latin typeface="Arial"/>
                <a:cs typeface="Arial"/>
              </a:rPr>
              <a:t>gösterilir. </a:t>
            </a:r>
            <a:r>
              <a:rPr lang="tr-TR" sz="2000" spc="-32" dirty="0" err="1">
                <a:latin typeface="Arial"/>
                <a:cs typeface="Arial"/>
              </a:rPr>
              <a:t>Enfekte</a:t>
            </a:r>
            <a:r>
              <a:rPr lang="tr-TR" sz="2000" spc="-32" dirty="0">
                <a:latin typeface="Arial"/>
                <a:cs typeface="Arial"/>
              </a:rPr>
              <a:t>  </a:t>
            </a:r>
            <a:r>
              <a:rPr lang="tr-TR" sz="2000" spc="-29" dirty="0">
                <a:latin typeface="Arial"/>
                <a:cs typeface="Arial"/>
              </a:rPr>
              <a:t>olmuş </a:t>
            </a:r>
            <a:r>
              <a:rPr lang="tr-TR" sz="2000" spc="-42" dirty="0">
                <a:latin typeface="Arial"/>
                <a:cs typeface="Arial"/>
              </a:rPr>
              <a:t>karkas </a:t>
            </a:r>
            <a:r>
              <a:rPr lang="tr-TR" sz="2000" spc="-6" dirty="0">
                <a:latin typeface="Arial"/>
                <a:cs typeface="Arial"/>
              </a:rPr>
              <a:t>etler </a:t>
            </a:r>
            <a:r>
              <a:rPr lang="tr-TR" sz="2000" spc="-29" dirty="0">
                <a:latin typeface="Arial"/>
                <a:cs typeface="Arial"/>
              </a:rPr>
              <a:t>işleme, </a:t>
            </a:r>
            <a:r>
              <a:rPr lang="tr-TR" sz="2000" spc="-35" dirty="0">
                <a:latin typeface="Arial"/>
                <a:cs typeface="Arial"/>
              </a:rPr>
              <a:t>taşıma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42" dirty="0">
                <a:latin typeface="Arial"/>
                <a:cs typeface="Arial"/>
              </a:rPr>
              <a:t>satış </a:t>
            </a:r>
            <a:r>
              <a:rPr lang="tr-TR" sz="2000" spc="-35" dirty="0">
                <a:latin typeface="Arial"/>
                <a:cs typeface="Arial"/>
              </a:rPr>
              <a:t>aşamalarında </a:t>
            </a:r>
            <a:r>
              <a:rPr lang="tr-TR" sz="2000" spc="-22" dirty="0">
                <a:latin typeface="Arial"/>
                <a:cs typeface="Arial"/>
              </a:rPr>
              <a:t>diğer </a:t>
            </a:r>
            <a:r>
              <a:rPr lang="tr-TR" sz="2000" spc="-38" dirty="0">
                <a:latin typeface="Arial"/>
                <a:cs typeface="Arial"/>
              </a:rPr>
              <a:t>sağlıklı </a:t>
            </a:r>
            <a:r>
              <a:rPr lang="tr-TR" sz="2000" spc="-6" dirty="0">
                <a:latin typeface="Arial"/>
                <a:cs typeface="Arial"/>
              </a:rPr>
              <a:t>etlerin</a:t>
            </a:r>
            <a:r>
              <a:rPr lang="tr-TR" sz="2000" spc="-135" dirty="0">
                <a:latin typeface="Arial"/>
                <a:cs typeface="Arial"/>
              </a:rPr>
              <a:t> </a:t>
            </a:r>
            <a:r>
              <a:rPr lang="tr-TR" sz="2000" spc="-32" dirty="0">
                <a:latin typeface="Arial"/>
                <a:cs typeface="Arial"/>
              </a:rPr>
              <a:t>de </a:t>
            </a:r>
            <a:r>
              <a:rPr lang="tr-TR" sz="2000" spc="-26" dirty="0">
                <a:latin typeface="Arial"/>
                <a:cs typeface="Arial"/>
              </a:rPr>
              <a:t>kirlenmesine </a:t>
            </a:r>
            <a:r>
              <a:rPr lang="tr-TR" sz="2000" spc="-42" dirty="0">
                <a:latin typeface="Arial"/>
                <a:cs typeface="Arial"/>
              </a:rPr>
              <a:t>sebep </a:t>
            </a:r>
            <a:r>
              <a:rPr lang="tr-TR" sz="2000" spc="-10" dirty="0">
                <a:latin typeface="Arial"/>
                <a:cs typeface="Arial"/>
              </a:rPr>
              <a:t>olur.</a:t>
            </a:r>
            <a:endParaRPr lang="tr-T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72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C5FEA8C4-6363-3C4E-A3AD-85D5C4060078}"/>
              </a:ext>
            </a:extLst>
          </p:cNvPr>
          <p:cNvSpPr/>
          <p:nvPr/>
        </p:nvSpPr>
        <p:spPr>
          <a:xfrm>
            <a:off x="381000" y="1295400"/>
            <a:ext cx="11430000" cy="332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389" indent="-115245" algn="just">
              <a:spcBef>
                <a:spcPts val="64"/>
              </a:spcBef>
              <a:buAutoNum type="arabicPeriod" startAt="5"/>
              <a:tabLst>
                <a:tab pos="123797" algn="l"/>
              </a:tabLst>
            </a:pPr>
            <a:r>
              <a:rPr lang="tr-TR" sz="2000" b="1" spc="-55" dirty="0">
                <a:solidFill>
                  <a:schemeClr val="bg1"/>
                </a:solidFill>
                <a:latin typeface="Arial"/>
                <a:cs typeface="Arial"/>
              </a:rPr>
              <a:t>Hayvanlar</a:t>
            </a:r>
            <a:endParaRPr lang="tr-TR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8145" marR="3665" algn="just">
              <a:lnSpc>
                <a:spcPct val="117200"/>
              </a:lnSpc>
              <a:spcBef>
                <a:spcPts val="632"/>
              </a:spcBef>
            </a:pPr>
            <a:r>
              <a:rPr lang="tr-TR" sz="2000" spc="-45" dirty="0">
                <a:latin typeface="Arial"/>
                <a:cs typeface="Arial"/>
              </a:rPr>
              <a:t>Sağlıklı </a:t>
            </a:r>
            <a:r>
              <a:rPr lang="tr-TR" sz="2000" spc="-3" dirty="0">
                <a:latin typeface="Arial"/>
                <a:cs typeface="Arial"/>
              </a:rPr>
              <a:t>bir </a:t>
            </a:r>
            <a:r>
              <a:rPr lang="tr-TR" sz="2000" spc="-35" dirty="0">
                <a:latin typeface="Arial"/>
                <a:cs typeface="Arial"/>
              </a:rPr>
              <a:t>hayvandan </a:t>
            </a:r>
            <a:r>
              <a:rPr lang="tr-TR" sz="2000" spc="-45" dirty="0">
                <a:latin typeface="Arial"/>
                <a:cs typeface="Arial"/>
              </a:rPr>
              <a:t>sağılan </a:t>
            </a:r>
            <a:r>
              <a:rPr lang="tr-TR" sz="2000" spc="-26" dirty="0">
                <a:latin typeface="Arial"/>
                <a:cs typeface="Arial"/>
              </a:rPr>
              <a:t>süte; </a:t>
            </a:r>
            <a:r>
              <a:rPr lang="tr-TR" sz="2000" spc="-55" dirty="0">
                <a:latin typeface="Arial"/>
                <a:cs typeface="Arial"/>
              </a:rPr>
              <a:t>sağım </a:t>
            </a:r>
            <a:r>
              <a:rPr lang="tr-TR" sz="2000" spc="-48" dirty="0">
                <a:latin typeface="Arial"/>
                <a:cs typeface="Arial"/>
              </a:rPr>
              <a:t>esnasında </a:t>
            </a:r>
            <a:r>
              <a:rPr lang="tr-TR" sz="2000" spc="-19" dirty="0">
                <a:latin typeface="Arial"/>
                <a:cs typeface="Arial"/>
              </a:rPr>
              <a:t>ellerden, </a:t>
            </a:r>
            <a:r>
              <a:rPr lang="tr-TR" sz="2000" spc="-35" dirty="0">
                <a:latin typeface="Arial"/>
                <a:cs typeface="Arial"/>
              </a:rPr>
              <a:t>hayvanın </a:t>
            </a:r>
            <a:r>
              <a:rPr lang="tr-TR" sz="2000" spc="-32" dirty="0">
                <a:latin typeface="Arial"/>
                <a:cs typeface="Arial"/>
              </a:rPr>
              <a:t>memesinden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55" dirty="0">
                <a:latin typeface="Arial"/>
                <a:cs typeface="Arial"/>
              </a:rPr>
              <a:t>sağım  </a:t>
            </a:r>
            <a:r>
              <a:rPr lang="tr-TR" sz="2000" spc="-29" dirty="0">
                <a:latin typeface="Arial"/>
                <a:cs typeface="Arial"/>
              </a:rPr>
              <a:t>kaplarından, </a:t>
            </a:r>
            <a:r>
              <a:rPr lang="tr-TR" sz="2000" spc="-16" dirty="0" err="1">
                <a:latin typeface="Arial"/>
                <a:cs typeface="Arial"/>
              </a:rPr>
              <a:t>mikrobiyal</a:t>
            </a:r>
            <a:r>
              <a:rPr lang="tr-TR" sz="2000" spc="-16" dirty="0">
                <a:latin typeface="Arial"/>
                <a:cs typeface="Arial"/>
              </a:rPr>
              <a:t> </a:t>
            </a:r>
            <a:r>
              <a:rPr lang="tr-TR" sz="2000" spc="-32" dirty="0">
                <a:latin typeface="Arial"/>
                <a:cs typeface="Arial"/>
              </a:rPr>
              <a:t>bulaşmalar </a:t>
            </a:r>
            <a:r>
              <a:rPr lang="tr-TR" sz="2000" spc="-10" dirty="0">
                <a:latin typeface="Arial"/>
                <a:cs typeface="Arial"/>
              </a:rPr>
              <a:t>olur. </a:t>
            </a:r>
            <a:r>
              <a:rPr lang="tr-TR" sz="2000" spc="-64" dirty="0">
                <a:latin typeface="Arial"/>
                <a:cs typeface="Arial"/>
              </a:rPr>
              <a:t>Çiğ </a:t>
            </a:r>
            <a:r>
              <a:rPr lang="tr-TR" sz="2000" spc="-22" dirty="0">
                <a:latin typeface="Arial"/>
                <a:cs typeface="Arial"/>
              </a:rPr>
              <a:t>süt </a:t>
            </a:r>
            <a:r>
              <a:rPr lang="tr-TR" sz="2000" spc="-29" dirty="0">
                <a:latin typeface="Arial"/>
                <a:cs typeface="Arial"/>
              </a:rPr>
              <a:t>florasında </a:t>
            </a:r>
            <a:r>
              <a:rPr lang="tr-TR" sz="2000" spc="-38" dirty="0">
                <a:latin typeface="Arial"/>
                <a:cs typeface="Arial"/>
              </a:rPr>
              <a:t>yaygın </a:t>
            </a:r>
            <a:r>
              <a:rPr lang="tr-TR" sz="2000" spc="-26" dirty="0">
                <a:latin typeface="Arial"/>
                <a:cs typeface="Arial"/>
              </a:rPr>
              <a:t>olarak </a:t>
            </a:r>
            <a:r>
              <a:rPr lang="tr-TR" sz="2000" u="sng" spc="-38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Staphylococcus</a:t>
            </a:r>
            <a:r>
              <a:rPr lang="tr-TR" sz="2000" u="sng" spc="-38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tr-TR" sz="2000" u="sng" spc="-32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Micrococcus</a:t>
            </a:r>
            <a:r>
              <a:rPr lang="tr-TR" sz="2000" u="sng" spc="-32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tr-TR" sz="2000" u="sng" spc="-42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ve  </a:t>
            </a:r>
            <a:r>
              <a:rPr lang="tr-TR" sz="2000" u="sng" spc="-29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Corynebacterium</a:t>
            </a:r>
            <a:r>
              <a:rPr lang="tr-TR" sz="2000" spc="-29" dirty="0">
                <a:latin typeface="Arial"/>
                <a:cs typeface="Arial"/>
              </a:rPr>
              <a:t> </a:t>
            </a:r>
            <a:r>
              <a:rPr lang="tr-TR" sz="2000" dirty="0">
                <a:latin typeface="Arial"/>
                <a:cs typeface="Arial"/>
              </a:rPr>
              <a:t>türleri </a:t>
            </a:r>
            <a:r>
              <a:rPr lang="tr-TR" sz="2000" spc="-16" dirty="0">
                <a:latin typeface="Arial"/>
                <a:cs typeface="Arial"/>
              </a:rPr>
              <a:t>bulunur. </a:t>
            </a:r>
            <a:r>
              <a:rPr lang="tr-TR" sz="2000" spc="-32" dirty="0">
                <a:latin typeface="Arial"/>
                <a:cs typeface="Arial"/>
              </a:rPr>
              <a:t>Hastalıklı hayvanların </a:t>
            </a:r>
            <a:r>
              <a:rPr lang="tr-TR" sz="2000" spc="-19" dirty="0">
                <a:latin typeface="Arial"/>
                <a:cs typeface="Arial"/>
              </a:rPr>
              <a:t>sütlerinde </a:t>
            </a:r>
            <a:r>
              <a:rPr lang="tr-TR" sz="2000" spc="-38" dirty="0">
                <a:latin typeface="Arial"/>
                <a:cs typeface="Arial"/>
              </a:rPr>
              <a:t>ise </a:t>
            </a:r>
            <a:r>
              <a:rPr lang="tr-TR" sz="2000" u="sng" spc="-35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Salmonella</a:t>
            </a:r>
            <a:r>
              <a:rPr lang="tr-TR" sz="2000" u="sng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tr-TR" sz="2000" u="sng" spc="-29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Brucella</a:t>
            </a:r>
            <a:r>
              <a:rPr lang="tr-TR" sz="2000" u="sng" spc="-29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tr-TR" sz="2000" u="sng" spc="-38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ve </a:t>
            </a:r>
            <a:r>
              <a:rPr lang="tr-TR" sz="2000" u="sng" spc="-29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Listeria</a:t>
            </a:r>
            <a:r>
              <a:rPr lang="tr-TR" sz="2000" spc="-29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gibi  </a:t>
            </a:r>
            <a:r>
              <a:rPr lang="tr-TR" sz="2000" spc="-16" dirty="0">
                <a:latin typeface="Arial"/>
                <a:cs typeface="Arial"/>
              </a:rPr>
              <a:t>patojen bakterilere </a:t>
            </a:r>
            <a:r>
              <a:rPr lang="tr-TR" sz="2000" spc="-22" dirty="0">
                <a:latin typeface="Arial"/>
                <a:cs typeface="Arial"/>
              </a:rPr>
              <a:t>rastlanır. </a:t>
            </a:r>
            <a:r>
              <a:rPr lang="tr-TR" sz="2000" spc="-29" dirty="0">
                <a:latin typeface="Arial"/>
                <a:cs typeface="Arial"/>
              </a:rPr>
              <a:t>Kanatlılarda </a:t>
            </a:r>
            <a:r>
              <a:rPr lang="tr-TR" sz="2000" spc="-19" dirty="0">
                <a:latin typeface="Arial"/>
                <a:cs typeface="Arial"/>
              </a:rPr>
              <a:t>yumurtanın </a:t>
            </a:r>
            <a:r>
              <a:rPr lang="tr-TR" sz="2000" spc="-35" dirty="0">
                <a:latin typeface="Arial"/>
                <a:cs typeface="Arial"/>
              </a:rPr>
              <a:t>kabuk yüzeyi </a:t>
            </a:r>
            <a:r>
              <a:rPr lang="tr-TR" sz="2000" spc="-19" dirty="0">
                <a:latin typeface="Arial"/>
                <a:cs typeface="Arial"/>
              </a:rPr>
              <a:t>yumurtlama </a:t>
            </a:r>
            <a:r>
              <a:rPr lang="tr-TR" sz="2000" spc="-45" dirty="0">
                <a:latin typeface="Arial"/>
                <a:cs typeface="Arial"/>
              </a:rPr>
              <a:t>sırasında </a:t>
            </a:r>
            <a:r>
              <a:rPr lang="tr-TR" sz="2000" spc="-42" dirty="0">
                <a:latin typeface="Arial"/>
                <a:cs typeface="Arial"/>
              </a:rPr>
              <a:t>ve </a:t>
            </a:r>
            <a:r>
              <a:rPr lang="tr-TR" sz="2000" spc="-32" dirty="0">
                <a:latin typeface="Arial"/>
                <a:cs typeface="Arial"/>
              </a:rPr>
              <a:t>hemen  </a:t>
            </a:r>
            <a:r>
              <a:rPr lang="tr-TR" sz="2000" spc="-38" dirty="0">
                <a:latin typeface="Arial"/>
                <a:cs typeface="Arial"/>
              </a:rPr>
              <a:t>sonrasında </a:t>
            </a:r>
            <a:r>
              <a:rPr lang="tr-TR" sz="2000" spc="-42" dirty="0">
                <a:latin typeface="Arial"/>
                <a:cs typeface="Arial"/>
              </a:rPr>
              <a:t>dışkı ve </a:t>
            </a:r>
            <a:r>
              <a:rPr lang="tr-TR" sz="2000" spc="-13" dirty="0">
                <a:latin typeface="Arial"/>
                <a:cs typeface="Arial"/>
              </a:rPr>
              <a:t>toprak </a:t>
            </a:r>
            <a:r>
              <a:rPr lang="tr-TR" sz="2000" spc="-3" dirty="0">
                <a:latin typeface="Arial"/>
                <a:cs typeface="Arial"/>
              </a:rPr>
              <a:t>orjinli </a:t>
            </a:r>
            <a:r>
              <a:rPr lang="tr-TR" sz="2000" spc="-26" dirty="0">
                <a:latin typeface="Arial"/>
                <a:cs typeface="Arial"/>
              </a:rPr>
              <a:t>mikroorganizmalarla </a:t>
            </a:r>
            <a:r>
              <a:rPr lang="tr-TR" sz="2000" spc="-19" dirty="0" err="1">
                <a:latin typeface="Arial"/>
                <a:cs typeface="Arial"/>
              </a:rPr>
              <a:t>enfekte</a:t>
            </a:r>
            <a:r>
              <a:rPr lang="tr-TR" sz="2000" spc="-19" dirty="0">
                <a:latin typeface="Arial"/>
                <a:cs typeface="Arial"/>
              </a:rPr>
              <a:t> </a:t>
            </a:r>
            <a:r>
              <a:rPr lang="tr-TR" sz="2000" spc="-10" dirty="0">
                <a:latin typeface="Arial"/>
                <a:cs typeface="Arial"/>
              </a:rPr>
              <a:t>olur. </a:t>
            </a:r>
            <a:r>
              <a:rPr lang="tr-TR" sz="2000" spc="-32" dirty="0">
                <a:latin typeface="Arial"/>
                <a:cs typeface="Arial"/>
              </a:rPr>
              <a:t>Böcekler, </a:t>
            </a:r>
            <a:r>
              <a:rPr lang="tr-TR" sz="2000" spc="-26" dirty="0">
                <a:latin typeface="Arial"/>
                <a:cs typeface="Arial"/>
              </a:rPr>
              <a:t>sinekler, </a:t>
            </a:r>
            <a:r>
              <a:rPr lang="tr-TR" sz="2000" spc="-29" dirty="0">
                <a:latin typeface="Arial"/>
                <a:cs typeface="Arial"/>
              </a:rPr>
              <a:t>kuşlar, </a:t>
            </a:r>
            <a:r>
              <a:rPr lang="tr-TR" sz="2000" spc="-42" dirty="0">
                <a:latin typeface="Arial"/>
                <a:cs typeface="Arial"/>
              </a:rPr>
              <a:t>haşere ve  </a:t>
            </a:r>
            <a:r>
              <a:rPr lang="tr-TR" sz="2000" spc="-16" dirty="0">
                <a:latin typeface="Arial"/>
                <a:cs typeface="Arial"/>
              </a:rPr>
              <a:t>kemiriciler </a:t>
            </a:r>
            <a:r>
              <a:rPr lang="tr-TR" sz="2000" spc="-26" dirty="0">
                <a:latin typeface="Arial"/>
                <a:cs typeface="Arial"/>
              </a:rPr>
              <a:t>mikroorganizmaların </a:t>
            </a:r>
            <a:r>
              <a:rPr lang="tr-TR" sz="2000" spc="-35" dirty="0">
                <a:latin typeface="Arial"/>
                <a:cs typeface="Arial"/>
              </a:rPr>
              <a:t>gıdalara </a:t>
            </a:r>
            <a:r>
              <a:rPr lang="tr-TR" sz="2000" spc="-42" dirty="0">
                <a:latin typeface="Arial"/>
                <a:cs typeface="Arial"/>
              </a:rPr>
              <a:t>bulaşmasında </a:t>
            </a:r>
            <a:r>
              <a:rPr lang="tr-TR" sz="2000" spc="-16" dirty="0">
                <a:latin typeface="Arial"/>
                <a:cs typeface="Arial"/>
              </a:rPr>
              <a:t>önemli </a:t>
            </a:r>
            <a:r>
              <a:rPr lang="tr-TR" sz="2000" spc="-3" dirty="0">
                <a:latin typeface="Arial"/>
                <a:cs typeface="Arial"/>
              </a:rPr>
              <a:t>rol </a:t>
            </a:r>
            <a:r>
              <a:rPr lang="tr-TR" sz="2000" spc="-26" dirty="0">
                <a:latin typeface="Arial"/>
                <a:cs typeface="Arial"/>
              </a:rPr>
              <a:t>oynar. </a:t>
            </a:r>
            <a:r>
              <a:rPr lang="tr-TR" sz="2000" spc="-51" dirty="0">
                <a:latin typeface="Arial"/>
                <a:cs typeface="Arial"/>
              </a:rPr>
              <a:t>Böcek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32" dirty="0">
                <a:latin typeface="Arial"/>
                <a:cs typeface="Arial"/>
              </a:rPr>
              <a:t>kuşlar </a:t>
            </a:r>
            <a:r>
              <a:rPr lang="tr-TR" sz="2000" spc="-38" dirty="0">
                <a:latin typeface="Arial"/>
                <a:cs typeface="Arial"/>
              </a:rPr>
              <a:t>meyve </a:t>
            </a:r>
            <a:r>
              <a:rPr lang="tr-TR" sz="2000" spc="-42" dirty="0">
                <a:latin typeface="Arial"/>
                <a:cs typeface="Arial"/>
              </a:rPr>
              <a:t>ve  </a:t>
            </a:r>
            <a:r>
              <a:rPr lang="tr-TR" sz="2000" spc="-32" dirty="0">
                <a:latin typeface="Arial"/>
                <a:cs typeface="Arial"/>
              </a:rPr>
              <a:t>sebzeleri </a:t>
            </a:r>
            <a:r>
              <a:rPr lang="tr-TR" sz="2000" spc="-29" dirty="0">
                <a:latin typeface="Arial"/>
                <a:cs typeface="Arial"/>
              </a:rPr>
              <a:t>mekanik </a:t>
            </a:r>
            <a:r>
              <a:rPr lang="tr-TR" sz="2000" spc="-26" dirty="0">
                <a:latin typeface="Arial"/>
                <a:cs typeface="Arial"/>
              </a:rPr>
              <a:t>olarak </a:t>
            </a:r>
            <a:r>
              <a:rPr lang="tr-TR" sz="2000" spc="-38" dirty="0">
                <a:latin typeface="Arial"/>
                <a:cs typeface="Arial"/>
              </a:rPr>
              <a:t>zarara </a:t>
            </a:r>
            <a:r>
              <a:rPr lang="tr-TR" sz="2000" spc="-16" dirty="0">
                <a:latin typeface="Arial"/>
                <a:cs typeface="Arial"/>
              </a:rPr>
              <a:t>uğratır, </a:t>
            </a:r>
            <a:r>
              <a:rPr lang="tr-TR" sz="2000" spc="-26" dirty="0">
                <a:latin typeface="Arial"/>
                <a:cs typeface="Arial"/>
              </a:rPr>
              <a:t>mikroorganizmalar iç </a:t>
            </a:r>
            <a:r>
              <a:rPr lang="tr-TR" sz="2000" spc="-35" dirty="0">
                <a:latin typeface="Arial"/>
                <a:cs typeface="Arial"/>
              </a:rPr>
              <a:t>kısımlara </a:t>
            </a:r>
            <a:r>
              <a:rPr lang="tr-TR" sz="2000" spc="-29" dirty="0">
                <a:latin typeface="Arial"/>
                <a:cs typeface="Arial"/>
              </a:rPr>
              <a:t>bulaşır </a:t>
            </a:r>
            <a:r>
              <a:rPr lang="tr-TR" sz="2000" spc="-42" dirty="0">
                <a:latin typeface="Arial"/>
                <a:cs typeface="Arial"/>
              </a:rPr>
              <a:t>ve </a:t>
            </a:r>
            <a:r>
              <a:rPr lang="tr-TR" sz="2000" spc="-35" dirty="0">
                <a:latin typeface="Arial"/>
                <a:cs typeface="Arial"/>
              </a:rPr>
              <a:t>bozulmaya </a:t>
            </a:r>
            <a:r>
              <a:rPr lang="tr-TR" sz="2000" spc="-19" dirty="0">
                <a:latin typeface="Arial"/>
                <a:cs typeface="Arial"/>
              </a:rPr>
              <a:t>yol</a:t>
            </a:r>
            <a:r>
              <a:rPr lang="tr-TR" sz="2000" spc="-115" dirty="0">
                <a:latin typeface="Arial"/>
                <a:cs typeface="Arial"/>
              </a:rPr>
              <a:t> </a:t>
            </a:r>
            <a:r>
              <a:rPr lang="tr-TR" sz="2000" spc="-35" dirty="0">
                <a:latin typeface="Arial"/>
                <a:cs typeface="Arial"/>
              </a:rPr>
              <a:t>açar.</a:t>
            </a:r>
            <a:endParaRPr lang="tr-T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50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1143000"/>
            <a:ext cx="11125200" cy="419398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>
              <a:spcBef>
                <a:spcPts val="6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3389" indent="-115245" algn="just">
              <a:buAutoNum type="arabicPeriod" startAt="6"/>
              <a:tabLst>
                <a:tab pos="123797" algn="l"/>
              </a:tabLst>
            </a:pPr>
            <a:r>
              <a:rPr sz="2400" b="1" spc="-42" dirty="0">
                <a:solidFill>
                  <a:schemeClr val="bg1"/>
                </a:solidFill>
                <a:latin typeface="Arial"/>
                <a:cs typeface="Arial"/>
              </a:rPr>
              <a:t>Bitkiler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8145" marR="3258" algn="just">
              <a:lnSpc>
                <a:spcPct val="117100"/>
              </a:lnSpc>
              <a:spcBef>
                <a:spcPts val="651"/>
              </a:spcBef>
            </a:pPr>
            <a:r>
              <a:rPr sz="2400" spc="-13" dirty="0">
                <a:latin typeface="Arial"/>
                <a:cs typeface="Arial"/>
              </a:rPr>
              <a:t>Bitkiler </a:t>
            </a:r>
            <a:r>
              <a:rPr sz="2400" spc="-16" dirty="0">
                <a:latin typeface="Arial"/>
                <a:cs typeface="Arial"/>
              </a:rPr>
              <a:t>toprak, </a:t>
            </a:r>
            <a:r>
              <a:rPr sz="2400" spc="-42" dirty="0">
                <a:latin typeface="Arial"/>
                <a:cs typeface="Arial"/>
              </a:rPr>
              <a:t>su, </a:t>
            </a:r>
            <a:r>
              <a:rPr sz="2400" spc="-38" dirty="0">
                <a:latin typeface="Arial"/>
                <a:cs typeface="Arial"/>
              </a:rPr>
              <a:t>hava, </a:t>
            </a:r>
            <a:r>
              <a:rPr sz="2400" spc="-32" dirty="0">
                <a:latin typeface="Arial"/>
                <a:cs typeface="Arial"/>
              </a:rPr>
              <a:t>gübre </a:t>
            </a:r>
            <a:r>
              <a:rPr sz="2400" spc="-42" dirty="0">
                <a:latin typeface="Arial"/>
                <a:cs typeface="Arial"/>
              </a:rPr>
              <a:t>ve </a:t>
            </a:r>
            <a:r>
              <a:rPr sz="2400" spc="-38" dirty="0">
                <a:latin typeface="Arial"/>
                <a:cs typeface="Arial"/>
              </a:rPr>
              <a:t>hayvan </a:t>
            </a:r>
            <a:r>
              <a:rPr sz="2400" spc="-19" dirty="0">
                <a:latin typeface="Arial"/>
                <a:cs typeface="Arial"/>
              </a:rPr>
              <a:t>gibi </a:t>
            </a:r>
            <a:r>
              <a:rPr sz="2400" spc="-35" dirty="0">
                <a:latin typeface="Arial"/>
                <a:cs typeface="Arial"/>
              </a:rPr>
              <a:t>değişik </a:t>
            </a:r>
            <a:r>
              <a:rPr sz="2400" spc="-32" dirty="0">
                <a:latin typeface="Arial"/>
                <a:cs typeface="Arial"/>
              </a:rPr>
              <a:t>kaynaklardan </a:t>
            </a:r>
            <a:r>
              <a:rPr sz="2400" spc="-35" dirty="0">
                <a:latin typeface="Arial"/>
                <a:cs typeface="Arial"/>
              </a:rPr>
              <a:t>gelen </a:t>
            </a:r>
            <a:r>
              <a:rPr sz="2400" spc="-26" dirty="0">
                <a:latin typeface="Arial"/>
                <a:cs typeface="Arial"/>
              </a:rPr>
              <a:t>mikroorganizmalarla </a:t>
            </a:r>
            <a:r>
              <a:rPr sz="2400" spc="-29" dirty="0">
                <a:latin typeface="Arial"/>
                <a:cs typeface="Arial"/>
              </a:rPr>
              <a:t>bulaşır.  </a:t>
            </a:r>
            <a:r>
              <a:rPr sz="2400" spc="-42" dirty="0">
                <a:latin typeface="Arial"/>
                <a:cs typeface="Arial"/>
              </a:rPr>
              <a:t>Değişik </a:t>
            </a:r>
            <a:r>
              <a:rPr sz="2400" spc="-32" dirty="0">
                <a:latin typeface="Arial"/>
                <a:cs typeface="Arial"/>
              </a:rPr>
              <a:t>doğal </a:t>
            </a:r>
            <a:r>
              <a:rPr sz="2400" spc="-22" dirty="0">
                <a:latin typeface="Arial"/>
                <a:cs typeface="Arial"/>
              </a:rPr>
              <a:t>florası </a:t>
            </a:r>
            <a:r>
              <a:rPr sz="2400" spc="-19" dirty="0">
                <a:latin typeface="Arial"/>
                <a:cs typeface="Arial"/>
              </a:rPr>
              <a:t>farklıdır. </a:t>
            </a:r>
            <a:r>
              <a:rPr sz="2400" u="sng" spc="-29" dirty="0">
                <a:latin typeface="Arial"/>
                <a:cs typeface="Arial"/>
              </a:rPr>
              <a:t>Meyve </a:t>
            </a:r>
            <a:r>
              <a:rPr sz="2400" u="sng" spc="-38" dirty="0">
                <a:latin typeface="Arial"/>
                <a:cs typeface="Arial"/>
              </a:rPr>
              <a:t>ve </a:t>
            </a:r>
            <a:r>
              <a:rPr sz="2400" u="sng" spc="-26" dirty="0">
                <a:latin typeface="Arial"/>
                <a:cs typeface="Arial"/>
              </a:rPr>
              <a:t>çiçeklerin </a:t>
            </a:r>
            <a:r>
              <a:rPr sz="2400" spc="-32" dirty="0">
                <a:latin typeface="Arial"/>
                <a:cs typeface="Arial"/>
              </a:rPr>
              <a:t>doğal </a:t>
            </a:r>
            <a:r>
              <a:rPr sz="2400" spc="-26" dirty="0">
                <a:latin typeface="Arial"/>
                <a:cs typeface="Arial"/>
              </a:rPr>
              <a:t>florasında </a:t>
            </a:r>
            <a:r>
              <a:rPr sz="2400" i="1" spc="-51" dirty="0">
                <a:latin typeface="Arial"/>
                <a:cs typeface="Arial"/>
              </a:rPr>
              <a:t>Saccharomyces</a:t>
            </a:r>
            <a:r>
              <a:rPr sz="2400" spc="-51" dirty="0">
                <a:latin typeface="Arial"/>
                <a:cs typeface="Arial"/>
              </a:rPr>
              <a:t>, </a:t>
            </a:r>
            <a:r>
              <a:rPr sz="2400" i="1" spc="-38" dirty="0">
                <a:latin typeface="Arial"/>
                <a:cs typeface="Arial"/>
              </a:rPr>
              <a:t>Hansenula</a:t>
            </a:r>
            <a:r>
              <a:rPr sz="2400" spc="-38" dirty="0">
                <a:latin typeface="Arial"/>
                <a:cs typeface="Arial"/>
              </a:rPr>
              <a:t>, </a:t>
            </a:r>
            <a:r>
              <a:rPr sz="2400" i="1" spc="-42" dirty="0">
                <a:latin typeface="Arial"/>
                <a:cs typeface="Arial"/>
              </a:rPr>
              <a:t>Candida</a:t>
            </a:r>
            <a:r>
              <a:rPr sz="2400" spc="-42" dirty="0">
                <a:latin typeface="Arial"/>
                <a:cs typeface="Arial"/>
              </a:rPr>
              <a:t>,  </a:t>
            </a:r>
            <a:r>
              <a:rPr sz="2400" spc="-19" dirty="0">
                <a:latin typeface="Arial"/>
                <a:cs typeface="Arial"/>
              </a:rPr>
              <a:t>gibi </a:t>
            </a:r>
            <a:r>
              <a:rPr sz="2400" spc="-29" dirty="0">
                <a:latin typeface="Arial"/>
                <a:cs typeface="Arial"/>
              </a:rPr>
              <a:t>mayalar </a:t>
            </a:r>
            <a:r>
              <a:rPr sz="2400" spc="-16" dirty="0">
                <a:latin typeface="Arial"/>
                <a:cs typeface="Arial"/>
              </a:rPr>
              <a:t>bulunur. </a:t>
            </a:r>
            <a:r>
              <a:rPr sz="2400" u="sng" spc="-13" dirty="0">
                <a:latin typeface="Arial"/>
                <a:cs typeface="Arial"/>
              </a:rPr>
              <a:t>Bitkilerin</a:t>
            </a:r>
            <a:r>
              <a:rPr sz="2400" spc="-13" dirty="0">
                <a:latin typeface="Arial"/>
                <a:cs typeface="Arial"/>
              </a:rPr>
              <a:t> </a:t>
            </a:r>
            <a:r>
              <a:rPr sz="2400" spc="-26" dirty="0">
                <a:latin typeface="Arial"/>
                <a:cs typeface="Arial"/>
              </a:rPr>
              <a:t>florasında </a:t>
            </a:r>
            <a:r>
              <a:rPr sz="2400" i="1" spc="-48" dirty="0">
                <a:latin typeface="Arial"/>
                <a:cs typeface="Arial"/>
              </a:rPr>
              <a:t>Pseudomanas</a:t>
            </a:r>
            <a:r>
              <a:rPr sz="2400" spc="-48" dirty="0">
                <a:latin typeface="Arial"/>
                <a:cs typeface="Arial"/>
              </a:rPr>
              <a:t>, </a:t>
            </a:r>
            <a:r>
              <a:rPr sz="2400" i="1" spc="-35" dirty="0">
                <a:latin typeface="Arial"/>
                <a:cs typeface="Arial"/>
              </a:rPr>
              <a:t>Alcaligenes</a:t>
            </a:r>
            <a:r>
              <a:rPr sz="2400" spc="-35" dirty="0">
                <a:latin typeface="Arial"/>
                <a:cs typeface="Arial"/>
              </a:rPr>
              <a:t>, </a:t>
            </a:r>
            <a:r>
              <a:rPr sz="2400" i="1" spc="-29" dirty="0">
                <a:latin typeface="Arial"/>
                <a:cs typeface="Arial"/>
              </a:rPr>
              <a:t>Flavobacterium</a:t>
            </a:r>
            <a:r>
              <a:rPr sz="2400" spc="-29" dirty="0">
                <a:latin typeface="Arial"/>
                <a:cs typeface="Arial"/>
              </a:rPr>
              <a:t>, </a:t>
            </a:r>
            <a:r>
              <a:rPr sz="2400" i="1" spc="-32" dirty="0">
                <a:latin typeface="Arial"/>
                <a:cs typeface="Arial"/>
              </a:rPr>
              <a:t>Achromobacter </a:t>
            </a:r>
            <a:r>
              <a:rPr sz="2400" spc="-42" dirty="0">
                <a:latin typeface="Arial"/>
                <a:cs typeface="Arial"/>
              </a:rPr>
              <a:t>ve  </a:t>
            </a:r>
            <a:r>
              <a:rPr sz="2400" i="1" spc="-38" dirty="0">
                <a:latin typeface="Arial"/>
                <a:cs typeface="Arial"/>
              </a:rPr>
              <a:t>Micrococcus </a:t>
            </a:r>
            <a:r>
              <a:rPr sz="2400" spc="-26" dirty="0">
                <a:latin typeface="Arial"/>
                <a:cs typeface="Arial"/>
              </a:rPr>
              <a:t>cinslerine </a:t>
            </a:r>
            <a:r>
              <a:rPr sz="2400" spc="-3" dirty="0">
                <a:latin typeface="Arial"/>
                <a:cs typeface="Arial"/>
              </a:rPr>
              <a:t>ait </a:t>
            </a:r>
            <a:r>
              <a:rPr sz="2400" spc="-16" dirty="0">
                <a:latin typeface="Arial"/>
                <a:cs typeface="Arial"/>
              </a:rPr>
              <a:t>bakterilerle </a:t>
            </a:r>
            <a:r>
              <a:rPr sz="2400" spc="-22" dirty="0">
                <a:latin typeface="Arial"/>
                <a:cs typeface="Arial"/>
              </a:rPr>
              <a:t>fekal streptecoclar, </a:t>
            </a:r>
            <a:r>
              <a:rPr sz="2400" spc="-10" dirty="0">
                <a:latin typeface="Arial"/>
                <a:cs typeface="Arial"/>
              </a:rPr>
              <a:t>koliform </a:t>
            </a:r>
            <a:r>
              <a:rPr sz="2400" spc="-38" dirty="0">
                <a:latin typeface="Arial"/>
                <a:cs typeface="Arial"/>
              </a:rPr>
              <a:t>ve </a:t>
            </a:r>
            <a:r>
              <a:rPr sz="2400" spc="-13" dirty="0">
                <a:latin typeface="Arial"/>
                <a:cs typeface="Arial"/>
              </a:rPr>
              <a:t>laktik </a:t>
            </a:r>
            <a:r>
              <a:rPr sz="2400" spc="-22" dirty="0">
                <a:latin typeface="Arial"/>
                <a:cs typeface="Arial"/>
              </a:rPr>
              <a:t>asit </a:t>
            </a:r>
            <a:r>
              <a:rPr sz="2400" spc="-16" dirty="0">
                <a:latin typeface="Arial"/>
                <a:cs typeface="Arial"/>
              </a:rPr>
              <a:t>bakterilerine </a:t>
            </a:r>
            <a:r>
              <a:rPr sz="2400" spc="-35" dirty="0">
                <a:latin typeface="Arial"/>
                <a:cs typeface="Arial"/>
              </a:rPr>
              <a:t>sıklıkla  </a:t>
            </a:r>
            <a:r>
              <a:rPr sz="2400" spc="-19" dirty="0">
                <a:latin typeface="Arial"/>
                <a:cs typeface="Arial"/>
              </a:rPr>
              <a:t>rastlanır. </a:t>
            </a:r>
            <a:r>
              <a:rPr sz="2400" u="sng" spc="-45" dirty="0">
                <a:latin typeface="Arial"/>
                <a:cs typeface="Arial"/>
              </a:rPr>
              <a:t>Kanalizasyon </a:t>
            </a:r>
            <a:r>
              <a:rPr sz="2400" u="sng" spc="-42" dirty="0">
                <a:latin typeface="Arial"/>
                <a:cs typeface="Arial"/>
              </a:rPr>
              <a:t>karışmış </a:t>
            </a:r>
            <a:r>
              <a:rPr sz="2400" u="sng" spc="-29" dirty="0">
                <a:latin typeface="Arial"/>
                <a:cs typeface="Arial"/>
              </a:rPr>
              <a:t>sularla </a:t>
            </a:r>
            <a:r>
              <a:rPr sz="2400" spc="-38" dirty="0">
                <a:latin typeface="Arial"/>
                <a:cs typeface="Arial"/>
              </a:rPr>
              <a:t>sulanan sebzelerde </a:t>
            </a:r>
            <a:r>
              <a:rPr sz="2400" i="1" spc="-35" dirty="0">
                <a:latin typeface="Arial"/>
                <a:cs typeface="Arial"/>
              </a:rPr>
              <a:t>Salmonella </a:t>
            </a:r>
            <a:r>
              <a:rPr sz="2400" spc="-29" dirty="0">
                <a:latin typeface="Arial"/>
                <a:cs typeface="Arial"/>
              </a:rPr>
              <a:t>cinsi </a:t>
            </a:r>
            <a:r>
              <a:rPr sz="2400" spc="-13" dirty="0">
                <a:latin typeface="Arial"/>
                <a:cs typeface="Arial"/>
              </a:rPr>
              <a:t>bakteriler ile </a:t>
            </a:r>
            <a:r>
              <a:rPr sz="2400" i="1" spc="-22" dirty="0">
                <a:latin typeface="Arial"/>
                <a:cs typeface="Arial"/>
              </a:rPr>
              <a:t>Vibrio </a:t>
            </a:r>
            <a:r>
              <a:rPr sz="2400" spc="-32" dirty="0">
                <a:latin typeface="Arial"/>
                <a:cs typeface="Arial"/>
              </a:rPr>
              <a:t>cinsi  </a:t>
            </a:r>
            <a:r>
              <a:rPr sz="2400" spc="-13" dirty="0">
                <a:latin typeface="Arial"/>
                <a:cs typeface="Arial"/>
              </a:rPr>
              <a:t>bakteriler </a:t>
            </a:r>
            <a:r>
              <a:rPr sz="2400" spc="-16" dirty="0">
                <a:latin typeface="Arial"/>
                <a:cs typeface="Arial"/>
              </a:rPr>
              <a:t>bulunabilir. </a:t>
            </a:r>
            <a:r>
              <a:rPr sz="2400" u="sng" spc="-32" dirty="0">
                <a:latin typeface="Arial"/>
                <a:cs typeface="Arial"/>
              </a:rPr>
              <a:t>Öğütülmüş </a:t>
            </a:r>
            <a:r>
              <a:rPr sz="2400" u="sng" spc="-35" dirty="0">
                <a:latin typeface="Arial"/>
                <a:cs typeface="Arial"/>
              </a:rPr>
              <a:t>buğday</a:t>
            </a:r>
            <a:r>
              <a:rPr sz="2400" spc="-35" dirty="0">
                <a:latin typeface="Arial"/>
                <a:cs typeface="Arial"/>
              </a:rPr>
              <a:t>, </a:t>
            </a:r>
            <a:r>
              <a:rPr sz="2400" u="sng" spc="-32" dirty="0">
                <a:latin typeface="Arial"/>
                <a:cs typeface="Arial"/>
              </a:rPr>
              <a:t>mısır </a:t>
            </a:r>
            <a:r>
              <a:rPr sz="2400" u="sng" spc="-10" dirty="0">
                <a:latin typeface="Arial"/>
                <a:cs typeface="Arial"/>
              </a:rPr>
              <a:t>ürünleri </a:t>
            </a:r>
            <a:r>
              <a:rPr sz="2400" u="sng" spc="-38" dirty="0">
                <a:latin typeface="Arial"/>
                <a:cs typeface="Arial"/>
              </a:rPr>
              <a:t>ve </a:t>
            </a:r>
            <a:r>
              <a:rPr sz="2400" u="sng" spc="-10" dirty="0">
                <a:latin typeface="Arial"/>
                <a:cs typeface="Arial"/>
              </a:rPr>
              <a:t>pirinçte </a:t>
            </a:r>
            <a:r>
              <a:rPr sz="2400" i="1" spc="-48" dirty="0">
                <a:latin typeface="Arial"/>
                <a:cs typeface="Arial"/>
              </a:rPr>
              <a:t>B.cereus </a:t>
            </a:r>
            <a:r>
              <a:rPr sz="2400" spc="-38" dirty="0">
                <a:latin typeface="Arial"/>
                <a:cs typeface="Arial"/>
              </a:rPr>
              <a:t>ve </a:t>
            </a:r>
            <a:r>
              <a:rPr sz="2400" i="1" spc="-58" dirty="0">
                <a:latin typeface="Arial"/>
                <a:cs typeface="Arial"/>
              </a:rPr>
              <a:t>Cl. </a:t>
            </a:r>
            <a:r>
              <a:rPr sz="2400" i="1" spc="-26" dirty="0">
                <a:latin typeface="Arial"/>
                <a:cs typeface="Arial"/>
              </a:rPr>
              <a:t>perfringens </a:t>
            </a:r>
            <a:r>
              <a:rPr sz="2400" spc="-19" dirty="0">
                <a:latin typeface="Arial"/>
                <a:cs typeface="Arial"/>
              </a:rPr>
              <a:t>gibi </a:t>
            </a:r>
            <a:r>
              <a:rPr sz="2400" spc="-26" dirty="0">
                <a:latin typeface="Arial"/>
                <a:cs typeface="Arial"/>
              </a:rPr>
              <a:t>sporlu  </a:t>
            </a:r>
            <a:r>
              <a:rPr sz="2400" spc="-13" dirty="0">
                <a:latin typeface="Arial"/>
                <a:cs typeface="Arial"/>
              </a:rPr>
              <a:t>bakteriler</a:t>
            </a:r>
            <a:r>
              <a:rPr sz="2400" spc="-48" dirty="0">
                <a:latin typeface="Arial"/>
                <a:cs typeface="Arial"/>
              </a:rPr>
              <a:t> </a:t>
            </a:r>
            <a:r>
              <a:rPr sz="2400" spc="-16" dirty="0" err="1">
                <a:latin typeface="Arial"/>
                <a:cs typeface="Arial"/>
              </a:rPr>
              <a:t>bulunur</a:t>
            </a:r>
            <a:r>
              <a:rPr sz="2400" spc="-16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29278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{DA58AF29-89F6-6944-83BF-856B758F1585}tf10001057</Template>
  <TotalTime>1291</TotalTime>
  <Words>734</Words>
  <Application>Microsoft Macintosh PowerPoint</Application>
  <PresentationFormat>Geniş ekran</PresentationFormat>
  <Paragraphs>53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Arial</vt:lpstr>
      <vt:lpstr>Symbol</vt:lpstr>
      <vt:lpstr>Tahoma</vt:lpstr>
      <vt:lpstr>Times New Roman</vt:lpstr>
      <vt:lpstr>Trebuchet MS</vt:lpstr>
      <vt:lpstr>Verdana</vt:lpstr>
      <vt:lpstr>Berlin</vt:lpstr>
      <vt:lpstr>GENEL MİKROBİYOLOJİ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MİKROBİYOLOJİ</dc:title>
  <cp:lastModifiedBy>Özgür Tecer</cp:lastModifiedBy>
  <cp:revision>132</cp:revision>
  <dcterms:created xsi:type="dcterms:W3CDTF">2018-10-10T06:12:19Z</dcterms:created>
  <dcterms:modified xsi:type="dcterms:W3CDTF">2019-12-13T18:12:21Z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2018-10-10T00:00:00Z</vt:filetime>
  </property>
</Properties>
</file>