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25.10.2021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25.10.2021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a:t>Ankara Üniversitesi </a:t>
            </a:r>
            <a:br>
              <a:rPr lang="tr-TR" sz="4000" dirty="0"/>
            </a:br>
            <a:r>
              <a:rPr lang="tr-TR" sz="4000" dirty="0"/>
              <a:t>Sağlık Bilimleri Fakültesi</a:t>
            </a:r>
            <a:br>
              <a:rPr lang="tr-TR" sz="4000" dirty="0"/>
            </a:br>
            <a:r>
              <a:rPr lang="tr-TR" sz="4000" dirty="0"/>
              <a:t>Çocuk Gelişimi Bölümü</a:t>
            </a:r>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a:solidFill>
                  <a:schemeClr val="tx1"/>
                </a:solidFill>
                <a:latin typeface="Calibri" pitchFamily="34" charset="0"/>
                <a:cs typeface="Calibri" pitchFamily="34" charset="0"/>
              </a:rPr>
              <a:t>Dersin Adı</a:t>
            </a:r>
            <a:r>
              <a:rPr lang="tr-TR" sz="3000">
                <a:solidFill>
                  <a:schemeClr val="tx1"/>
                </a:solidFill>
                <a:latin typeface="Calibri" pitchFamily="34" charset="0"/>
                <a:cs typeface="Calibri" pitchFamily="34" charset="0"/>
              </a:rPr>
              <a:t>: CGM 406 </a:t>
            </a:r>
            <a:r>
              <a:rPr lang="tr-TR" sz="3000" dirty="0">
                <a:solidFill>
                  <a:schemeClr val="tx1"/>
                </a:solidFill>
                <a:latin typeface="Calibri" pitchFamily="34" charset="0"/>
                <a:cs typeface="Calibri" pitchFamily="34" charset="0"/>
              </a:rPr>
              <a:t>Aile Danışmanlığı</a:t>
            </a:r>
          </a:p>
          <a:p>
            <a:pPr algn="just"/>
            <a:r>
              <a:rPr lang="tr-TR" sz="3000" dirty="0">
                <a:solidFill>
                  <a:schemeClr val="tx1"/>
                </a:solidFill>
                <a:latin typeface="Calibri" pitchFamily="34" charset="0"/>
                <a:cs typeface="Calibri" pitchFamily="34" charset="0"/>
              </a:rPr>
              <a:t>Sorumlu Öğretim Üyesi: Prof. Dr. Veli DUYAN</a:t>
            </a:r>
          </a:p>
          <a:p>
            <a:pPr algn="just"/>
            <a:endParaRPr lang="tr-TR" sz="3000" dirty="0">
              <a:solidFill>
                <a:schemeClr val="tx1"/>
              </a:solidFill>
              <a:latin typeface="Calibri" pitchFamily="34" charset="0"/>
              <a:cs typeface="Calibri" pitchFamily="34" charset="0"/>
            </a:endParaRPr>
          </a:p>
          <a:p>
            <a:pPr algn="l"/>
            <a:r>
              <a:rPr lang="tr-TR" dirty="0">
                <a:solidFill>
                  <a:schemeClr val="tx1"/>
                </a:solidFill>
                <a:latin typeface="Calibri" pitchFamily="34" charset="0"/>
                <a:cs typeface="Calibri" pitchFamily="34" charset="0"/>
              </a:rPr>
              <a:t>Konu: </a:t>
            </a:r>
            <a:r>
              <a:rPr lang="tr-TR" dirty="0"/>
              <a:t>Farklı özellikteki ailelerin sorunları ve çözüm yolları</a:t>
            </a:r>
            <a:endParaRPr lang="tr-TR" dirty="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buNone/>
            </a:pPr>
            <a:endParaRPr lang="tr-TR" dirty="0"/>
          </a:p>
          <a:p>
            <a:r>
              <a:rPr lang="tr-TR" b="1" dirty="0"/>
              <a:t>Dışsallaştırma</a:t>
            </a:r>
            <a:endParaRPr lang="tr-TR" dirty="0"/>
          </a:p>
          <a:p>
            <a:r>
              <a:rPr lang="tr-TR" b="1" dirty="0"/>
              <a:t>   </a:t>
            </a:r>
            <a:r>
              <a:rPr lang="tr-TR" dirty="0"/>
              <a:t>Soruna bir isim verilir ve danışanın dışında tutulur. Böylelikle sorun bireysel algılanmaz ve kişi kendini suçlayıcı olmak yerine, var olan dış soruna çözüm arar (</a:t>
            </a:r>
            <a:r>
              <a:rPr lang="tr-TR" dirty="0" err="1"/>
              <a:t>Murdock</a:t>
            </a:r>
            <a:r>
              <a:rPr lang="tr-TR" dirty="0"/>
              <a:t>, 2018).</a:t>
            </a:r>
          </a:p>
          <a:p>
            <a:endParaRPr lang="tr-TR" dirty="0"/>
          </a:p>
        </p:txBody>
      </p:sp>
    </p:spTree>
    <p:extLst>
      <p:ext uri="{BB962C8B-B14F-4D97-AF65-F5344CB8AC3E}">
        <p14:creationId xmlns:p14="http://schemas.microsoft.com/office/powerpoint/2010/main" val="1039320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r>
              <a:rPr lang="tr-TR" b="1" dirty="0"/>
              <a:t>Problemi Ortak Yaratma</a:t>
            </a:r>
            <a:endParaRPr lang="tr-TR" dirty="0"/>
          </a:p>
          <a:p>
            <a:r>
              <a:rPr lang="tr-TR" b="1" dirty="0"/>
              <a:t>   </a:t>
            </a:r>
            <a:r>
              <a:rPr lang="tr-TR" dirty="0"/>
              <a:t>Danışan ve ailesi/eşi sorun durumun çözümüne ilişkin çalışırken ortak fikirler edinmeli ve işbirliği içinde çalışmalıdır (Nazlı, 2011).</a:t>
            </a:r>
          </a:p>
          <a:p>
            <a:pPr marL="0" indent="0">
              <a:buNone/>
            </a:pPr>
            <a:r>
              <a:rPr lang="tr-TR" b="1" dirty="0"/>
              <a:t> </a:t>
            </a:r>
            <a:endParaRPr lang="tr-TR" dirty="0"/>
          </a:p>
          <a:p>
            <a:r>
              <a:rPr lang="tr-TR" b="1" dirty="0"/>
              <a:t>Problemin Ne Olduğunu Bulma</a:t>
            </a:r>
            <a:endParaRPr lang="tr-TR" dirty="0"/>
          </a:p>
          <a:p>
            <a:r>
              <a:rPr lang="tr-TR" b="1" dirty="0"/>
              <a:t>   </a:t>
            </a:r>
            <a:r>
              <a:rPr lang="tr-TR" dirty="0"/>
              <a:t>Danışanın istisnaları bulamadığı zamanlarda sorun örüntüsünü oluş sırasına göre ayrıntılı ve eksiksiz bir şekilde ortaya çıkartacak sorular sorulur ve probleme yönelik çözümler üretilmeye çalışılır. Küçük değişiklikler büyük sonuçlar doğurabilir, ‘ne yapsam aynı </a:t>
            </a:r>
            <a:r>
              <a:rPr lang="tr-TR" dirty="0" err="1"/>
              <a:t>sendromu’nun</a:t>
            </a:r>
            <a:r>
              <a:rPr lang="tr-TR" dirty="0"/>
              <a:t> kırılma noktasını, hatalı döngüsel şemanın bulunup, yeniden düzenlenmesinde kullanılır (</a:t>
            </a:r>
            <a:r>
              <a:rPr lang="tr-TR" dirty="0" err="1"/>
              <a:t>Murdock</a:t>
            </a:r>
            <a:r>
              <a:rPr lang="tr-TR" dirty="0"/>
              <a:t>, 2018).</a:t>
            </a:r>
          </a:p>
          <a:p>
            <a:endParaRPr lang="tr-TR" dirty="0"/>
          </a:p>
        </p:txBody>
      </p:sp>
    </p:spTree>
    <p:extLst>
      <p:ext uri="{BB962C8B-B14F-4D97-AF65-F5344CB8AC3E}">
        <p14:creationId xmlns:p14="http://schemas.microsoft.com/office/powerpoint/2010/main" val="2111122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p>
        </p:txBody>
      </p:sp>
      <p:sp>
        <p:nvSpPr>
          <p:cNvPr id="3" name="İçerik Yer Tutucusu 2"/>
          <p:cNvSpPr>
            <a:spLocks noGrp="1"/>
          </p:cNvSpPr>
          <p:nvPr>
            <p:ph sz="quarter" idx="1"/>
          </p:nvPr>
        </p:nvSpPr>
        <p:spPr/>
        <p:txBody>
          <a:bodyPr>
            <a:normAutofit fontScale="85000" lnSpcReduction="20000"/>
          </a:bodyPr>
          <a:lstStyle/>
          <a:p>
            <a:r>
              <a:rPr lang="tr-TR" dirty="0"/>
              <a:t>ARSLAN, Ü., GÜMÜŞÇAĞLAYAN,G. (2018) Mehmet Akif Ersoy Üniversitesi, Eğitim Fakültesi Dergisi, Çözüm odaklı kısa süreli terapiye kısa bir bakış. 47, 491-507</a:t>
            </a:r>
          </a:p>
          <a:p>
            <a:r>
              <a:rPr lang="tr-TR" dirty="0"/>
              <a:t>DOĞAN, S. (1999), Çözüm-Odaklı Kısa Süreli </a:t>
            </a:r>
            <a:r>
              <a:rPr lang="tr-TR" dirty="0" err="1"/>
              <a:t>Terapi:Kuramsal</a:t>
            </a:r>
            <a:r>
              <a:rPr lang="tr-TR" dirty="0"/>
              <a:t> Bir İnceleme. </a:t>
            </a:r>
            <a:r>
              <a:rPr lang="tr-TR" i="1" dirty="0"/>
              <a:t>Psikolojik Danışma ve Rehberlik Dergisi </a:t>
            </a:r>
            <a:r>
              <a:rPr lang="tr-TR" dirty="0"/>
              <a:t>2(12), s.28-38.</a:t>
            </a:r>
          </a:p>
          <a:p>
            <a:r>
              <a:rPr lang="tr-TR" dirty="0"/>
              <a:t>NAZLI, S. (2011). Çözüm Odaklı Aile Danışmanlığı. </a:t>
            </a:r>
            <a:r>
              <a:rPr lang="tr-TR" i="1" dirty="0"/>
              <a:t>Aile Danışmanlığı</a:t>
            </a:r>
            <a:r>
              <a:rPr lang="tr-TR" dirty="0"/>
              <a:t> (s. 250-256). </a:t>
            </a:r>
            <a:r>
              <a:rPr lang="tr-TR" dirty="0" err="1"/>
              <a:t>Ankara:Anı</a:t>
            </a:r>
            <a:r>
              <a:rPr lang="tr-TR" dirty="0"/>
              <a:t> Yayıncılık.</a:t>
            </a:r>
          </a:p>
          <a:p>
            <a:r>
              <a:rPr lang="tr-TR" dirty="0"/>
              <a:t>NİCHOLS, M.(2013). Aile Terapisi Kavramlar Ve Yöntemler. (Okan Gündüz Çev.). İstanbul: </a:t>
            </a:r>
            <a:r>
              <a:rPr lang="tr-TR" dirty="0" err="1"/>
              <a:t>Kaknüs</a:t>
            </a:r>
            <a:r>
              <a:rPr lang="tr-TR" dirty="0"/>
              <a:t> Yayınları. </a:t>
            </a:r>
          </a:p>
          <a:p>
            <a:r>
              <a:rPr lang="tr-TR" dirty="0"/>
              <a:t>MURDOCK, N. L. (2018-2. Baskı). Çözüm Odaklı Terapi. F. AKKOYUN içinde, </a:t>
            </a:r>
            <a:r>
              <a:rPr lang="tr-TR" i="1" dirty="0"/>
              <a:t>Psikolojik Danışma ve Psikoterapi Kuramları </a:t>
            </a:r>
            <a:r>
              <a:rPr lang="tr-TR" dirty="0"/>
              <a:t>(s. 460-489). Ankara: Nobel Yayınevi.</a:t>
            </a:r>
          </a:p>
          <a:p>
            <a:r>
              <a:rPr lang="tr-TR" dirty="0"/>
              <a:t>ZENGİN, O. (2015). Çözüm Odaklı Kısa Terapi Yaklaşımına Dayalı Sosyal Hizmet Müdahalesinin Kronik Böbrek Yetmezliği Hastalarının </a:t>
            </a:r>
            <a:r>
              <a:rPr lang="tr-TR" dirty="0" err="1"/>
              <a:t>Psikososyal</a:t>
            </a:r>
            <a:r>
              <a:rPr lang="tr-TR" dirty="0"/>
              <a:t> Uyum Düzeylerine Etkisi, (Doktora Tezi). Hacettepe Üniversitesi Sosyal Bilimler Enstitüsü. </a:t>
            </a:r>
          </a:p>
          <a:p>
            <a:pPr marL="0" indent="0">
              <a:buNone/>
            </a:pPr>
            <a:endParaRPr lang="tr-TR" dirty="0"/>
          </a:p>
        </p:txBody>
      </p:sp>
    </p:spTree>
    <p:extLst>
      <p:ext uri="{BB962C8B-B14F-4D97-AF65-F5344CB8AC3E}">
        <p14:creationId xmlns:p14="http://schemas.microsoft.com/office/powerpoint/2010/main" val="1528094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b="1" dirty="0"/>
              <a:t>Maymuncuk</a:t>
            </a:r>
            <a:endParaRPr lang="tr-TR" dirty="0"/>
          </a:p>
          <a:p>
            <a:r>
              <a:rPr lang="tr-TR" b="1" dirty="0"/>
              <a:t>   </a:t>
            </a:r>
            <a:r>
              <a:rPr lang="tr-TR" dirty="0"/>
              <a:t>Çözüm odaklı terapide ailelerin kendilerine yeni bir bakış açısı geliştirebilmesi için kullanılan beş alt teknikten oluşur. (Maymuncuk: Her kilidi açar) (Nazlı, 2011).</a:t>
            </a:r>
          </a:p>
          <a:p>
            <a:r>
              <a:rPr lang="tr-TR" b="1" dirty="0"/>
              <a:t>İleriye Dönük Sorular/Geleceği Okuma Tekniği/Kristal Küre Tekniği</a:t>
            </a:r>
            <a:endParaRPr lang="tr-TR" dirty="0"/>
          </a:p>
          <a:p>
            <a:r>
              <a:rPr lang="tr-TR" b="1" dirty="0"/>
              <a:t> </a:t>
            </a:r>
            <a:r>
              <a:rPr lang="tr-TR" dirty="0"/>
              <a:t>İstisna sorulara yönelik değerlendirme yapamadığımız durumlarda kullanılır (</a:t>
            </a:r>
            <a:r>
              <a:rPr lang="tr-TR" dirty="0" err="1"/>
              <a:t>Murdock</a:t>
            </a:r>
            <a:r>
              <a:rPr lang="tr-TR" dirty="0"/>
              <a:t>, 2018).</a:t>
            </a:r>
          </a:p>
          <a:p>
            <a:r>
              <a:rPr lang="tr-TR" u="sng" dirty="0"/>
              <a:t>Soru:</a:t>
            </a:r>
            <a:r>
              <a:rPr lang="tr-TR" dirty="0"/>
              <a:t> Danışandan sorunun olmadığı bir zamanı düşünmesi istenir ve ‘yaşamın nasıl farklı olacak? Bunu ilk kim fark edecek? Tepkileri neler? Sen ona neler söylüyorsun?’</a:t>
            </a:r>
          </a:p>
          <a:p>
            <a:endParaRPr lang="tr-TR" dirty="0"/>
          </a:p>
        </p:txBody>
      </p:sp>
    </p:spTree>
    <p:extLst>
      <p:ext uri="{BB962C8B-B14F-4D97-AF65-F5344CB8AC3E}">
        <p14:creationId xmlns:p14="http://schemas.microsoft.com/office/powerpoint/2010/main" val="3237719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b="1" dirty="0"/>
              <a:t>Farklı Bir Şey Yapma</a:t>
            </a:r>
            <a:endParaRPr lang="tr-TR" dirty="0"/>
          </a:p>
          <a:p>
            <a:r>
              <a:rPr lang="tr-TR" b="1" dirty="0"/>
              <a:t>   </a:t>
            </a:r>
            <a:r>
              <a:rPr lang="tr-TR" dirty="0"/>
              <a:t>Danışandan sorun durum yaşandığında verdiği tepkiyi kaldırıp yerine uygunsuz/alakasız bir tepki koyması istenir. Döngünün kırılması yönünde çalışmadır (</a:t>
            </a:r>
            <a:r>
              <a:rPr lang="tr-TR" dirty="0" err="1"/>
              <a:t>Murdock</a:t>
            </a:r>
            <a:r>
              <a:rPr lang="tr-TR" dirty="0"/>
              <a:t>, 2018).</a:t>
            </a:r>
          </a:p>
          <a:p>
            <a:r>
              <a:rPr lang="tr-TR" b="1" dirty="0"/>
              <a:t>Jenerik Görev</a:t>
            </a:r>
            <a:endParaRPr lang="tr-TR" dirty="0"/>
          </a:p>
          <a:p>
            <a:r>
              <a:rPr lang="tr-TR" b="1" dirty="0"/>
              <a:t>    </a:t>
            </a:r>
            <a:r>
              <a:rPr lang="tr-TR" dirty="0"/>
              <a:t>Terapi hedefleri oluşturulduktan hemen sonra danışandan bir sonraki görüşmeye kadar sorunun yaşamadığı veya az yaşadığı anlarda ne yaptığını izlemesi istenir.  İstisna durumlarda boş kalan kısımları doldurmayı ister.  Madde bağımlılarında madde almadığında kendini nasıl kontrol ettiğinin bilgisini almak gibi (</a:t>
            </a:r>
            <a:r>
              <a:rPr lang="tr-TR" dirty="0" err="1"/>
              <a:t>Murdock</a:t>
            </a:r>
            <a:r>
              <a:rPr lang="tr-TR" dirty="0"/>
              <a:t>, 2018).</a:t>
            </a:r>
          </a:p>
          <a:p>
            <a:endParaRPr lang="tr-TR" dirty="0"/>
          </a:p>
        </p:txBody>
      </p:sp>
    </p:spTree>
    <p:extLst>
      <p:ext uri="{BB962C8B-B14F-4D97-AF65-F5344CB8AC3E}">
        <p14:creationId xmlns:p14="http://schemas.microsoft.com/office/powerpoint/2010/main" val="260023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t>Problemi Normalleştirme</a:t>
            </a:r>
            <a:endParaRPr lang="tr-TR" dirty="0"/>
          </a:p>
          <a:p>
            <a:r>
              <a:rPr lang="tr-TR" dirty="0"/>
              <a:t>    Sorununa ve kendine yönelik olumsuz değerlendirmeleri olan uç noktalarda hisseden danışanlara, yaşadıkları sorunun gerçekten sandıkları kadar zor, uç olmadığını göstermeye çalışır.  Bu genellikle iltifatlar yolu ile yapılır ve danışana ‘ Sorunun ile bu sorunun normalleştirilmiş hali arasındaki farkı nasıl açıklarsın?’ diye sorulur (</a:t>
            </a:r>
            <a:r>
              <a:rPr lang="tr-TR" dirty="0" err="1"/>
              <a:t>Murdock</a:t>
            </a:r>
            <a:r>
              <a:rPr lang="tr-TR" dirty="0"/>
              <a:t>, 2018). ‘Sizin durumunuzdaki pek çok insan…’ diye başlayan cümleler kurularak danışanın değişim sürecine girmesini sağlayan olasılıkları görmesi sağlanır.  </a:t>
            </a:r>
          </a:p>
          <a:p>
            <a:endParaRPr lang="tr-TR" dirty="0"/>
          </a:p>
        </p:txBody>
      </p:sp>
    </p:spTree>
    <p:extLst>
      <p:ext uri="{BB962C8B-B14F-4D97-AF65-F5344CB8AC3E}">
        <p14:creationId xmlns:p14="http://schemas.microsoft.com/office/powerpoint/2010/main" val="1482197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t>Yaz, Oku ve Yak</a:t>
            </a:r>
            <a:endParaRPr lang="tr-TR" dirty="0"/>
          </a:p>
          <a:p>
            <a:r>
              <a:rPr lang="tr-TR" b="1" dirty="0"/>
              <a:t>   </a:t>
            </a:r>
            <a:r>
              <a:rPr lang="tr-TR" dirty="0"/>
              <a:t>Takıntılı ve karamsar düşünceler üzerinde çalışıldığında kullanılması daha uygundur. Danışandan yaşadığı soruna ilişkin düşüncelerini tek günlerde yazması, çift günlerde okuyup hemen ardından yakması istenir. Belirlenen tarihe kadar bu sıra takip edilir, bu arada danışan asıl sorununa değil bu döngüye odaklandığı için sorunundan uzaklaşır, sorunu düşünmekten daha önemli işleri olduğunu belirtir (</a:t>
            </a:r>
            <a:r>
              <a:rPr lang="tr-TR" dirty="0" err="1"/>
              <a:t>Murdock</a:t>
            </a:r>
            <a:r>
              <a:rPr lang="tr-TR" dirty="0"/>
              <a:t>, 2018).</a:t>
            </a:r>
          </a:p>
          <a:p>
            <a:endParaRPr lang="tr-TR" dirty="0"/>
          </a:p>
        </p:txBody>
      </p:sp>
    </p:spTree>
    <p:extLst>
      <p:ext uri="{BB962C8B-B14F-4D97-AF65-F5344CB8AC3E}">
        <p14:creationId xmlns:p14="http://schemas.microsoft.com/office/powerpoint/2010/main" val="3731078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r>
              <a:rPr lang="tr-TR" b="1" dirty="0"/>
              <a:t>Kâbus (Karabasan) Soru</a:t>
            </a:r>
            <a:endParaRPr lang="tr-TR" dirty="0"/>
          </a:p>
          <a:p>
            <a:r>
              <a:rPr lang="tr-TR" b="1" dirty="0"/>
              <a:t>   </a:t>
            </a:r>
            <a:r>
              <a:rPr lang="tr-TR" dirty="0"/>
              <a:t>Sorun üzerinde konuşmak için kullanılan özel bir tekniktir.  Bu yolla danışanın çözüm oluşturmasını kolaylaştırır. Terapistin istisna durumlar ve mucize anlara yönelik edindiği bilgilerin işlevsiz kaldığı durumlarda, danışanın çözüm üretmesinde rehber olur.</a:t>
            </a:r>
          </a:p>
          <a:p>
            <a:r>
              <a:rPr lang="tr-TR" dirty="0"/>
              <a:t>Soru: Bu gece uyuyorsun ve bir kâbus görüyorsun. Seni buraya getiren sorunlar aniden daha da içinden çıkılmaz bir hal alıyor. Uyandığında bu kâbus gerçek oluyor. Neler dikkatini çekiyor? Neler değişmiş? (Doğan, 1999).</a:t>
            </a:r>
          </a:p>
          <a:p>
            <a:r>
              <a:rPr lang="tr-TR" dirty="0"/>
              <a:t>Kazanım: Soruna ilişkin konuşulur, danışan daha da içinden çıkılmaz durumların, koşulların olabileceğini görür. Dipteyim diyen danışan, dibin dibine doğru bakış edinir.</a:t>
            </a:r>
          </a:p>
          <a:p>
            <a:endParaRPr lang="tr-TR" dirty="0"/>
          </a:p>
        </p:txBody>
      </p:sp>
    </p:spTree>
    <p:extLst>
      <p:ext uri="{BB962C8B-B14F-4D97-AF65-F5344CB8AC3E}">
        <p14:creationId xmlns:p14="http://schemas.microsoft.com/office/powerpoint/2010/main" val="1072333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t>Görüşme Öncesindeki Değişime Dikkat Çekme</a:t>
            </a:r>
            <a:endParaRPr lang="tr-TR" dirty="0"/>
          </a:p>
          <a:p>
            <a:r>
              <a:rPr lang="tr-TR" b="1" dirty="0"/>
              <a:t>   </a:t>
            </a:r>
            <a:r>
              <a:rPr lang="tr-TR" dirty="0"/>
              <a:t>Danışanların üçte ikisi randevu aldığı zaman ile görüşme zamanı arasında çözüme ilişkin olumlu değişimler gösterirler.  Danışanlarımızın pek çoğu randevu aldığı tarih ile görüşmeye geldiği tarih arasında olumlu değişimler yaşadığını ifade etmektedir, sizde bu tarz değişimler oldu mu? (Doğan, 1999). </a:t>
            </a:r>
          </a:p>
        </p:txBody>
      </p:sp>
    </p:spTree>
    <p:extLst>
      <p:ext uri="{BB962C8B-B14F-4D97-AF65-F5344CB8AC3E}">
        <p14:creationId xmlns:p14="http://schemas.microsoft.com/office/powerpoint/2010/main" val="4210198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t>İpucu</a:t>
            </a:r>
            <a:endParaRPr lang="tr-TR" dirty="0"/>
          </a:p>
          <a:p>
            <a:r>
              <a:rPr lang="tr-TR" b="1" dirty="0"/>
              <a:t>   </a:t>
            </a:r>
            <a:r>
              <a:rPr lang="tr-TR" dirty="0"/>
              <a:t>Ailenin soruna ilişkin kullandığı olumlu davranışları yansıtarak, bu davranışların devam ettirilmesinde fikir sağlar. Hedef, soruna ilişkin müdahaleleri desteklemek ve hız katmaktır (Nazlı, 2011).</a:t>
            </a:r>
          </a:p>
          <a:p>
            <a:endParaRPr lang="tr-TR" dirty="0"/>
          </a:p>
        </p:txBody>
      </p:sp>
    </p:spTree>
    <p:extLst>
      <p:ext uri="{BB962C8B-B14F-4D97-AF65-F5344CB8AC3E}">
        <p14:creationId xmlns:p14="http://schemas.microsoft.com/office/powerpoint/2010/main" val="572534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t>Yeniden Çerçeveleme</a:t>
            </a:r>
            <a:endParaRPr lang="tr-TR" dirty="0"/>
          </a:p>
          <a:p>
            <a:r>
              <a:rPr lang="tr-TR" b="1" dirty="0"/>
              <a:t>   </a:t>
            </a:r>
            <a:r>
              <a:rPr lang="tr-TR" dirty="0"/>
              <a:t>Çözüm odaklı cümleler ile danışanın, soruna ilişkin patolojik ve kronik tanımlamaları, çözüm odaklı yaklaşımın sözcük ve yaklaşımı ile değiştirilmesidir (Doğan, 1999).</a:t>
            </a:r>
          </a:p>
          <a:p>
            <a:endParaRPr lang="tr-TR" dirty="0"/>
          </a:p>
        </p:txBody>
      </p:sp>
    </p:spTree>
    <p:extLst>
      <p:ext uri="{BB962C8B-B14F-4D97-AF65-F5344CB8AC3E}">
        <p14:creationId xmlns:p14="http://schemas.microsoft.com/office/powerpoint/2010/main" val="3704835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19</TotalTime>
  <Words>852</Words>
  <Application>Microsoft Office PowerPoint</Application>
  <PresentationFormat>Ekran Gösterisi (4:3)</PresentationFormat>
  <Paragraphs>43</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Bookman Old Style</vt:lpstr>
      <vt:lpstr>Calibri</vt:lpstr>
      <vt:lpstr>Gill Sans MT</vt:lpstr>
      <vt:lpstr>Wingdings</vt:lpstr>
      <vt:lpstr>Wingdings 3</vt:lpstr>
      <vt:lpstr>Kaynak</vt:lpstr>
      <vt:lpstr>Ankara Üniversitesi  Sağlık Bilimleri Fakültesi Çocuk Gelişimi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Serdarhan.Duru</cp:lastModifiedBy>
  <cp:revision>12</cp:revision>
  <dcterms:created xsi:type="dcterms:W3CDTF">2017-04-26T08:36:58Z</dcterms:created>
  <dcterms:modified xsi:type="dcterms:W3CDTF">2021-10-25T07:02:56Z</dcterms:modified>
</cp:coreProperties>
</file>