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4"/>
  </p:notesMasterIdLst>
  <p:sldIdLst>
    <p:sldId id="440" r:id="rId2"/>
    <p:sldId id="344" r:id="rId3"/>
    <p:sldId id="345" r:id="rId4"/>
    <p:sldId id="352" r:id="rId5"/>
    <p:sldId id="346" r:id="rId6"/>
    <p:sldId id="452" r:id="rId7"/>
    <p:sldId id="441" r:id="rId8"/>
    <p:sldId id="409" r:id="rId9"/>
    <p:sldId id="347" r:id="rId10"/>
    <p:sldId id="474" r:id="rId11"/>
    <p:sldId id="475" r:id="rId12"/>
    <p:sldId id="348" r:id="rId13"/>
    <p:sldId id="387" r:id="rId14"/>
    <p:sldId id="388" r:id="rId15"/>
    <p:sldId id="391" r:id="rId16"/>
    <p:sldId id="390" r:id="rId17"/>
    <p:sldId id="392" r:id="rId18"/>
    <p:sldId id="394" r:id="rId19"/>
    <p:sldId id="395" r:id="rId20"/>
    <p:sldId id="397" r:id="rId21"/>
    <p:sldId id="398" r:id="rId22"/>
    <p:sldId id="399" r:id="rId2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999" autoAdjust="0"/>
    <p:restoredTop sz="94660"/>
  </p:normalViewPr>
  <p:slideViewPr>
    <p:cSldViewPr snapToGrid="0">
      <p:cViewPr varScale="1">
        <p:scale>
          <a:sx n="88" d="100"/>
          <a:sy n="88" d="100"/>
        </p:scale>
        <p:origin x="115"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97DA639-42DB-4FE7-AF22-C6977BEB9449}" type="datetimeFigureOut">
              <a:rPr lang="tr-TR" smtClean="0"/>
              <a:t>30.04.2020</a:t>
            </a:fld>
            <a:endParaRPr lang="tr-TR"/>
          </a:p>
        </p:txBody>
      </p:sp>
      <p:sp>
        <p:nvSpPr>
          <p:cNvPr id="4" name="Slayt Resmi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2B59858-A928-4396-83D3-A0F02982B883}" type="slidenum">
              <a:rPr lang="tr-TR" smtClean="0"/>
              <a:t>‹#›</a:t>
            </a:fld>
            <a:endParaRPr lang="tr-TR"/>
          </a:p>
        </p:txBody>
      </p:sp>
    </p:spTree>
    <p:extLst>
      <p:ext uri="{BB962C8B-B14F-4D97-AF65-F5344CB8AC3E}">
        <p14:creationId xmlns:p14="http://schemas.microsoft.com/office/powerpoint/2010/main" val="336389586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56076479-5525-483B-8358-47E8D381DEBD}" type="slidenum">
              <a:rPr lang="tr-TR" smtClean="0"/>
              <a:pPr/>
              <a:t>1</a:t>
            </a:fld>
            <a:endParaRPr lang="tr-TR"/>
          </a:p>
        </p:txBody>
      </p:sp>
    </p:spTree>
    <p:extLst>
      <p:ext uri="{BB962C8B-B14F-4D97-AF65-F5344CB8AC3E}">
        <p14:creationId xmlns:p14="http://schemas.microsoft.com/office/powerpoint/2010/main" val="426322012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56076479-5525-483B-8358-47E8D381DEBD}" type="slidenum">
              <a:rPr lang="tr-TR" smtClean="0"/>
              <a:pPr/>
              <a:t>10</a:t>
            </a:fld>
            <a:endParaRPr lang="tr-TR"/>
          </a:p>
        </p:txBody>
      </p:sp>
    </p:spTree>
    <p:extLst>
      <p:ext uri="{BB962C8B-B14F-4D97-AF65-F5344CB8AC3E}">
        <p14:creationId xmlns:p14="http://schemas.microsoft.com/office/powerpoint/2010/main" val="148533467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56076479-5525-483B-8358-47E8D381DEBD}" type="slidenum">
              <a:rPr lang="tr-TR" smtClean="0"/>
              <a:pPr/>
              <a:t>11</a:t>
            </a:fld>
            <a:endParaRPr lang="tr-TR"/>
          </a:p>
        </p:txBody>
      </p:sp>
    </p:spTree>
    <p:extLst>
      <p:ext uri="{BB962C8B-B14F-4D97-AF65-F5344CB8AC3E}">
        <p14:creationId xmlns:p14="http://schemas.microsoft.com/office/powerpoint/2010/main" val="306772712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56076479-5525-483B-8358-47E8D381DEBD}" type="slidenum">
              <a:rPr lang="tr-TR" smtClean="0"/>
              <a:pPr/>
              <a:t>12</a:t>
            </a:fld>
            <a:endParaRPr lang="tr-TR"/>
          </a:p>
        </p:txBody>
      </p:sp>
    </p:spTree>
    <p:extLst>
      <p:ext uri="{BB962C8B-B14F-4D97-AF65-F5344CB8AC3E}">
        <p14:creationId xmlns:p14="http://schemas.microsoft.com/office/powerpoint/2010/main" val="115875424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56076479-5525-483B-8358-47E8D381DEBD}" type="slidenum">
              <a:rPr lang="tr-TR" smtClean="0"/>
              <a:pPr/>
              <a:t>13</a:t>
            </a:fld>
            <a:endParaRPr lang="tr-TR"/>
          </a:p>
        </p:txBody>
      </p:sp>
    </p:spTree>
    <p:extLst>
      <p:ext uri="{BB962C8B-B14F-4D97-AF65-F5344CB8AC3E}">
        <p14:creationId xmlns:p14="http://schemas.microsoft.com/office/powerpoint/2010/main" val="236401624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56076479-5525-483B-8358-47E8D381DEBD}" type="slidenum">
              <a:rPr lang="tr-TR" smtClean="0"/>
              <a:pPr/>
              <a:t>14</a:t>
            </a:fld>
            <a:endParaRPr lang="tr-TR"/>
          </a:p>
        </p:txBody>
      </p:sp>
    </p:spTree>
    <p:extLst>
      <p:ext uri="{BB962C8B-B14F-4D97-AF65-F5344CB8AC3E}">
        <p14:creationId xmlns:p14="http://schemas.microsoft.com/office/powerpoint/2010/main" val="142539755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56076479-5525-483B-8358-47E8D381DEBD}" type="slidenum">
              <a:rPr lang="tr-TR" smtClean="0"/>
              <a:pPr/>
              <a:t>15</a:t>
            </a:fld>
            <a:endParaRPr lang="tr-TR"/>
          </a:p>
        </p:txBody>
      </p:sp>
    </p:spTree>
    <p:extLst>
      <p:ext uri="{BB962C8B-B14F-4D97-AF65-F5344CB8AC3E}">
        <p14:creationId xmlns:p14="http://schemas.microsoft.com/office/powerpoint/2010/main" val="153749919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56076479-5525-483B-8358-47E8D381DEBD}" type="slidenum">
              <a:rPr lang="tr-TR" smtClean="0"/>
              <a:pPr/>
              <a:t>16</a:t>
            </a:fld>
            <a:endParaRPr lang="tr-TR"/>
          </a:p>
        </p:txBody>
      </p:sp>
    </p:spTree>
    <p:extLst>
      <p:ext uri="{BB962C8B-B14F-4D97-AF65-F5344CB8AC3E}">
        <p14:creationId xmlns:p14="http://schemas.microsoft.com/office/powerpoint/2010/main" val="21850394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56076479-5525-483B-8358-47E8D381DEBD}" type="slidenum">
              <a:rPr lang="tr-TR" smtClean="0"/>
              <a:pPr/>
              <a:t>17</a:t>
            </a:fld>
            <a:endParaRPr lang="tr-TR"/>
          </a:p>
        </p:txBody>
      </p:sp>
    </p:spTree>
    <p:extLst>
      <p:ext uri="{BB962C8B-B14F-4D97-AF65-F5344CB8AC3E}">
        <p14:creationId xmlns:p14="http://schemas.microsoft.com/office/powerpoint/2010/main" val="213812362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56076479-5525-483B-8358-47E8D381DEBD}" type="slidenum">
              <a:rPr lang="tr-TR" smtClean="0"/>
              <a:pPr/>
              <a:t>18</a:t>
            </a:fld>
            <a:endParaRPr lang="tr-TR"/>
          </a:p>
        </p:txBody>
      </p:sp>
    </p:spTree>
    <p:extLst>
      <p:ext uri="{BB962C8B-B14F-4D97-AF65-F5344CB8AC3E}">
        <p14:creationId xmlns:p14="http://schemas.microsoft.com/office/powerpoint/2010/main" val="2592181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56076479-5525-483B-8358-47E8D381DEBD}" type="slidenum">
              <a:rPr lang="tr-TR" smtClean="0"/>
              <a:pPr/>
              <a:t>19</a:t>
            </a:fld>
            <a:endParaRPr lang="tr-TR"/>
          </a:p>
        </p:txBody>
      </p:sp>
    </p:spTree>
    <p:extLst>
      <p:ext uri="{BB962C8B-B14F-4D97-AF65-F5344CB8AC3E}">
        <p14:creationId xmlns:p14="http://schemas.microsoft.com/office/powerpoint/2010/main" val="425661800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56076479-5525-483B-8358-47E8D381DEBD}" type="slidenum">
              <a:rPr lang="tr-TR" smtClean="0"/>
              <a:pPr/>
              <a:t>2</a:t>
            </a:fld>
            <a:endParaRPr lang="tr-TR"/>
          </a:p>
        </p:txBody>
      </p:sp>
    </p:spTree>
    <p:extLst>
      <p:ext uri="{BB962C8B-B14F-4D97-AF65-F5344CB8AC3E}">
        <p14:creationId xmlns:p14="http://schemas.microsoft.com/office/powerpoint/2010/main" val="65288525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56076479-5525-483B-8358-47E8D381DEBD}" type="slidenum">
              <a:rPr lang="tr-TR" smtClean="0"/>
              <a:pPr/>
              <a:t>20</a:t>
            </a:fld>
            <a:endParaRPr lang="tr-TR"/>
          </a:p>
        </p:txBody>
      </p:sp>
    </p:spTree>
    <p:extLst>
      <p:ext uri="{BB962C8B-B14F-4D97-AF65-F5344CB8AC3E}">
        <p14:creationId xmlns:p14="http://schemas.microsoft.com/office/powerpoint/2010/main" val="10986428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56076479-5525-483B-8358-47E8D381DEBD}" type="slidenum">
              <a:rPr lang="tr-TR" smtClean="0"/>
              <a:pPr/>
              <a:t>21</a:t>
            </a:fld>
            <a:endParaRPr lang="tr-TR"/>
          </a:p>
        </p:txBody>
      </p:sp>
    </p:spTree>
    <p:extLst>
      <p:ext uri="{BB962C8B-B14F-4D97-AF65-F5344CB8AC3E}">
        <p14:creationId xmlns:p14="http://schemas.microsoft.com/office/powerpoint/2010/main" val="121743176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56076479-5525-483B-8358-47E8D381DEBD}" type="slidenum">
              <a:rPr lang="tr-TR" smtClean="0"/>
              <a:pPr/>
              <a:t>22</a:t>
            </a:fld>
            <a:endParaRPr lang="tr-TR"/>
          </a:p>
        </p:txBody>
      </p:sp>
    </p:spTree>
    <p:extLst>
      <p:ext uri="{BB962C8B-B14F-4D97-AF65-F5344CB8AC3E}">
        <p14:creationId xmlns:p14="http://schemas.microsoft.com/office/powerpoint/2010/main" val="103266559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56076479-5525-483B-8358-47E8D381DEBD}" type="slidenum">
              <a:rPr lang="tr-TR" smtClean="0"/>
              <a:pPr/>
              <a:t>3</a:t>
            </a:fld>
            <a:endParaRPr lang="tr-TR"/>
          </a:p>
        </p:txBody>
      </p:sp>
    </p:spTree>
    <p:extLst>
      <p:ext uri="{BB962C8B-B14F-4D97-AF65-F5344CB8AC3E}">
        <p14:creationId xmlns:p14="http://schemas.microsoft.com/office/powerpoint/2010/main" val="84535571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56076479-5525-483B-8358-47E8D381DEBD}" type="slidenum">
              <a:rPr lang="tr-TR" smtClean="0"/>
              <a:pPr/>
              <a:t>4</a:t>
            </a:fld>
            <a:endParaRPr lang="tr-TR"/>
          </a:p>
        </p:txBody>
      </p:sp>
    </p:spTree>
    <p:extLst>
      <p:ext uri="{BB962C8B-B14F-4D97-AF65-F5344CB8AC3E}">
        <p14:creationId xmlns:p14="http://schemas.microsoft.com/office/powerpoint/2010/main" val="86137570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56076479-5525-483B-8358-47E8D381DEBD}" type="slidenum">
              <a:rPr lang="tr-TR" smtClean="0"/>
              <a:pPr/>
              <a:t>5</a:t>
            </a:fld>
            <a:endParaRPr lang="tr-TR"/>
          </a:p>
        </p:txBody>
      </p:sp>
    </p:spTree>
    <p:extLst>
      <p:ext uri="{BB962C8B-B14F-4D97-AF65-F5344CB8AC3E}">
        <p14:creationId xmlns:p14="http://schemas.microsoft.com/office/powerpoint/2010/main" val="102779134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56076479-5525-483B-8358-47E8D381DEBD}" type="slidenum">
              <a:rPr lang="tr-TR" smtClean="0"/>
              <a:pPr/>
              <a:t>6</a:t>
            </a:fld>
            <a:endParaRPr lang="tr-TR"/>
          </a:p>
        </p:txBody>
      </p:sp>
    </p:spTree>
    <p:extLst>
      <p:ext uri="{BB962C8B-B14F-4D97-AF65-F5344CB8AC3E}">
        <p14:creationId xmlns:p14="http://schemas.microsoft.com/office/powerpoint/2010/main" val="67436834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56076479-5525-483B-8358-47E8D381DEBD}" type="slidenum">
              <a:rPr lang="tr-TR" smtClean="0"/>
              <a:pPr/>
              <a:t>7</a:t>
            </a:fld>
            <a:endParaRPr lang="tr-TR"/>
          </a:p>
        </p:txBody>
      </p:sp>
    </p:spTree>
    <p:extLst>
      <p:ext uri="{BB962C8B-B14F-4D97-AF65-F5344CB8AC3E}">
        <p14:creationId xmlns:p14="http://schemas.microsoft.com/office/powerpoint/2010/main" val="276768509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56076479-5525-483B-8358-47E8D381DEBD}" type="slidenum">
              <a:rPr lang="tr-TR" smtClean="0"/>
              <a:pPr/>
              <a:t>8</a:t>
            </a:fld>
            <a:endParaRPr lang="tr-TR"/>
          </a:p>
        </p:txBody>
      </p:sp>
    </p:spTree>
    <p:extLst>
      <p:ext uri="{BB962C8B-B14F-4D97-AF65-F5344CB8AC3E}">
        <p14:creationId xmlns:p14="http://schemas.microsoft.com/office/powerpoint/2010/main" val="160960306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56076479-5525-483B-8358-47E8D381DEBD}" type="slidenum">
              <a:rPr lang="tr-TR" smtClean="0"/>
              <a:pPr/>
              <a:t>9</a:t>
            </a:fld>
            <a:endParaRPr lang="tr-TR"/>
          </a:p>
        </p:txBody>
      </p:sp>
    </p:spTree>
    <p:extLst>
      <p:ext uri="{BB962C8B-B14F-4D97-AF65-F5344CB8AC3E}">
        <p14:creationId xmlns:p14="http://schemas.microsoft.com/office/powerpoint/2010/main" val="105739944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Pr>
        <a:solidFill>
          <a:schemeClr val="accent1"/>
        </a:solidFill>
        <a:effectLst/>
      </p:bgPr>
    </p:bg>
    <p:spTree>
      <p:nvGrpSpPr>
        <p:cNvPr id="1" name=""/>
        <p:cNvGrpSpPr/>
        <p:nvPr/>
      </p:nvGrpSpPr>
      <p:grpSpPr>
        <a:xfrm>
          <a:off x="0" y="0"/>
          <a:ext cx="0" cy="0"/>
          <a:chOff x="0" y="0"/>
          <a:chExt cx="0" cy="0"/>
        </a:xfrm>
      </p:grpSpPr>
      <p:sp>
        <p:nvSpPr>
          <p:cNvPr id="11" name="Freeform 6" title="scalloped circle"/>
          <p:cNvSpPr/>
          <p:nvPr/>
        </p:nvSpPr>
        <p:spPr bwMode="auto">
          <a:xfrm>
            <a:off x="3557016" y="630936"/>
            <a:ext cx="5235575" cy="5229225"/>
          </a:xfrm>
          <a:custGeom>
            <a:avLst/>
            <a:gdLst/>
            <a:ahLst/>
            <a:cxnLst/>
            <a:rect l="0" t="0" r="r" b="b"/>
            <a:pathLst>
              <a:path w="3298" h="3294">
                <a:moveTo>
                  <a:pt x="1649" y="0"/>
                </a:moveTo>
                <a:lnTo>
                  <a:pt x="1681" y="3"/>
                </a:lnTo>
                <a:lnTo>
                  <a:pt x="1712" y="11"/>
                </a:lnTo>
                <a:lnTo>
                  <a:pt x="1742" y="23"/>
                </a:lnTo>
                <a:lnTo>
                  <a:pt x="1773" y="38"/>
                </a:lnTo>
                <a:lnTo>
                  <a:pt x="1802" y="55"/>
                </a:lnTo>
                <a:lnTo>
                  <a:pt x="1832" y="73"/>
                </a:lnTo>
                <a:lnTo>
                  <a:pt x="1862" y="89"/>
                </a:lnTo>
                <a:lnTo>
                  <a:pt x="1892" y="105"/>
                </a:lnTo>
                <a:lnTo>
                  <a:pt x="1921" y="117"/>
                </a:lnTo>
                <a:lnTo>
                  <a:pt x="1953" y="125"/>
                </a:lnTo>
                <a:lnTo>
                  <a:pt x="1984" y="129"/>
                </a:lnTo>
                <a:lnTo>
                  <a:pt x="2017" y="129"/>
                </a:lnTo>
                <a:lnTo>
                  <a:pt x="2051" y="127"/>
                </a:lnTo>
                <a:lnTo>
                  <a:pt x="2085" y="123"/>
                </a:lnTo>
                <a:lnTo>
                  <a:pt x="2119" y="118"/>
                </a:lnTo>
                <a:lnTo>
                  <a:pt x="2153" y="114"/>
                </a:lnTo>
                <a:lnTo>
                  <a:pt x="2187" y="111"/>
                </a:lnTo>
                <a:lnTo>
                  <a:pt x="2219" y="112"/>
                </a:lnTo>
                <a:lnTo>
                  <a:pt x="2250" y="116"/>
                </a:lnTo>
                <a:lnTo>
                  <a:pt x="2280" y="125"/>
                </a:lnTo>
                <a:lnTo>
                  <a:pt x="2305" y="138"/>
                </a:lnTo>
                <a:lnTo>
                  <a:pt x="2329" y="155"/>
                </a:lnTo>
                <a:lnTo>
                  <a:pt x="2350" y="175"/>
                </a:lnTo>
                <a:lnTo>
                  <a:pt x="2371" y="198"/>
                </a:lnTo>
                <a:lnTo>
                  <a:pt x="2390" y="222"/>
                </a:lnTo>
                <a:lnTo>
                  <a:pt x="2409" y="247"/>
                </a:lnTo>
                <a:lnTo>
                  <a:pt x="2428" y="272"/>
                </a:lnTo>
                <a:lnTo>
                  <a:pt x="2447" y="296"/>
                </a:lnTo>
                <a:lnTo>
                  <a:pt x="2467" y="319"/>
                </a:lnTo>
                <a:lnTo>
                  <a:pt x="2490" y="339"/>
                </a:lnTo>
                <a:lnTo>
                  <a:pt x="2512" y="357"/>
                </a:lnTo>
                <a:lnTo>
                  <a:pt x="2537" y="371"/>
                </a:lnTo>
                <a:lnTo>
                  <a:pt x="2564" y="383"/>
                </a:lnTo>
                <a:lnTo>
                  <a:pt x="2593" y="393"/>
                </a:lnTo>
                <a:lnTo>
                  <a:pt x="2623" y="402"/>
                </a:lnTo>
                <a:lnTo>
                  <a:pt x="2653" y="410"/>
                </a:lnTo>
                <a:lnTo>
                  <a:pt x="2684" y="418"/>
                </a:lnTo>
                <a:lnTo>
                  <a:pt x="2713" y="427"/>
                </a:lnTo>
                <a:lnTo>
                  <a:pt x="2742" y="437"/>
                </a:lnTo>
                <a:lnTo>
                  <a:pt x="2769" y="449"/>
                </a:lnTo>
                <a:lnTo>
                  <a:pt x="2793" y="464"/>
                </a:lnTo>
                <a:lnTo>
                  <a:pt x="2815" y="482"/>
                </a:lnTo>
                <a:lnTo>
                  <a:pt x="2833" y="504"/>
                </a:lnTo>
                <a:lnTo>
                  <a:pt x="2848" y="528"/>
                </a:lnTo>
                <a:lnTo>
                  <a:pt x="2860" y="555"/>
                </a:lnTo>
                <a:lnTo>
                  <a:pt x="2870" y="584"/>
                </a:lnTo>
                <a:lnTo>
                  <a:pt x="2879" y="613"/>
                </a:lnTo>
                <a:lnTo>
                  <a:pt x="2887" y="644"/>
                </a:lnTo>
                <a:lnTo>
                  <a:pt x="2895" y="674"/>
                </a:lnTo>
                <a:lnTo>
                  <a:pt x="2904" y="704"/>
                </a:lnTo>
                <a:lnTo>
                  <a:pt x="2914" y="733"/>
                </a:lnTo>
                <a:lnTo>
                  <a:pt x="2926" y="760"/>
                </a:lnTo>
                <a:lnTo>
                  <a:pt x="2940" y="785"/>
                </a:lnTo>
                <a:lnTo>
                  <a:pt x="2958" y="807"/>
                </a:lnTo>
                <a:lnTo>
                  <a:pt x="2978" y="830"/>
                </a:lnTo>
                <a:lnTo>
                  <a:pt x="3001" y="850"/>
                </a:lnTo>
                <a:lnTo>
                  <a:pt x="3025" y="869"/>
                </a:lnTo>
                <a:lnTo>
                  <a:pt x="3051" y="888"/>
                </a:lnTo>
                <a:lnTo>
                  <a:pt x="3076" y="907"/>
                </a:lnTo>
                <a:lnTo>
                  <a:pt x="3100" y="926"/>
                </a:lnTo>
                <a:lnTo>
                  <a:pt x="3123" y="947"/>
                </a:lnTo>
                <a:lnTo>
                  <a:pt x="3143" y="968"/>
                </a:lnTo>
                <a:lnTo>
                  <a:pt x="3160" y="992"/>
                </a:lnTo>
                <a:lnTo>
                  <a:pt x="3173" y="1017"/>
                </a:lnTo>
                <a:lnTo>
                  <a:pt x="3182" y="1047"/>
                </a:lnTo>
                <a:lnTo>
                  <a:pt x="3186" y="1078"/>
                </a:lnTo>
                <a:lnTo>
                  <a:pt x="3187" y="1110"/>
                </a:lnTo>
                <a:lnTo>
                  <a:pt x="3184" y="1144"/>
                </a:lnTo>
                <a:lnTo>
                  <a:pt x="3180" y="1178"/>
                </a:lnTo>
                <a:lnTo>
                  <a:pt x="3175" y="1212"/>
                </a:lnTo>
                <a:lnTo>
                  <a:pt x="3171" y="1246"/>
                </a:lnTo>
                <a:lnTo>
                  <a:pt x="3169" y="1280"/>
                </a:lnTo>
                <a:lnTo>
                  <a:pt x="3169" y="1313"/>
                </a:lnTo>
                <a:lnTo>
                  <a:pt x="3173" y="1344"/>
                </a:lnTo>
                <a:lnTo>
                  <a:pt x="3181" y="1375"/>
                </a:lnTo>
                <a:lnTo>
                  <a:pt x="3193" y="1404"/>
                </a:lnTo>
                <a:lnTo>
                  <a:pt x="3209" y="1434"/>
                </a:lnTo>
                <a:lnTo>
                  <a:pt x="3225" y="1464"/>
                </a:lnTo>
                <a:lnTo>
                  <a:pt x="3243" y="1494"/>
                </a:lnTo>
                <a:lnTo>
                  <a:pt x="3260" y="1523"/>
                </a:lnTo>
                <a:lnTo>
                  <a:pt x="3275" y="1554"/>
                </a:lnTo>
                <a:lnTo>
                  <a:pt x="3287" y="1584"/>
                </a:lnTo>
                <a:lnTo>
                  <a:pt x="3295" y="1615"/>
                </a:lnTo>
                <a:lnTo>
                  <a:pt x="3298" y="1647"/>
                </a:lnTo>
                <a:lnTo>
                  <a:pt x="3295" y="1679"/>
                </a:lnTo>
                <a:lnTo>
                  <a:pt x="3287" y="1710"/>
                </a:lnTo>
                <a:lnTo>
                  <a:pt x="3275" y="1740"/>
                </a:lnTo>
                <a:lnTo>
                  <a:pt x="3260" y="1771"/>
                </a:lnTo>
                <a:lnTo>
                  <a:pt x="3243" y="1800"/>
                </a:lnTo>
                <a:lnTo>
                  <a:pt x="3225" y="1830"/>
                </a:lnTo>
                <a:lnTo>
                  <a:pt x="3209" y="1860"/>
                </a:lnTo>
                <a:lnTo>
                  <a:pt x="3193" y="1890"/>
                </a:lnTo>
                <a:lnTo>
                  <a:pt x="3181" y="1919"/>
                </a:lnTo>
                <a:lnTo>
                  <a:pt x="3173" y="1950"/>
                </a:lnTo>
                <a:lnTo>
                  <a:pt x="3169" y="1981"/>
                </a:lnTo>
                <a:lnTo>
                  <a:pt x="3169" y="2014"/>
                </a:lnTo>
                <a:lnTo>
                  <a:pt x="3171" y="2048"/>
                </a:lnTo>
                <a:lnTo>
                  <a:pt x="3175" y="2082"/>
                </a:lnTo>
                <a:lnTo>
                  <a:pt x="3180" y="2116"/>
                </a:lnTo>
                <a:lnTo>
                  <a:pt x="3184" y="2150"/>
                </a:lnTo>
                <a:lnTo>
                  <a:pt x="3187" y="2184"/>
                </a:lnTo>
                <a:lnTo>
                  <a:pt x="3186" y="2216"/>
                </a:lnTo>
                <a:lnTo>
                  <a:pt x="3182" y="2247"/>
                </a:lnTo>
                <a:lnTo>
                  <a:pt x="3173" y="2277"/>
                </a:lnTo>
                <a:lnTo>
                  <a:pt x="3160" y="2302"/>
                </a:lnTo>
                <a:lnTo>
                  <a:pt x="3143" y="2326"/>
                </a:lnTo>
                <a:lnTo>
                  <a:pt x="3123" y="2347"/>
                </a:lnTo>
                <a:lnTo>
                  <a:pt x="3100" y="2368"/>
                </a:lnTo>
                <a:lnTo>
                  <a:pt x="3076" y="2387"/>
                </a:lnTo>
                <a:lnTo>
                  <a:pt x="3051" y="2406"/>
                </a:lnTo>
                <a:lnTo>
                  <a:pt x="3025" y="2425"/>
                </a:lnTo>
                <a:lnTo>
                  <a:pt x="3001" y="2444"/>
                </a:lnTo>
                <a:lnTo>
                  <a:pt x="2978" y="2464"/>
                </a:lnTo>
                <a:lnTo>
                  <a:pt x="2958" y="2487"/>
                </a:lnTo>
                <a:lnTo>
                  <a:pt x="2940" y="2509"/>
                </a:lnTo>
                <a:lnTo>
                  <a:pt x="2926" y="2534"/>
                </a:lnTo>
                <a:lnTo>
                  <a:pt x="2914" y="2561"/>
                </a:lnTo>
                <a:lnTo>
                  <a:pt x="2904" y="2590"/>
                </a:lnTo>
                <a:lnTo>
                  <a:pt x="2895" y="2620"/>
                </a:lnTo>
                <a:lnTo>
                  <a:pt x="2887" y="2650"/>
                </a:lnTo>
                <a:lnTo>
                  <a:pt x="2879" y="2681"/>
                </a:lnTo>
                <a:lnTo>
                  <a:pt x="2870" y="2710"/>
                </a:lnTo>
                <a:lnTo>
                  <a:pt x="2860" y="2739"/>
                </a:lnTo>
                <a:lnTo>
                  <a:pt x="2848" y="2766"/>
                </a:lnTo>
                <a:lnTo>
                  <a:pt x="2833" y="2790"/>
                </a:lnTo>
                <a:lnTo>
                  <a:pt x="2815" y="2812"/>
                </a:lnTo>
                <a:lnTo>
                  <a:pt x="2793" y="2830"/>
                </a:lnTo>
                <a:lnTo>
                  <a:pt x="2769" y="2845"/>
                </a:lnTo>
                <a:lnTo>
                  <a:pt x="2742" y="2857"/>
                </a:lnTo>
                <a:lnTo>
                  <a:pt x="2713" y="2867"/>
                </a:lnTo>
                <a:lnTo>
                  <a:pt x="2684" y="2876"/>
                </a:lnTo>
                <a:lnTo>
                  <a:pt x="2653" y="2884"/>
                </a:lnTo>
                <a:lnTo>
                  <a:pt x="2623" y="2892"/>
                </a:lnTo>
                <a:lnTo>
                  <a:pt x="2593" y="2901"/>
                </a:lnTo>
                <a:lnTo>
                  <a:pt x="2564" y="2911"/>
                </a:lnTo>
                <a:lnTo>
                  <a:pt x="2537" y="2923"/>
                </a:lnTo>
                <a:lnTo>
                  <a:pt x="2512" y="2937"/>
                </a:lnTo>
                <a:lnTo>
                  <a:pt x="2490" y="2955"/>
                </a:lnTo>
                <a:lnTo>
                  <a:pt x="2467" y="2975"/>
                </a:lnTo>
                <a:lnTo>
                  <a:pt x="2447" y="2998"/>
                </a:lnTo>
                <a:lnTo>
                  <a:pt x="2428" y="3022"/>
                </a:lnTo>
                <a:lnTo>
                  <a:pt x="2409" y="3047"/>
                </a:lnTo>
                <a:lnTo>
                  <a:pt x="2390" y="3072"/>
                </a:lnTo>
                <a:lnTo>
                  <a:pt x="2371" y="3096"/>
                </a:lnTo>
                <a:lnTo>
                  <a:pt x="2350" y="3119"/>
                </a:lnTo>
                <a:lnTo>
                  <a:pt x="2329" y="3139"/>
                </a:lnTo>
                <a:lnTo>
                  <a:pt x="2305" y="3156"/>
                </a:lnTo>
                <a:lnTo>
                  <a:pt x="2280" y="3169"/>
                </a:lnTo>
                <a:lnTo>
                  <a:pt x="2250" y="3178"/>
                </a:lnTo>
                <a:lnTo>
                  <a:pt x="2219" y="3182"/>
                </a:lnTo>
                <a:lnTo>
                  <a:pt x="2187" y="3183"/>
                </a:lnTo>
                <a:lnTo>
                  <a:pt x="2153" y="3180"/>
                </a:lnTo>
                <a:lnTo>
                  <a:pt x="2119" y="3176"/>
                </a:lnTo>
                <a:lnTo>
                  <a:pt x="2085" y="3171"/>
                </a:lnTo>
                <a:lnTo>
                  <a:pt x="2051" y="3167"/>
                </a:lnTo>
                <a:lnTo>
                  <a:pt x="2017" y="3165"/>
                </a:lnTo>
                <a:lnTo>
                  <a:pt x="1984" y="3165"/>
                </a:lnTo>
                <a:lnTo>
                  <a:pt x="1953" y="3169"/>
                </a:lnTo>
                <a:lnTo>
                  <a:pt x="1921" y="3177"/>
                </a:lnTo>
                <a:lnTo>
                  <a:pt x="1892" y="3189"/>
                </a:lnTo>
                <a:lnTo>
                  <a:pt x="1862" y="3205"/>
                </a:lnTo>
                <a:lnTo>
                  <a:pt x="1832" y="3221"/>
                </a:lnTo>
                <a:lnTo>
                  <a:pt x="1802" y="3239"/>
                </a:lnTo>
                <a:lnTo>
                  <a:pt x="1773" y="3256"/>
                </a:lnTo>
                <a:lnTo>
                  <a:pt x="1742" y="3271"/>
                </a:lnTo>
                <a:lnTo>
                  <a:pt x="1712" y="3283"/>
                </a:lnTo>
                <a:lnTo>
                  <a:pt x="1681" y="3291"/>
                </a:lnTo>
                <a:lnTo>
                  <a:pt x="1649" y="3294"/>
                </a:lnTo>
                <a:lnTo>
                  <a:pt x="1617" y="3291"/>
                </a:lnTo>
                <a:lnTo>
                  <a:pt x="1586" y="3283"/>
                </a:lnTo>
                <a:lnTo>
                  <a:pt x="1556" y="3271"/>
                </a:lnTo>
                <a:lnTo>
                  <a:pt x="1525" y="3256"/>
                </a:lnTo>
                <a:lnTo>
                  <a:pt x="1496" y="3239"/>
                </a:lnTo>
                <a:lnTo>
                  <a:pt x="1466" y="3221"/>
                </a:lnTo>
                <a:lnTo>
                  <a:pt x="1436" y="3205"/>
                </a:lnTo>
                <a:lnTo>
                  <a:pt x="1406" y="3189"/>
                </a:lnTo>
                <a:lnTo>
                  <a:pt x="1376" y="3177"/>
                </a:lnTo>
                <a:lnTo>
                  <a:pt x="1345" y="3169"/>
                </a:lnTo>
                <a:lnTo>
                  <a:pt x="1314" y="3165"/>
                </a:lnTo>
                <a:lnTo>
                  <a:pt x="1281" y="3165"/>
                </a:lnTo>
                <a:lnTo>
                  <a:pt x="1247" y="3167"/>
                </a:lnTo>
                <a:lnTo>
                  <a:pt x="1213" y="3171"/>
                </a:lnTo>
                <a:lnTo>
                  <a:pt x="1179" y="3176"/>
                </a:lnTo>
                <a:lnTo>
                  <a:pt x="1145" y="3180"/>
                </a:lnTo>
                <a:lnTo>
                  <a:pt x="1111" y="3183"/>
                </a:lnTo>
                <a:lnTo>
                  <a:pt x="1079" y="3182"/>
                </a:lnTo>
                <a:lnTo>
                  <a:pt x="1048" y="3178"/>
                </a:lnTo>
                <a:lnTo>
                  <a:pt x="1018" y="3169"/>
                </a:lnTo>
                <a:lnTo>
                  <a:pt x="993" y="3156"/>
                </a:lnTo>
                <a:lnTo>
                  <a:pt x="969" y="3139"/>
                </a:lnTo>
                <a:lnTo>
                  <a:pt x="948" y="3119"/>
                </a:lnTo>
                <a:lnTo>
                  <a:pt x="927" y="3096"/>
                </a:lnTo>
                <a:lnTo>
                  <a:pt x="908" y="3072"/>
                </a:lnTo>
                <a:lnTo>
                  <a:pt x="889" y="3047"/>
                </a:lnTo>
                <a:lnTo>
                  <a:pt x="870" y="3022"/>
                </a:lnTo>
                <a:lnTo>
                  <a:pt x="851" y="2998"/>
                </a:lnTo>
                <a:lnTo>
                  <a:pt x="831" y="2975"/>
                </a:lnTo>
                <a:lnTo>
                  <a:pt x="808" y="2955"/>
                </a:lnTo>
                <a:lnTo>
                  <a:pt x="786" y="2937"/>
                </a:lnTo>
                <a:lnTo>
                  <a:pt x="761" y="2923"/>
                </a:lnTo>
                <a:lnTo>
                  <a:pt x="734" y="2911"/>
                </a:lnTo>
                <a:lnTo>
                  <a:pt x="705" y="2901"/>
                </a:lnTo>
                <a:lnTo>
                  <a:pt x="675" y="2892"/>
                </a:lnTo>
                <a:lnTo>
                  <a:pt x="645" y="2884"/>
                </a:lnTo>
                <a:lnTo>
                  <a:pt x="614" y="2876"/>
                </a:lnTo>
                <a:lnTo>
                  <a:pt x="585" y="2867"/>
                </a:lnTo>
                <a:lnTo>
                  <a:pt x="556" y="2857"/>
                </a:lnTo>
                <a:lnTo>
                  <a:pt x="529" y="2845"/>
                </a:lnTo>
                <a:lnTo>
                  <a:pt x="505" y="2830"/>
                </a:lnTo>
                <a:lnTo>
                  <a:pt x="483" y="2812"/>
                </a:lnTo>
                <a:lnTo>
                  <a:pt x="465" y="2790"/>
                </a:lnTo>
                <a:lnTo>
                  <a:pt x="450" y="2766"/>
                </a:lnTo>
                <a:lnTo>
                  <a:pt x="438" y="2739"/>
                </a:lnTo>
                <a:lnTo>
                  <a:pt x="428" y="2710"/>
                </a:lnTo>
                <a:lnTo>
                  <a:pt x="419" y="2681"/>
                </a:lnTo>
                <a:lnTo>
                  <a:pt x="411" y="2650"/>
                </a:lnTo>
                <a:lnTo>
                  <a:pt x="403" y="2620"/>
                </a:lnTo>
                <a:lnTo>
                  <a:pt x="394" y="2590"/>
                </a:lnTo>
                <a:lnTo>
                  <a:pt x="384" y="2561"/>
                </a:lnTo>
                <a:lnTo>
                  <a:pt x="372" y="2534"/>
                </a:lnTo>
                <a:lnTo>
                  <a:pt x="358" y="2509"/>
                </a:lnTo>
                <a:lnTo>
                  <a:pt x="340" y="2487"/>
                </a:lnTo>
                <a:lnTo>
                  <a:pt x="320" y="2464"/>
                </a:lnTo>
                <a:lnTo>
                  <a:pt x="297" y="2444"/>
                </a:lnTo>
                <a:lnTo>
                  <a:pt x="272" y="2425"/>
                </a:lnTo>
                <a:lnTo>
                  <a:pt x="247" y="2406"/>
                </a:lnTo>
                <a:lnTo>
                  <a:pt x="222" y="2387"/>
                </a:lnTo>
                <a:lnTo>
                  <a:pt x="198" y="2368"/>
                </a:lnTo>
                <a:lnTo>
                  <a:pt x="175" y="2347"/>
                </a:lnTo>
                <a:lnTo>
                  <a:pt x="155" y="2326"/>
                </a:lnTo>
                <a:lnTo>
                  <a:pt x="138" y="2302"/>
                </a:lnTo>
                <a:lnTo>
                  <a:pt x="125" y="2277"/>
                </a:lnTo>
                <a:lnTo>
                  <a:pt x="116" y="2247"/>
                </a:lnTo>
                <a:lnTo>
                  <a:pt x="112" y="2216"/>
                </a:lnTo>
                <a:lnTo>
                  <a:pt x="111" y="2184"/>
                </a:lnTo>
                <a:lnTo>
                  <a:pt x="114" y="2150"/>
                </a:lnTo>
                <a:lnTo>
                  <a:pt x="118" y="2116"/>
                </a:lnTo>
                <a:lnTo>
                  <a:pt x="123" y="2082"/>
                </a:lnTo>
                <a:lnTo>
                  <a:pt x="127" y="2048"/>
                </a:lnTo>
                <a:lnTo>
                  <a:pt x="129" y="2014"/>
                </a:lnTo>
                <a:lnTo>
                  <a:pt x="129" y="1981"/>
                </a:lnTo>
                <a:lnTo>
                  <a:pt x="125" y="1950"/>
                </a:lnTo>
                <a:lnTo>
                  <a:pt x="117" y="1919"/>
                </a:lnTo>
                <a:lnTo>
                  <a:pt x="105" y="1890"/>
                </a:lnTo>
                <a:lnTo>
                  <a:pt x="90" y="1860"/>
                </a:lnTo>
                <a:lnTo>
                  <a:pt x="73" y="1830"/>
                </a:lnTo>
                <a:lnTo>
                  <a:pt x="55" y="1800"/>
                </a:lnTo>
                <a:lnTo>
                  <a:pt x="38" y="1771"/>
                </a:lnTo>
                <a:lnTo>
                  <a:pt x="23" y="1740"/>
                </a:lnTo>
                <a:lnTo>
                  <a:pt x="11" y="1710"/>
                </a:lnTo>
                <a:lnTo>
                  <a:pt x="3" y="1679"/>
                </a:lnTo>
                <a:lnTo>
                  <a:pt x="0" y="1647"/>
                </a:lnTo>
                <a:lnTo>
                  <a:pt x="3" y="1615"/>
                </a:lnTo>
                <a:lnTo>
                  <a:pt x="11" y="1584"/>
                </a:lnTo>
                <a:lnTo>
                  <a:pt x="23" y="1554"/>
                </a:lnTo>
                <a:lnTo>
                  <a:pt x="38" y="1523"/>
                </a:lnTo>
                <a:lnTo>
                  <a:pt x="55" y="1494"/>
                </a:lnTo>
                <a:lnTo>
                  <a:pt x="73" y="1464"/>
                </a:lnTo>
                <a:lnTo>
                  <a:pt x="90" y="1434"/>
                </a:lnTo>
                <a:lnTo>
                  <a:pt x="105" y="1404"/>
                </a:lnTo>
                <a:lnTo>
                  <a:pt x="117" y="1375"/>
                </a:lnTo>
                <a:lnTo>
                  <a:pt x="125" y="1344"/>
                </a:lnTo>
                <a:lnTo>
                  <a:pt x="129" y="1313"/>
                </a:lnTo>
                <a:lnTo>
                  <a:pt x="129" y="1280"/>
                </a:lnTo>
                <a:lnTo>
                  <a:pt x="127" y="1246"/>
                </a:lnTo>
                <a:lnTo>
                  <a:pt x="123" y="1212"/>
                </a:lnTo>
                <a:lnTo>
                  <a:pt x="118" y="1178"/>
                </a:lnTo>
                <a:lnTo>
                  <a:pt x="114" y="1144"/>
                </a:lnTo>
                <a:lnTo>
                  <a:pt x="111" y="1110"/>
                </a:lnTo>
                <a:lnTo>
                  <a:pt x="112" y="1078"/>
                </a:lnTo>
                <a:lnTo>
                  <a:pt x="116" y="1047"/>
                </a:lnTo>
                <a:lnTo>
                  <a:pt x="125" y="1017"/>
                </a:lnTo>
                <a:lnTo>
                  <a:pt x="138" y="992"/>
                </a:lnTo>
                <a:lnTo>
                  <a:pt x="155" y="968"/>
                </a:lnTo>
                <a:lnTo>
                  <a:pt x="175" y="947"/>
                </a:lnTo>
                <a:lnTo>
                  <a:pt x="198" y="926"/>
                </a:lnTo>
                <a:lnTo>
                  <a:pt x="222" y="907"/>
                </a:lnTo>
                <a:lnTo>
                  <a:pt x="247" y="888"/>
                </a:lnTo>
                <a:lnTo>
                  <a:pt x="272" y="869"/>
                </a:lnTo>
                <a:lnTo>
                  <a:pt x="297" y="850"/>
                </a:lnTo>
                <a:lnTo>
                  <a:pt x="320" y="830"/>
                </a:lnTo>
                <a:lnTo>
                  <a:pt x="340" y="807"/>
                </a:lnTo>
                <a:lnTo>
                  <a:pt x="358" y="785"/>
                </a:lnTo>
                <a:lnTo>
                  <a:pt x="372" y="760"/>
                </a:lnTo>
                <a:lnTo>
                  <a:pt x="384" y="733"/>
                </a:lnTo>
                <a:lnTo>
                  <a:pt x="394" y="704"/>
                </a:lnTo>
                <a:lnTo>
                  <a:pt x="403" y="674"/>
                </a:lnTo>
                <a:lnTo>
                  <a:pt x="411" y="644"/>
                </a:lnTo>
                <a:lnTo>
                  <a:pt x="419" y="613"/>
                </a:lnTo>
                <a:lnTo>
                  <a:pt x="428" y="584"/>
                </a:lnTo>
                <a:lnTo>
                  <a:pt x="438" y="555"/>
                </a:lnTo>
                <a:lnTo>
                  <a:pt x="450" y="528"/>
                </a:lnTo>
                <a:lnTo>
                  <a:pt x="465" y="504"/>
                </a:lnTo>
                <a:lnTo>
                  <a:pt x="483" y="482"/>
                </a:lnTo>
                <a:lnTo>
                  <a:pt x="505" y="464"/>
                </a:lnTo>
                <a:lnTo>
                  <a:pt x="529" y="449"/>
                </a:lnTo>
                <a:lnTo>
                  <a:pt x="556" y="437"/>
                </a:lnTo>
                <a:lnTo>
                  <a:pt x="585" y="427"/>
                </a:lnTo>
                <a:lnTo>
                  <a:pt x="614" y="418"/>
                </a:lnTo>
                <a:lnTo>
                  <a:pt x="645" y="410"/>
                </a:lnTo>
                <a:lnTo>
                  <a:pt x="675" y="402"/>
                </a:lnTo>
                <a:lnTo>
                  <a:pt x="705" y="393"/>
                </a:lnTo>
                <a:lnTo>
                  <a:pt x="734" y="383"/>
                </a:lnTo>
                <a:lnTo>
                  <a:pt x="761" y="371"/>
                </a:lnTo>
                <a:lnTo>
                  <a:pt x="786" y="357"/>
                </a:lnTo>
                <a:lnTo>
                  <a:pt x="808" y="339"/>
                </a:lnTo>
                <a:lnTo>
                  <a:pt x="831" y="319"/>
                </a:lnTo>
                <a:lnTo>
                  <a:pt x="851" y="296"/>
                </a:lnTo>
                <a:lnTo>
                  <a:pt x="870" y="272"/>
                </a:lnTo>
                <a:lnTo>
                  <a:pt x="889" y="247"/>
                </a:lnTo>
                <a:lnTo>
                  <a:pt x="908" y="222"/>
                </a:lnTo>
                <a:lnTo>
                  <a:pt x="927" y="198"/>
                </a:lnTo>
                <a:lnTo>
                  <a:pt x="948" y="175"/>
                </a:lnTo>
                <a:lnTo>
                  <a:pt x="969" y="155"/>
                </a:lnTo>
                <a:lnTo>
                  <a:pt x="993" y="138"/>
                </a:lnTo>
                <a:lnTo>
                  <a:pt x="1018" y="125"/>
                </a:lnTo>
                <a:lnTo>
                  <a:pt x="1048" y="116"/>
                </a:lnTo>
                <a:lnTo>
                  <a:pt x="1079" y="112"/>
                </a:lnTo>
                <a:lnTo>
                  <a:pt x="1111" y="111"/>
                </a:lnTo>
                <a:lnTo>
                  <a:pt x="1145" y="114"/>
                </a:lnTo>
                <a:lnTo>
                  <a:pt x="1179" y="118"/>
                </a:lnTo>
                <a:lnTo>
                  <a:pt x="1213" y="123"/>
                </a:lnTo>
                <a:lnTo>
                  <a:pt x="1247" y="127"/>
                </a:lnTo>
                <a:lnTo>
                  <a:pt x="1281" y="129"/>
                </a:lnTo>
                <a:lnTo>
                  <a:pt x="1314" y="129"/>
                </a:lnTo>
                <a:lnTo>
                  <a:pt x="1345" y="125"/>
                </a:lnTo>
                <a:lnTo>
                  <a:pt x="1376" y="117"/>
                </a:lnTo>
                <a:lnTo>
                  <a:pt x="1406" y="105"/>
                </a:lnTo>
                <a:lnTo>
                  <a:pt x="1436" y="89"/>
                </a:lnTo>
                <a:lnTo>
                  <a:pt x="1466" y="73"/>
                </a:lnTo>
                <a:lnTo>
                  <a:pt x="1496" y="55"/>
                </a:lnTo>
                <a:lnTo>
                  <a:pt x="1525" y="38"/>
                </a:lnTo>
                <a:lnTo>
                  <a:pt x="1556" y="23"/>
                </a:lnTo>
                <a:lnTo>
                  <a:pt x="1586" y="11"/>
                </a:lnTo>
                <a:lnTo>
                  <a:pt x="1617" y="3"/>
                </a:lnTo>
                <a:lnTo>
                  <a:pt x="1649" y="0"/>
                </a:lnTo>
                <a:close/>
              </a:path>
            </a:pathLst>
          </a:custGeom>
          <a:solidFill>
            <a:schemeClr val="bg2"/>
          </a:solidFill>
          <a:ln w="0">
            <a:noFill/>
            <a:prstDash val="solid"/>
            <a:round/>
            <a:headEnd/>
            <a:tailEnd/>
          </a:ln>
        </p:spPr>
      </p:sp>
      <p:sp>
        <p:nvSpPr>
          <p:cNvPr id="2" name="Title 1"/>
          <p:cNvSpPr>
            <a:spLocks noGrp="1"/>
          </p:cNvSpPr>
          <p:nvPr>
            <p:ph type="ctrTitle"/>
          </p:nvPr>
        </p:nvSpPr>
        <p:spPr>
          <a:xfrm>
            <a:off x="1078523" y="1098388"/>
            <a:ext cx="10318418" cy="4394988"/>
          </a:xfrm>
        </p:spPr>
        <p:txBody>
          <a:bodyPr anchor="ctr">
            <a:noAutofit/>
          </a:bodyPr>
          <a:lstStyle>
            <a:lvl1pPr algn="ctr">
              <a:defRPr sz="10000" spc="800" baseline="0"/>
            </a:lvl1pPr>
          </a:lstStyle>
          <a:p>
            <a:r>
              <a:rPr lang="tr-TR"/>
              <a:t>Asıl başlık stilini düzenlemek için tıklayın</a:t>
            </a:r>
            <a:endParaRPr lang="en-US" dirty="0"/>
          </a:p>
        </p:txBody>
      </p:sp>
      <p:sp>
        <p:nvSpPr>
          <p:cNvPr id="3" name="Subtitle 2"/>
          <p:cNvSpPr>
            <a:spLocks noGrp="1"/>
          </p:cNvSpPr>
          <p:nvPr>
            <p:ph type="subTitle" idx="1"/>
          </p:nvPr>
        </p:nvSpPr>
        <p:spPr>
          <a:xfrm>
            <a:off x="2215045" y="5979196"/>
            <a:ext cx="8045373" cy="742279"/>
          </a:xfrm>
        </p:spPr>
        <p:txBody>
          <a:bodyPr anchor="t">
            <a:normAutofit/>
          </a:bodyPr>
          <a:lstStyle>
            <a:lvl1pPr marL="0" indent="0" algn="ctr">
              <a:lnSpc>
                <a:spcPct val="100000"/>
              </a:lnSpc>
              <a:buNone/>
              <a:defRPr sz="2000" b="1" i="0" cap="all" spc="400"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endParaRPr lang="en-US" dirty="0"/>
          </a:p>
        </p:txBody>
      </p:sp>
      <p:sp>
        <p:nvSpPr>
          <p:cNvPr id="4" name="Date Placeholder 3"/>
          <p:cNvSpPr>
            <a:spLocks noGrp="1"/>
          </p:cNvSpPr>
          <p:nvPr>
            <p:ph type="dt" sz="half" idx="10"/>
          </p:nvPr>
        </p:nvSpPr>
        <p:spPr>
          <a:xfrm>
            <a:off x="1078523" y="6375679"/>
            <a:ext cx="2329722" cy="348462"/>
          </a:xfrm>
        </p:spPr>
        <p:txBody>
          <a:bodyPr/>
          <a:lstStyle>
            <a:lvl1pPr>
              <a:defRPr baseline="0">
                <a:solidFill>
                  <a:schemeClr val="accent1">
                    <a:lumMod val="50000"/>
                  </a:schemeClr>
                </a:solidFill>
              </a:defRPr>
            </a:lvl1pPr>
          </a:lstStyle>
          <a:p>
            <a:fld id="{DCACD5BA-430B-47AF-BB0C-8D1E3598F848}" type="datetimeFigureOut">
              <a:rPr lang="tr-TR" smtClean="0"/>
              <a:t>30.04.2020</a:t>
            </a:fld>
            <a:endParaRPr lang="tr-TR"/>
          </a:p>
        </p:txBody>
      </p:sp>
      <p:sp>
        <p:nvSpPr>
          <p:cNvPr id="5" name="Footer Placeholder 4"/>
          <p:cNvSpPr>
            <a:spLocks noGrp="1"/>
          </p:cNvSpPr>
          <p:nvPr>
            <p:ph type="ftr" sz="quarter" idx="11"/>
          </p:nvPr>
        </p:nvSpPr>
        <p:spPr>
          <a:xfrm>
            <a:off x="4180332" y="6375679"/>
            <a:ext cx="4114800" cy="345796"/>
          </a:xfrm>
        </p:spPr>
        <p:txBody>
          <a:bodyPr/>
          <a:lstStyle>
            <a:lvl1pPr>
              <a:defRPr baseline="0">
                <a:solidFill>
                  <a:schemeClr val="accent1">
                    <a:lumMod val="50000"/>
                  </a:schemeClr>
                </a:solidFill>
              </a:defRPr>
            </a:lvl1pPr>
          </a:lstStyle>
          <a:p>
            <a:endParaRPr lang="tr-TR"/>
          </a:p>
        </p:txBody>
      </p:sp>
      <p:sp>
        <p:nvSpPr>
          <p:cNvPr id="6" name="Slide Number Placeholder 5"/>
          <p:cNvSpPr>
            <a:spLocks noGrp="1"/>
          </p:cNvSpPr>
          <p:nvPr>
            <p:ph type="sldNum" sz="quarter" idx="12"/>
          </p:nvPr>
        </p:nvSpPr>
        <p:spPr>
          <a:xfrm>
            <a:off x="9067218" y="6375679"/>
            <a:ext cx="2329723" cy="345796"/>
          </a:xfrm>
        </p:spPr>
        <p:txBody>
          <a:bodyPr/>
          <a:lstStyle>
            <a:lvl1pPr>
              <a:defRPr baseline="0">
                <a:solidFill>
                  <a:schemeClr val="accent1">
                    <a:lumMod val="50000"/>
                  </a:schemeClr>
                </a:solidFill>
              </a:defRPr>
            </a:lvl1pPr>
          </a:lstStyle>
          <a:p>
            <a:fld id="{66230D4B-A95A-47FC-9356-A6AF1DB87D2A}" type="slidenum">
              <a:rPr lang="tr-TR" smtClean="0"/>
              <a:t>‹#›</a:t>
            </a:fld>
            <a:endParaRPr lang="tr-TR"/>
          </a:p>
        </p:txBody>
      </p:sp>
      <p:sp>
        <p:nvSpPr>
          <p:cNvPr id="13" name="Rectangle 12" title="left edge border"/>
          <p:cNvSpPr/>
          <p:nvPr/>
        </p:nvSpPr>
        <p:spPr>
          <a:xfrm>
            <a:off x="0" y="0"/>
            <a:ext cx="283464"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2711968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DCACD5BA-430B-47AF-BB0C-8D1E3598F848}" type="datetimeFigureOut">
              <a:rPr lang="tr-TR" smtClean="0"/>
              <a:t>30.04.2020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6230D4B-A95A-47FC-9356-A6AF1DB87D2A}" type="slidenum">
              <a:rPr lang="tr-TR" smtClean="0"/>
              <a:t>‹#›</a:t>
            </a:fld>
            <a:endParaRPr lang="tr-TR"/>
          </a:p>
        </p:txBody>
      </p:sp>
    </p:spTree>
    <p:extLst>
      <p:ext uri="{BB962C8B-B14F-4D97-AF65-F5344CB8AC3E}">
        <p14:creationId xmlns:p14="http://schemas.microsoft.com/office/powerpoint/2010/main" val="42265846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066321" y="382386"/>
            <a:ext cx="1492132" cy="5600404"/>
          </a:xfrm>
        </p:spPr>
        <p:txBody>
          <a:bodyPr vert="eaVert"/>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1257300" y="382385"/>
            <a:ext cx="8392585" cy="5600405"/>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DCACD5BA-430B-47AF-BB0C-8D1E3598F848}" type="datetimeFigureOut">
              <a:rPr lang="tr-TR" smtClean="0"/>
              <a:t>30.04.2020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6230D4B-A95A-47FC-9356-A6AF1DB87D2A}" type="slidenum">
              <a:rPr lang="tr-TR" smtClean="0"/>
              <a:t>‹#›</a:t>
            </a:fld>
            <a:endParaRPr lang="tr-TR"/>
          </a:p>
        </p:txBody>
      </p:sp>
    </p:spTree>
    <p:extLst>
      <p:ext uri="{BB962C8B-B14F-4D97-AF65-F5344CB8AC3E}">
        <p14:creationId xmlns:p14="http://schemas.microsoft.com/office/powerpoint/2010/main" val="34457208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DCACD5BA-430B-47AF-BB0C-8D1E3598F848}" type="datetimeFigureOut">
              <a:rPr lang="tr-TR" smtClean="0"/>
              <a:t>30.04.2020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6230D4B-A95A-47FC-9356-A6AF1DB87D2A}" type="slidenum">
              <a:rPr lang="tr-TR" smtClean="0"/>
              <a:t>‹#›</a:t>
            </a:fld>
            <a:endParaRPr lang="tr-TR"/>
          </a:p>
        </p:txBody>
      </p:sp>
    </p:spTree>
    <p:extLst>
      <p:ext uri="{BB962C8B-B14F-4D97-AF65-F5344CB8AC3E}">
        <p14:creationId xmlns:p14="http://schemas.microsoft.com/office/powerpoint/2010/main" val="37404136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 Bilgisi">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242929" y="1073888"/>
            <a:ext cx="8187071" cy="4064627"/>
          </a:xfrm>
        </p:spPr>
        <p:txBody>
          <a:bodyPr anchor="b">
            <a:normAutofit/>
          </a:bodyPr>
          <a:lstStyle>
            <a:lvl1pPr>
              <a:defRPr sz="8400" spc="800" baseline="0">
                <a:solidFill>
                  <a:schemeClr val="tx2"/>
                </a:solidFill>
              </a:defRPr>
            </a:lvl1pPr>
          </a:lstStyle>
          <a:p>
            <a:r>
              <a:rPr lang="tr-TR"/>
              <a:t>Asıl başlık stilini düzenlemek için tıklayın</a:t>
            </a:r>
            <a:endParaRPr lang="en-US" dirty="0"/>
          </a:p>
        </p:txBody>
      </p:sp>
      <p:sp>
        <p:nvSpPr>
          <p:cNvPr id="3" name="Text Placeholder 2"/>
          <p:cNvSpPr>
            <a:spLocks noGrp="1"/>
          </p:cNvSpPr>
          <p:nvPr>
            <p:ph type="body" idx="1"/>
          </p:nvPr>
        </p:nvSpPr>
        <p:spPr>
          <a:xfrm>
            <a:off x="3242930" y="5159781"/>
            <a:ext cx="7017488" cy="951135"/>
          </a:xfrm>
        </p:spPr>
        <p:txBody>
          <a:bodyPr>
            <a:normAutofit/>
          </a:bodyPr>
          <a:lstStyle>
            <a:lvl1pPr marL="0" indent="0">
              <a:lnSpc>
                <a:spcPct val="100000"/>
              </a:lnSpc>
              <a:buNone/>
              <a:defRPr sz="2000" b="1" i="0" cap="all" spc="400" baseline="0">
                <a:solidFill>
                  <a:schemeClr val="accent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a:xfrm>
            <a:off x="3236546" y="6375679"/>
            <a:ext cx="1493947" cy="348462"/>
          </a:xfrm>
        </p:spPr>
        <p:txBody>
          <a:bodyPr/>
          <a:lstStyle>
            <a:lvl1pPr>
              <a:defRPr baseline="0">
                <a:solidFill>
                  <a:schemeClr val="tx2"/>
                </a:solidFill>
              </a:defRPr>
            </a:lvl1pPr>
          </a:lstStyle>
          <a:p>
            <a:fld id="{DCACD5BA-430B-47AF-BB0C-8D1E3598F848}" type="datetimeFigureOut">
              <a:rPr lang="tr-TR" smtClean="0"/>
              <a:t>30.04.2020</a:t>
            </a:fld>
            <a:endParaRPr lang="tr-TR"/>
          </a:p>
        </p:txBody>
      </p:sp>
      <p:sp>
        <p:nvSpPr>
          <p:cNvPr id="5" name="Footer Placeholder 4"/>
          <p:cNvSpPr>
            <a:spLocks noGrp="1"/>
          </p:cNvSpPr>
          <p:nvPr>
            <p:ph type="ftr" sz="quarter" idx="11"/>
          </p:nvPr>
        </p:nvSpPr>
        <p:spPr>
          <a:xfrm>
            <a:off x="5279064" y="6375679"/>
            <a:ext cx="4114800" cy="345796"/>
          </a:xfrm>
        </p:spPr>
        <p:txBody>
          <a:bodyPr/>
          <a:lstStyle>
            <a:lvl1pPr>
              <a:defRPr baseline="0">
                <a:solidFill>
                  <a:schemeClr val="tx2"/>
                </a:solidFill>
              </a:defRPr>
            </a:lvl1pPr>
          </a:lstStyle>
          <a:p>
            <a:endParaRPr lang="tr-TR"/>
          </a:p>
        </p:txBody>
      </p:sp>
      <p:sp>
        <p:nvSpPr>
          <p:cNvPr id="6" name="Slide Number Placeholder 5"/>
          <p:cNvSpPr>
            <a:spLocks noGrp="1"/>
          </p:cNvSpPr>
          <p:nvPr>
            <p:ph type="sldNum" sz="quarter" idx="12"/>
          </p:nvPr>
        </p:nvSpPr>
        <p:spPr>
          <a:xfrm>
            <a:off x="9942434" y="6375679"/>
            <a:ext cx="1487566" cy="345796"/>
          </a:xfrm>
        </p:spPr>
        <p:txBody>
          <a:bodyPr/>
          <a:lstStyle>
            <a:lvl1pPr>
              <a:defRPr baseline="0">
                <a:solidFill>
                  <a:schemeClr val="tx2"/>
                </a:solidFill>
              </a:defRPr>
            </a:lvl1pPr>
          </a:lstStyle>
          <a:p>
            <a:fld id="{66230D4B-A95A-47FC-9356-A6AF1DB87D2A}" type="slidenum">
              <a:rPr lang="tr-TR" smtClean="0"/>
              <a:t>‹#›</a:t>
            </a:fld>
            <a:endParaRPr lang="tr-TR"/>
          </a:p>
        </p:txBody>
      </p:sp>
      <p:grpSp>
        <p:nvGrpSpPr>
          <p:cNvPr id="7" name="Group 6" title="left scallop shape"/>
          <p:cNvGrpSpPr/>
          <p:nvPr/>
        </p:nvGrpSpPr>
        <p:grpSpPr>
          <a:xfrm>
            <a:off x="0" y="0"/>
            <a:ext cx="2814638" cy="6858000"/>
            <a:chOff x="0" y="0"/>
            <a:chExt cx="2814638" cy="6858000"/>
          </a:xfrm>
        </p:grpSpPr>
        <p:sp>
          <p:nvSpPr>
            <p:cNvPr id="11" name="Freeform 6" title="left scallop shape"/>
            <p:cNvSpPr/>
            <p:nvPr/>
          </p:nvSpPr>
          <p:spPr bwMode="auto">
            <a:xfrm>
              <a:off x="0" y="0"/>
              <a:ext cx="2814638" cy="6858000"/>
            </a:xfrm>
            <a:custGeom>
              <a:avLst/>
              <a:gdLst/>
              <a:ahLst/>
              <a:cxnLst/>
              <a:rect l="0" t="0" r="r" b="b"/>
              <a:pathLst>
                <a:path w="1773" h="4320">
                  <a:moveTo>
                    <a:pt x="0" y="0"/>
                  </a:moveTo>
                  <a:lnTo>
                    <a:pt x="891" y="0"/>
                  </a:lnTo>
                  <a:lnTo>
                    <a:pt x="906" y="56"/>
                  </a:lnTo>
                  <a:lnTo>
                    <a:pt x="921" y="111"/>
                  </a:lnTo>
                  <a:lnTo>
                    <a:pt x="938" y="165"/>
                  </a:lnTo>
                  <a:lnTo>
                    <a:pt x="957" y="217"/>
                  </a:lnTo>
                  <a:lnTo>
                    <a:pt x="980" y="266"/>
                  </a:lnTo>
                  <a:lnTo>
                    <a:pt x="1007" y="312"/>
                  </a:lnTo>
                  <a:lnTo>
                    <a:pt x="1036" y="351"/>
                  </a:lnTo>
                  <a:lnTo>
                    <a:pt x="1069" y="387"/>
                  </a:lnTo>
                  <a:lnTo>
                    <a:pt x="1105" y="422"/>
                  </a:lnTo>
                  <a:lnTo>
                    <a:pt x="1145" y="456"/>
                  </a:lnTo>
                  <a:lnTo>
                    <a:pt x="1185" y="487"/>
                  </a:lnTo>
                  <a:lnTo>
                    <a:pt x="1227" y="520"/>
                  </a:lnTo>
                  <a:lnTo>
                    <a:pt x="1270" y="551"/>
                  </a:lnTo>
                  <a:lnTo>
                    <a:pt x="1311" y="584"/>
                  </a:lnTo>
                  <a:lnTo>
                    <a:pt x="1352" y="617"/>
                  </a:lnTo>
                  <a:lnTo>
                    <a:pt x="1390" y="651"/>
                  </a:lnTo>
                  <a:lnTo>
                    <a:pt x="1425" y="687"/>
                  </a:lnTo>
                  <a:lnTo>
                    <a:pt x="1456" y="725"/>
                  </a:lnTo>
                  <a:lnTo>
                    <a:pt x="1484" y="765"/>
                  </a:lnTo>
                  <a:lnTo>
                    <a:pt x="1505" y="808"/>
                  </a:lnTo>
                  <a:lnTo>
                    <a:pt x="1521" y="856"/>
                  </a:lnTo>
                  <a:lnTo>
                    <a:pt x="1530" y="907"/>
                  </a:lnTo>
                  <a:lnTo>
                    <a:pt x="1534" y="960"/>
                  </a:lnTo>
                  <a:lnTo>
                    <a:pt x="1534" y="1013"/>
                  </a:lnTo>
                  <a:lnTo>
                    <a:pt x="1530" y="1068"/>
                  </a:lnTo>
                  <a:lnTo>
                    <a:pt x="1523" y="1125"/>
                  </a:lnTo>
                  <a:lnTo>
                    <a:pt x="1515" y="1181"/>
                  </a:lnTo>
                  <a:lnTo>
                    <a:pt x="1508" y="1237"/>
                  </a:lnTo>
                  <a:lnTo>
                    <a:pt x="1501" y="1293"/>
                  </a:lnTo>
                  <a:lnTo>
                    <a:pt x="1496" y="1350"/>
                  </a:lnTo>
                  <a:lnTo>
                    <a:pt x="1494" y="1405"/>
                  </a:lnTo>
                  <a:lnTo>
                    <a:pt x="1497" y="1458"/>
                  </a:lnTo>
                  <a:lnTo>
                    <a:pt x="1504" y="1511"/>
                  </a:lnTo>
                  <a:lnTo>
                    <a:pt x="1517" y="1560"/>
                  </a:lnTo>
                  <a:lnTo>
                    <a:pt x="1535" y="1610"/>
                  </a:lnTo>
                  <a:lnTo>
                    <a:pt x="1557" y="1659"/>
                  </a:lnTo>
                  <a:lnTo>
                    <a:pt x="1583" y="1708"/>
                  </a:lnTo>
                  <a:lnTo>
                    <a:pt x="1611" y="1757"/>
                  </a:lnTo>
                  <a:lnTo>
                    <a:pt x="1640" y="1807"/>
                  </a:lnTo>
                  <a:lnTo>
                    <a:pt x="1669" y="1855"/>
                  </a:lnTo>
                  <a:lnTo>
                    <a:pt x="1696" y="1905"/>
                  </a:lnTo>
                  <a:lnTo>
                    <a:pt x="1721" y="1954"/>
                  </a:lnTo>
                  <a:lnTo>
                    <a:pt x="1742" y="2006"/>
                  </a:lnTo>
                  <a:lnTo>
                    <a:pt x="1759" y="2057"/>
                  </a:lnTo>
                  <a:lnTo>
                    <a:pt x="1769" y="2108"/>
                  </a:lnTo>
                  <a:lnTo>
                    <a:pt x="1773" y="2160"/>
                  </a:lnTo>
                  <a:lnTo>
                    <a:pt x="1769" y="2212"/>
                  </a:lnTo>
                  <a:lnTo>
                    <a:pt x="1759" y="2263"/>
                  </a:lnTo>
                  <a:lnTo>
                    <a:pt x="1742" y="2314"/>
                  </a:lnTo>
                  <a:lnTo>
                    <a:pt x="1721" y="2366"/>
                  </a:lnTo>
                  <a:lnTo>
                    <a:pt x="1696" y="2415"/>
                  </a:lnTo>
                  <a:lnTo>
                    <a:pt x="1669" y="2465"/>
                  </a:lnTo>
                  <a:lnTo>
                    <a:pt x="1640" y="2513"/>
                  </a:lnTo>
                  <a:lnTo>
                    <a:pt x="1611" y="2563"/>
                  </a:lnTo>
                  <a:lnTo>
                    <a:pt x="1583" y="2612"/>
                  </a:lnTo>
                  <a:lnTo>
                    <a:pt x="1557" y="2661"/>
                  </a:lnTo>
                  <a:lnTo>
                    <a:pt x="1535" y="2710"/>
                  </a:lnTo>
                  <a:lnTo>
                    <a:pt x="1517" y="2760"/>
                  </a:lnTo>
                  <a:lnTo>
                    <a:pt x="1504" y="2809"/>
                  </a:lnTo>
                  <a:lnTo>
                    <a:pt x="1497" y="2862"/>
                  </a:lnTo>
                  <a:lnTo>
                    <a:pt x="1494" y="2915"/>
                  </a:lnTo>
                  <a:lnTo>
                    <a:pt x="1496" y="2970"/>
                  </a:lnTo>
                  <a:lnTo>
                    <a:pt x="1501" y="3027"/>
                  </a:lnTo>
                  <a:lnTo>
                    <a:pt x="1508" y="3083"/>
                  </a:lnTo>
                  <a:lnTo>
                    <a:pt x="1515" y="3139"/>
                  </a:lnTo>
                  <a:lnTo>
                    <a:pt x="1523" y="3195"/>
                  </a:lnTo>
                  <a:lnTo>
                    <a:pt x="1530" y="3252"/>
                  </a:lnTo>
                  <a:lnTo>
                    <a:pt x="1534" y="3307"/>
                  </a:lnTo>
                  <a:lnTo>
                    <a:pt x="1534" y="3360"/>
                  </a:lnTo>
                  <a:lnTo>
                    <a:pt x="1530" y="3413"/>
                  </a:lnTo>
                  <a:lnTo>
                    <a:pt x="1521" y="3464"/>
                  </a:lnTo>
                  <a:lnTo>
                    <a:pt x="1505" y="3512"/>
                  </a:lnTo>
                  <a:lnTo>
                    <a:pt x="1484" y="3555"/>
                  </a:lnTo>
                  <a:lnTo>
                    <a:pt x="1456" y="3595"/>
                  </a:lnTo>
                  <a:lnTo>
                    <a:pt x="1425" y="3633"/>
                  </a:lnTo>
                  <a:lnTo>
                    <a:pt x="1390" y="3669"/>
                  </a:lnTo>
                  <a:lnTo>
                    <a:pt x="1352" y="3703"/>
                  </a:lnTo>
                  <a:lnTo>
                    <a:pt x="1311" y="3736"/>
                  </a:lnTo>
                  <a:lnTo>
                    <a:pt x="1270" y="3769"/>
                  </a:lnTo>
                  <a:lnTo>
                    <a:pt x="1227" y="3800"/>
                  </a:lnTo>
                  <a:lnTo>
                    <a:pt x="1185" y="3833"/>
                  </a:lnTo>
                  <a:lnTo>
                    <a:pt x="1145" y="3864"/>
                  </a:lnTo>
                  <a:lnTo>
                    <a:pt x="1105" y="3898"/>
                  </a:lnTo>
                  <a:lnTo>
                    <a:pt x="1069" y="3933"/>
                  </a:lnTo>
                  <a:lnTo>
                    <a:pt x="1036" y="3969"/>
                  </a:lnTo>
                  <a:lnTo>
                    <a:pt x="1007" y="4008"/>
                  </a:lnTo>
                  <a:lnTo>
                    <a:pt x="980" y="4054"/>
                  </a:lnTo>
                  <a:lnTo>
                    <a:pt x="957" y="4103"/>
                  </a:lnTo>
                  <a:lnTo>
                    <a:pt x="938" y="4155"/>
                  </a:lnTo>
                  <a:lnTo>
                    <a:pt x="921" y="4209"/>
                  </a:lnTo>
                  <a:lnTo>
                    <a:pt x="906" y="4264"/>
                  </a:lnTo>
                  <a:lnTo>
                    <a:pt x="891" y="4320"/>
                  </a:lnTo>
                  <a:lnTo>
                    <a:pt x="0" y="4320"/>
                  </a:lnTo>
                  <a:lnTo>
                    <a:pt x="0" y="0"/>
                  </a:lnTo>
                  <a:close/>
                </a:path>
              </a:pathLst>
            </a:custGeom>
            <a:solidFill>
              <a:schemeClr val="tx2"/>
            </a:solidFill>
            <a:ln w="0">
              <a:noFill/>
              <a:prstDash val="solid"/>
              <a:round/>
              <a:headEnd/>
              <a:tailEnd/>
            </a:ln>
          </p:spPr>
        </p:sp>
        <p:sp>
          <p:nvSpPr>
            <p:cNvPr id="16" name="Freeform 11" title="left scallop inline"/>
            <p:cNvSpPr/>
            <p:nvPr/>
          </p:nvSpPr>
          <p:spPr bwMode="auto">
            <a:xfrm>
              <a:off x="874382" y="0"/>
              <a:ext cx="1646238" cy="6858000"/>
            </a:xfrm>
            <a:custGeom>
              <a:avLst/>
              <a:gdLst/>
              <a:ahLst/>
              <a:cxnLst/>
              <a:rect l="0" t="0" r="r" b="b"/>
              <a:pathLst>
                <a:path w="1037" h="4320">
                  <a:moveTo>
                    <a:pt x="0" y="0"/>
                  </a:moveTo>
                  <a:lnTo>
                    <a:pt x="171" y="0"/>
                  </a:lnTo>
                  <a:lnTo>
                    <a:pt x="188" y="55"/>
                  </a:lnTo>
                  <a:lnTo>
                    <a:pt x="204" y="110"/>
                  </a:lnTo>
                  <a:lnTo>
                    <a:pt x="220" y="166"/>
                  </a:lnTo>
                  <a:lnTo>
                    <a:pt x="234" y="223"/>
                  </a:lnTo>
                  <a:lnTo>
                    <a:pt x="251" y="278"/>
                  </a:lnTo>
                  <a:lnTo>
                    <a:pt x="269" y="331"/>
                  </a:lnTo>
                  <a:lnTo>
                    <a:pt x="292" y="381"/>
                  </a:lnTo>
                  <a:lnTo>
                    <a:pt x="319" y="427"/>
                  </a:lnTo>
                  <a:lnTo>
                    <a:pt x="349" y="466"/>
                  </a:lnTo>
                  <a:lnTo>
                    <a:pt x="382" y="503"/>
                  </a:lnTo>
                  <a:lnTo>
                    <a:pt x="420" y="537"/>
                  </a:lnTo>
                  <a:lnTo>
                    <a:pt x="460" y="571"/>
                  </a:lnTo>
                  <a:lnTo>
                    <a:pt x="502" y="603"/>
                  </a:lnTo>
                  <a:lnTo>
                    <a:pt x="544" y="635"/>
                  </a:lnTo>
                  <a:lnTo>
                    <a:pt x="587" y="668"/>
                  </a:lnTo>
                  <a:lnTo>
                    <a:pt x="628" y="700"/>
                  </a:lnTo>
                  <a:lnTo>
                    <a:pt x="667" y="734"/>
                  </a:lnTo>
                  <a:lnTo>
                    <a:pt x="703" y="771"/>
                  </a:lnTo>
                  <a:lnTo>
                    <a:pt x="736" y="808"/>
                  </a:lnTo>
                  <a:lnTo>
                    <a:pt x="763" y="848"/>
                  </a:lnTo>
                  <a:lnTo>
                    <a:pt x="786" y="893"/>
                  </a:lnTo>
                  <a:lnTo>
                    <a:pt x="800" y="937"/>
                  </a:lnTo>
                  <a:lnTo>
                    <a:pt x="809" y="986"/>
                  </a:lnTo>
                  <a:lnTo>
                    <a:pt x="813" y="1034"/>
                  </a:lnTo>
                  <a:lnTo>
                    <a:pt x="812" y="1085"/>
                  </a:lnTo>
                  <a:lnTo>
                    <a:pt x="808" y="1136"/>
                  </a:lnTo>
                  <a:lnTo>
                    <a:pt x="803" y="1189"/>
                  </a:lnTo>
                  <a:lnTo>
                    <a:pt x="796" y="1242"/>
                  </a:lnTo>
                  <a:lnTo>
                    <a:pt x="788" y="1295"/>
                  </a:lnTo>
                  <a:lnTo>
                    <a:pt x="782" y="1348"/>
                  </a:lnTo>
                  <a:lnTo>
                    <a:pt x="778" y="1401"/>
                  </a:lnTo>
                  <a:lnTo>
                    <a:pt x="775" y="1452"/>
                  </a:lnTo>
                  <a:lnTo>
                    <a:pt x="778" y="1502"/>
                  </a:lnTo>
                  <a:lnTo>
                    <a:pt x="784" y="1551"/>
                  </a:lnTo>
                  <a:lnTo>
                    <a:pt x="797" y="1602"/>
                  </a:lnTo>
                  <a:lnTo>
                    <a:pt x="817" y="1652"/>
                  </a:lnTo>
                  <a:lnTo>
                    <a:pt x="841" y="1702"/>
                  </a:lnTo>
                  <a:lnTo>
                    <a:pt x="868" y="1752"/>
                  </a:lnTo>
                  <a:lnTo>
                    <a:pt x="896" y="1801"/>
                  </a:lnTo>
                  <a:lnTo>
                    <a:pt x="926" y="1851"/>
                  </a:lnTo>
                  <a:lnTo>
                    <a:pt x="953" y="1901"/>
                  </a:lnTo>
                  <a:lnTo>
                    <a:pt x="980" y="1952"/>
                  </a:lnTo>
                  <a:lnTo>
                    <a:pt x="1003" y="2003"/>
                  </a:lnTo>
                  <a:lnTo>
                    <a:pt x="1021" y="2054"/>
                  </a:lnTo>
                  <a:lnTo>
                    <a:pt x="1031" y="2106"/>
                  </a:lnTo>
                  <a:lnTo>
                    <a:pt x="1037" y="2160"/>
                  </a:lnTo>
                  <a:lnTo>
                    <a:pt x="1031" y="2214"/>
                  </a:lnTo>
                  <a:lnTo>
                    <a:pt x="1021" y="2266"/>
                  </a:lnTo>
                  <a:lnTo>
                    <a:pt x="1003" y="2317"/>
                  </a:lnTo>
                  <a:lnTo>
                    <a:pt x="980" y="2368"/>
                  </a:lnTo>
                  <a:lnTo>
                    <a:pt x="953" y="2419"/>
                  </a:lnTo>
                  <a:lnTo>
                    <a:pt x="926" y="2469"/>
                  </a:lnTo>
                  <a:lnTo>
                    <a:pt x="896" y="2519"/>
                  </a:lnTo>
                  <a:lnTo>
                    <a:pt x="868" y="2568"/>
                  </a:lnTo>
                  <a:lnTo>
                    <a:pt x="841" y="2618"/>
                  </a:lnTo>
                  <a:lnTo>
                    <a:pt x="817" y="2668"/>
                  </a:lnTo>
                  <a:lnTo>
                    <a:pt x="797" y="2718"/>
                  </a:lnTo>
                  <a:lnTo>
                    <a:pt x="784" y="2769"/>
                  </a:lnTo>
                  <a:lnTo>
                    <a:pt x="778" y="2818"/>
                  </a:lnTo>
                  <a:lnTo>
                    <a:pt x="775" y="2868"/>
                  </a:lnTo>
                  <a:lnTo>
                    <a:pt x="778" y="2919"/>
                  </a:lnTo>
                  <a:lnTo>
                    <a:pt x="782" y="2972"/>
                  </a:lnTo>
                  <a:lnTo>
                    <a:pt x="788" y="3025"/>
                  </a:lnTo>
                  <a:lnTo>
                    <a:pt x="796" y="3078"/>
                  </a:lnTo>
                  <a:lnTo>
                    <a:pt x="803" y="3131"/>
                  </a:lnTo>
                  <a:lnTo>
                    <a:pt x="808" y="3184"/>
                  </a:lnTo>
                  <a:lnTo>
                    <a:pt x="812" y="3235"/>
                  </a:lnTo>
                  <a:lnTo>
                    <a:pt x="813" y="3286"/>
                  </a:lnTo>
                  <a:lnTo>
                    <a:pt x="809" y="3334"/>
                  </a:lnTo>
                  <a:lnTo>
                    <a:pt x="800" y="3383"/>
                  </a:lnTo>
                  <a:lnTo>
                    <a:pt x="786" y="3427"/>
                  </a:lnTo>
                  <a:lnTo>
                    <a:pt x="763" y="3472"/>
                  </a:lnTo>
                  <a:lnTo>
                    <a:pt x="736" y="3512"/>
                  </a:lnTo>
                  <a:lnTo>
                    <a:pt x="703" y="3549"/>
                  </a:lnTo>
                  <a:lnTo>
                    <a:pt x="667" y="3586"/>
                  </a:lnTo>
                  <a:lnTo>
                    <a:pt x="628" y="3620"/>
                  </a:lnTo>
                  <a:lnTo>
                    <a:pt x="587" y="3652"/>
                  </a:lnTo>
                  <a:lnTo>
                    <a:pt x="544" y="3685"/>
                  </a:lnTo>
                  <a:lnTo>
                    <a:pt x="502" y="3717"/>
                  </a:lnTo>
                  <a:lnTo>
                    <a:pt x="460" y="3749"/>
                  </a:lnTo>
                  <a:lnTo>
                    <a:pt x="420" y="3783"/>
                  </a:lnTo>
                  <a:lnTo>
                    <a:pt x="382" y="3817"/>
                  </a:lnTo>
                  <a:lnTo>
                    <a:pt x="349" y="3854"/>
                  </a:lnTo>
                  <a:lnTo>
                    <a:pt x="319" y="3893"/>
                  </a:lnTo>
                  <a:lnTo>
                    <a:pt x="292" y="3939"/>
                  </a:lnTo>
                  <a:lnTo>
                    <a:pt x="269" y="3989"/>
                  </a:lnTo>
                  <a:lnTo>
                    <a:pt x="251" y="4042"/>
                  </a:lnTo>
                  <a:lnTo>
                    <a:pt x="234" y="4097"/>
                  </a:lnTo>
                  <a:lnTo>
                    <a:pt x="220" y="4154"/>
                  </a:lnTo>
                  <a:lnTo>
                    <a:pt x="204" y="4210"/>
                  </a:lnTo>
                  <a:lnTo>
                    <a:pt x="188" y="4265"/>
                  </a:lnTo>
                  <a:lnTo>
                    <a:pt x="171" y="4320"/>
                  </a:lnTo>
                  <a:lnTo>
                    <a:pt x="0" y="4320"/>
                  </a:lnTo>
                  <a:lnTo>
                    <a:pt x="17" y="4278"/>
                  </a:lnTo>
                  <a:lnTo>
                    <a:pt x="33" y="4232"/>
                  </a:lnTo>
                  <a:lnTo>
                    <a:pt x="46" y="4183"/>
                  </a:lnTo>
                  <a:lnTo>
                    <a:pt x="60" y="4131"/>
                  </a:lnTo>
                  <a:lnTo>
                    <a:pt x="75" y="4075"/>
                  </a:lnTo>
                  <a:lnTo>
                    <a:pt x="90" y="4019"/>
                  </a:lnTo>
                  <a:lnTo>
                    <a:pt x="109" y="3964"/>
                  </a:lnTo>
                  <a:lnTo>
                    <a:pt x="129" y="3909"/>
                  </a:lnTo>
                  <a:lnTo>
                    <a:pt x="156" y="3855"/>
                  </a:lnTo>
                  <a:lnTo>
                    <a:pt x="186" y="3804"/>
                  </a:lnTo>
                  <a:lnTo>
                    <a:pt x="222" y="3756"/>
                  </a:lnTo>
                  <a:lnTo>
                    <a:pt x="261" y="3713"/>
                  </a:lnTo>
                  <a:lnTo>
                    <a:pt x="303" y="3672"/>
                  </a:lnTo>
                  <a:lnTo>
                    <a:pt x="348" y="3634"/>
                  </a:lnTo>
                  <a:lnTo>
                    <a:pt x="392" y="3599"/>
                  </a:lnTo>
                  <a:lnTo>
                    <a:pt x="438" y="3565"/>
                  </a:lnTo>
                  <a:lnTo>
                    <a:pt x="482" y="3531"/>
                  </a:lnTo>
                  <a:lnTo>
                    <a:pt x="523" y="3499"/>
                  </a:lnTo>
                  <a:lnTo>
                    <a:pt x="561" y="3466"/>
                  </a:lnTo>
                  <a:lnTo>
                    <a:pt x="594" y="3434"/>
                  </a:lnTo>
                  <a:lnTo>
                    <a:pt x="620" y="3400"/>
                  </a:lnTo>
                  <a:lnTo>
                    <a:pt x="638" y="3367"/>
                  </a:lnTo>
                  <a:lnTo>
                    <a:pt x="647" y="3336"/>
                  </a:lnTo>
                  <a:lnTo>
                    <a:pt x="652" y="3302"/>
                  </a:lnTo>
                  <a:lnTo>
                    <a:pt x="654" y="3265"/>
                  </a:lnTo>
                  <a:lnTo>
                    <a:pt x="651" y="3224"/>
                  </a:lnTo>
                  <a:lnTo>
                    <a:pt x="647" y="3181"/>
                  </a:lnTo>
                  <a:lnTo>
                    <a:pt x="642" y="3137"/>
                  </a:lnTo>
                  <a:lnTo>
                    <a:pt x="637" y="3091"/>
                  </a:lnTo>
                  <a:lnTo>
                    <a:pt x="626" y="3021"/>
                  </a:lnTo>
                  <a:lnTo>
                    <a:pt x="620" y="2952"/>
                  </a:lnTo>
                  <a:lnTo>
                    <a:pt x="616" y="2881"/>
                  </a:lnTo>
                  <a:lnTo>
                    <a:pt x="618" y="2809"/>
                  </a:lnTo>
                  <a:lnTo>
                    <a:pt x="628" y="2737"/>
                  </a:lnTo>
                  <a:lnTo>
                    <a:pt x="642" y="2681"/>
                  </a:lnTo>
                  <a:lnTo>
                    <a:pt x="661" y="2626"/>
                  </a:lnTo>
                  <a:lnTo>
                    <a:pt x="685" y="2574"/>
                  </a:lnTo>
                  <a:lnTo>
                    <a:pt x="711" y="2521"/>
                  </a:lnTo>
                  <a:lnTo>
                    <a:pt x="739" y="2472"/>
                  </a:lnTo>
                  <a:lnTo>
                    <a:pt x="767" y="2423"/>
                  </a:lnTo>
                  <a:lnTo>
                    <a:pt x="791" y="2381"/>
                  </a:lnTo>
                  <a:lnTo>
                    <a:pt x="813" y="2342"/>
                  </a:lnTo>
                  <a:lnTo>
                    <a:pt x="834" y="2303"/>
                  </a:lnTo>
                  <a:lnTo>
                    <a:pt x="851" y="2265"/>
                  </a:lnTo>
                  <a:lnTo>
                    <a:pt x="864" y="2228"/>
                  </a:lnTo>
                  <a:lnTo>
                    <a:pt x="873" y="2194"/>
                  </a:lnTo>
                  <a:lnTo>
                    <a:pt x="876" y="2160"/>
                  </a:lnTo>
                  <a:lnTo>
                    <a:pt x="873" y="2126"/>
                  </a:lnTo>
                  <a:lnTo>
                    <a:pt x="864" y="2092"/>
                  </a:lnTo>
                  <a:lnTo>
                    <a:pt x="851" y="2055"/>
                  </a:lnTo>
                  <a:lnTo>
                    <a:pt x="834" y="2017"/>
                  </a:lnTo>
                  <a:lnTo>
                    <a:pt x="813" y="1978"/>
                  </a:lnTo>
                  <a:lnTo>
                    <a:pt x="791" y="1939"/>
                  </a:lnTo>
                  <a:lnTo>
                    <a:pt x="767" y="1897"/>
                  </a:lnTo>
                  <a:lnTo>
                    <a:pt x="739" y="1848"/>
                  </a:lnTo>
                  <a:lnTo>
                    <a:pt x="711" y="1799"/>
                  </a:lnTo>
                  <a:lnTo>
                    <a:pt x="685" y="1746"/>
                  </a:lnTo>
                  <a:lnTo>
                    <a:pt x="661" y="1694"/>
                  </a:lnTo>
                  <a:lnTo>
                    <a:pt x="642" y="1639"/>
                  </a:lnTo>
                  <a:lnTo>
                    <a:pt x="628" y="1583"/>
                  </a:lnTo>
                  <a:lnTo>
                    <a:pt x="618" y="1511"/>
                  </a:lnTo>
                  <a:lnTo>
                    <a:pt x="616" y="1439"/>
                  </a:lnTo>
                  <a:lnTo>
                    <a:pt x="620" y="1368"/>
                  </a:lnTo>
                  <a:lnTo>
                    <a:pt x="626" y="1299"/>
                  </a:lnTo>
                  <a:lnTo>
                    <a:pt x="637" y="1229"/>
                  </a:lnTo>
                  <a:lnTo>
                    <a:pt x="642" y="1183"/>
                  </a:lnTo>
                  <a:lnTo>
                    <a:pt x="647" y="1139"/>
                  </a:lnTo>
                  <a:lnTo>
                    <a:pt x="651" y="1096"/>
                  </a:lnTo>
                  <a:lnTo>
                    <a:pt x="654" y="1055"/>
                  </a:lnTo>
                  <a:lnTo>
                    <a:pt x="652" y="1018"/>
                  </a:lnTo>
                  <a:lnTo>
                    <a:pt x="647" y="984"/>
                  </a:lnTo>
                  <a:lnTo>
                    <a:pt x="638" y="953"/>
                  </a:lnTo>
                  <a:lnTo>
                    <a:pt x="620" y="920"/>
                  </a:lnTo>
                  <a:lnTo>
                    <a:pt x="594" y="886"/>
                  </a:lnTo>
                  <a:lnTo>
                    <a:pt x="561" y="854"/>
                  </a:lnTo>
                  <a:lnTo>
                    <a:pt x="523" y="822"/>
                  </a:lnTo>
                  <a:lnTo>
                    <a:pt x="482" y="789"/>
                  </a:lnTo>
                  <a:lnTo>
                    <a:pt x="438" y="755"/>
                  </a:lnTo>
                  <a:lnTo>
                    <a:pt x="392" y="721"/>
                  </a:lnTo>
                  <a:lnTo>
                    <a:pt x="348" y="686"/>
                  </a:lnTo>
                  <a:lnTo>
                    <a:pt x="303" y="648"/>
                  </a:lnTo>
                  <a:lnTo>
                    <a:pt x="261" y="607"/>
                  </a:lnTo>
                  <a:lnTo>
                    <a:pt x="222" y="564"/>
                  </a:lnTo>
                  <a:lnTo>
                    <a:pt x="186" y="516"/>
                  </a:lnTo>
                  <a:lnTo>
                    <a:pt x="156" y="465"/>
                  </a:lnTo>
                  <a:lnTo>
                    <a:pt x="129" y="411"/>
                  </a:lnTo>
                  <a:lnTo>
                    <a:pt x="109" y="356"/>
                  </a:lnTo>
                  <a:lnTo>
                    <a:pt x="90" y="301"/>
                  </a:lnTo>
                  <a:lnTo>
                    <a:pt x="75" y="245"/>
                  </a:lnTo>
                  <a:lnTo>
                    <a:pt x="60" y="189"/>
                  </a:lnTo>
                  <a:lnTo>
                    <a:pt x="46" y="137"/>
                  </a:lnTo>
                  <a:lnTo>
                    <a:pt x="33" y="88"/>
                  </a:lnTo>
                  <a:lnTo>
                    <a:pt x="17" y="42"/>
                  </a:lnTo>
                  <a:lnTo>
                    <a:pt x="0" y="0"/>
                  </a:lnTo>
                  <a:lnTo>
                    <a:pt x="0" y="0"/>
                  </a:lnTo>
                  <a:close/>
                </a:path>
              </a:pathLst>
            </a:custGeom>
            <a:solidFill>
              <a:schemeClr val="accent1"/>
            </a:solidFill>
            <a:ln w="0">
              <a:noFill/>
              <a:prstDash val="solid"/>
              <a:round/>
              <a:headEnd/>
              <a:tailEnd/>
            </a:ln>
          </p:spPr>
        </p:sp>
      </p:grpSp>
    </p:spTree>
    <p:extLst>
      <p:ext uri="{BB962C8B-B14F-4D97-AF65-F5344CB8AC3E}">
        <p14:creationId xmlns:p14="http://schemas.microsoft.com/office/powerpoint/2010/main" val="1106941677"/>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1257300" y="2286000"/>
            <a:ext cx="4800600" cy="3619500"/>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6647796" y="2286000"/>
            <a:ext cx="4800600" cy="3619500"/>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DCACD5BA-430B-47AF-BB0C-8D1E3598F848}" type="datetimeFigureOut">
              <a:rPr lang="tr-TR" smtClean="0"/>
              <a:t>30.04.2020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66230D4B-A95A-47FC-9356-A6AF1DB87D2A}" type="slidenum">
              <a:rPr lang="tr-TR" smtClean="0"/>
              <a:t>‹#›</a:t>
            </a:fld>
            <a:endParaRPr lang="tr-TR"/>
          </a:p>
        </p:txBody>
      </p:sp>
    </p:spTree>
    <p:extLst>
      <p:ext uri="{BB962C8B-B14F-4D97-AF65-F5344CB8AC3E}">
        <p14:creationId xmlns:p14="http://schemas.microsoft.com/office/powerpoint/2010/main" val="3574927251"/>
      </p:ext>
    </p:extLst>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1252728" y="381000"/>
            <a:ext cx="10172700" cy="1493517"/>
          </a:xfrm>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1251678" y="2199633"/>
            <a:ext cx="4800600" cy="632529"/>
          </a:xfrm>
        </p:spPr>
        <p:txBody>
          <a:bodyPr anchor="b">
            <a:noAutofit/>
          </a:bodyPr>
          <a:lstStyle>
            <a:lvl1pPr marL="0" indent="0">
              <a:lnSpc>
                <a:spcPct val="100000"/>
              </a:lnSpc>
              <a:buNone/>
              <a:defRPr sz="1900" b="1" cap="all" spc="200" baseline="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1257300" y="2909102"/>
            <a:ext cx="4800600" cy="299639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6633864" y="2199633"/>
            <a:ext cx="4800600" cy="632529"/>
          </a:xfrm>
        </p:spPr>
        <p:txBody>
          <a:bodyPr anchor="b">
            <a:noAutofit/>
          </a:bodyPr>
          <a:lstStyle>
            <a:lvl1pPr marL="0" indent="0">
              <a:lnSpc>
                <a:spcPct val="100000"/>
              </a:lnSpc>
              <a:buNone/>
              <a:defRPr sz="1900" b="1" cap="all" spc="200" baseline="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6633864" y="2909102"/>
            <a:ext cx="4800600" cy="299639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DCACD5BA-430B-47AF-BB0C-8D1E3598F848}" type="datetimeFigureOut">
              <a:rPr lang="tr-TR" smtClean="0"/>
              <a:t>30.04.2020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66230D4B-A95A-47FC-9356-A6AF1DB87D2A}" type="slidenum">
              <a:rPr lang="tr-TR" smtClean="0"/>
              <a:t>‹#›</a:t>
            </a:fld>
            <a:endParaRPr lang="tr-TR"/>
          </a:p>
        </p:txBody>
      </p:sp>
    </p:spTree>
    <p:extLst>
      <p:ext uri="{BB962C8B-B14F-4D97-AF65-F5344CB8AC3E}">
        <p14:creationId xmlns:p14="http://schemas.microsoft.com/office/powerpoint/2010/main" val="2971579897"/>
      </p:ext>
    </p:extLst>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DCACD5BA-430B-47AF-BB0C-8D1E3598F848}" type="datetimeFigureOut">
              <a:rPr lang="tr-TR" smtClean="0"/>
              <a:t>30.04.2020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66230D4B-A95A-47FC-9356-A6AF1DB87D2A}" type="slidenum">
              <a:rPr lang="tr-TR" smtClean="0"/>
              <a:t>‹#›</a:t>
            </a:fld>
            <a:endParaRPr lang="tr-TR"/>
          </a:p>
        </p:txBody>
      </p:sp>
    </p:spTree>
    <p:extLst>
      <p:ext uri="{BB962C8B-B14F-4D97-AF65-F5344CB8AC3E}">
        <p14:creationId xmlns:p14="http://schemas.microsoft.com/office/powerpoint/2010/main" val="6369283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CACD5BA-430B-47AF-BB0C-8D1E3598F848}" type="datetimeFigureOut">
              <a:rPr lang="tr-TR" smtClean="0"/>
              <a:t>30.04.2020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66230D4B-A95A-47FC-9356-A6AF1DB87D2A}" type="slidenum">
              <a:rPr lang="tr-TR" smtClean="0"/>
              <a:t>‹#›</a:t>
            </a:fld>
            <a:endParaRPr lang="tr-TR"/>
          </a:p>
        </p:txBody>
      </p:sp>
    </p:spTree>
    <p:extLst>
      <p:ext uri="{BB962C8B-B14F-4D97-AF65-F5344CB8AC3E}">
        <p14:creationId xmlns:p14="http://schemas.microsoft.com/office/powerpoint/2010/main" val="37443476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17" name="Freeform 11" title="right scallop background shape"/>
          <p:cNvSpPr/>
          <p:nvPr/>
        </p:nvSpPr>
        <p:spPr bwMode="auto">
          <a:xfrm>
            <a:off x="7389812" y="0"/>
            <a:ext cx="4802188"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2" name="Title 1"/>
          <p:cNvSpPr>
            <a:spLocks noGrp="1"/>
          </p:cNvSpPr>
          <p:nvPr>
            <p:ph type="title"/>
          </p:nvPr>
        </p:nvSpPr>
        <p:spPr>
          <a:xfrm>
            <a:off x="8337884" y="457199"/>
            <a:ext cx="3092115" cy="1196671"/>
          </a:xfrm>
        </p:spPr>
        <p:txBody>
          <a:bodyPr anchor="b">
            <a:normAutofit/>
          </a:bodyPr>
          <a:lstStyle>
            <a:lvl1pPr>
              <a:lnSpc>
                <a:spcPct val="100000"/>
              </a:lnSpc>
              <a:defRPr sz="1900" b="1" i="0" cap="all" spc="300" baseline="0">
                <a:solidFill>
                  <a:schemeClr val="accent1"/>
                </a:solidFill>
                <a:latin typeface="+mn-lt"/>
              </a:defRPr>
            </a:lvl1pPr>
          </a:lstStyle>
          <a:p>
            <a:r>
              <a:rPr lang="tr-TR"/>
              <a:t>Asıl başlık stilini düzenlemek için tıklayın</a:t>
            </a:r>
            <a:endParaRPr lang="en-US" dirty="0"/>
          </a:p>
        </p:txBody>
      </p:sp>
      <p:sp>
        <p:nvSpPr>
          <p:cNvPr id="3" name="Content Placeholder 2"/>
          <p:cNvSpPr>
            <a:spLocks noGrp="1"/>
          </p:cNvSpPr>
          <p:nvPr>
            <p:ph idx="1"/>
          </p:nvPr>
        </p:nvSpPr>
        <p:spPr>
          <a:xfrm>
            <a:off x="765051" y="920377"/>
            <a:ext cx="6158418" cy="4985124"/>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8337885" y="1741336"/>
            <a:ext cx="3092115" cy="4164164"/>
          </a:xfrm>
        </p:spPr>
        <p:txBody>
          <a:bodyPr/>
          <a:lstStyle>
            <a:lvl1pPr marL="0" indent="0">
              <a:lnSpc>
                <a:spcPct val="120000"/>
              </a:lnSpc>
              <a:spcBef>
                <a:spcPts val="1200"/>
              </a:spcBef>
              <a:buNone/>
              <a:defRPr sz="1600" baseline="0">
                <a:solidFill>
                  <a:schemeClr val="bg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a:xfrm>
            <a:off x="765051" y="6375679"/>
            <a:ext cx="1233355" cy="348462"/>
          </a:xfrm>
        </p:spPr>
        <p:txBody>
          <a:bodyPr/>
          <a:lstStyle/>
          <a:p>
            <a:fld id="{DCACD5BA-430B-47AF-BB0C-8D1E3598F848}" type="datetimeFigureOut">
              <a:rPr lang="tr-TR" smtClean="0"/>
              <a:t>30.04.2020</a:t>
            </a:fld>
            <a:endParaRPr lang="tr-TR"/>
          </a:p>
        </p:txBody>
      </p:sp>
      <p:sp>
        <p:nvSpPr>
          <p:cNvPr id="6" name="Footer Placeholder 5"/>
          <p:cNvSpPr>
            <a:spLocks noGrp="1"/>
          </p:cNvSpPr>
          <p:nvPr>
            <p:ph type="ftr" sz="quarter" idx="11"/>
          </p:nvPr>
        </p:nvSpPr>
        <p:spPr>
          <a:xfrm>
            <a:off x="2103620" y="6375679"/>
            <a:ext cx="3482179" cy="345796"/>
          </a:xfrm>
        </p:spPr>
        <p:txBody>
          <a:bodyPr/>
          <a:lstStyle/>
          <a:p>
            <a:endParaRPr lang="tr-TR"/>
          </a:p>
        </p:txBody>
      </p:sp>
      <p:sp>
        <p:nvSpPr>
          <p:cNvPr id="7" name="Slide Number Placeholder 6"/>
          <p:cNvSpPr>
            <a:spLocks noGrp="1"/>
          </p:cNvSpPr>
          <p:nvPr>
            <p:ph type="sldNum" sz="quarter" idx="12"/>
          </p:nvPr>
        </p:nvSpPr>
        <p:spPr>
          <a:xfrm>
            <a:off x="5691014" y="6375679"/>
            <a:ext cx="1232456" cy="345796"/>
          </a:xfrm>
        </p:spPr>
        <p:txBody>
          <a:bodyPr/>
          <a:lstStyle/>
          <a:p>
            <a:fld id="{66230D4B-A95A-47FC-9356-A6AF1DB87D2A}" type="slidenum">
              <a:rPr lang="tr-TR" smtClean="0"/>
              <a:t>‹#›</a:t>
            </a:fld>
            <a:endParaRPr lang="tr-TR"/>
          </a:p>
        </p:txBody>
      </p:sp>
      <p:sp>
        <p:nvSpPr>
          <p:cNvPr id="8" name="Rectangle 7" title="left edge border"/>
          <p:cNvSpPr/>
          <p:nvPr/>
        </p:nvSpPr>
        <p:spPr>
          <a:xfrm>
            <a:off x="0"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845604689"/>
      </p:ext>
    </p:extLst>
  </p:cSld>
  <p:clrMapOvr>
    <a:masterClrMapping/>
  </p:clrMapOvr>
  <p:extLst>
    <p:ext uri="{DCECCB84-F9BA-43D5-87BE-67443E8EF086}">
      <p15:sldGuideLst xmlns:p15="http://schemas.microsoft.com/office/powerpoint/2012/main">
        <p15:guide id="1" orient="horz" pos="696">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3" name="Picture Placeholder 2"/>
          <p:cNvSpPr>
            <a:spLocks noGrp="1" noChangeAspect="1"/>
          </p:cNvSpPr>
          <p:nvPr>
            <p:ph type="pic" idx="1"/>
          </p:nvPr>
        </p:nvSpPr>
        <p:spPr>
          <a:xfrm>
            <a:off x="283464" y="0"/>
            <a:ext cx="7355585" cy="6857999"/>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dirty="0"/>
          </a:p>
        </p:txBody>
      </p:sp>
      <p:sp>
        <p:nvSpPr>
          <p:cNvPr id="11" name="Freeform 11" title="right scallop background shape"/>
          <p:cNvSpPr/>
          <p:nvPr/>
        </p:nvSpPr>
        <p:spPr bwMode="auto">
          <a:xfrm>
            <a:off x="7389812" y="0"/>
            <a:ext cx="4802188"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12" name="Rectangle 11" title="left edge border"/>
          <p:cNvSpPr/>
          <p:nvPr/>
        </p:nvSpPr>
        <p:spPr>
          <a:xfrm>
            <a:off x="0"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337883" y="457200"/>
            <a:ext cx="3092117" cy="1196670"/>
          </a:xfrm>
        </p:spPr>
        <p:txBody>
          <a:bodyPr anchor="b">
            <a:normAutofit/>
          </a:bodyPr>
          <a:lstStyle>
            <a:lvl1pPr>
              <a:lnSpc>
                <a:spcPct val="100000"/>
              </a:lnSpc>
              <a:defRPr sz="1900" b="1" i="0" spc="300" baseline="0">
                <a:solidFill>
                  <a:schemeClr val="accent1"/>
                </a:solidFill>
                <a:latin typeface="+mn-lt"/>
              </a:defRPr>
            </a:lvl1pPr>
          </a:lstStyle>
          <a:p>
            <a:r>
              <a:rPr lang="tr-TR"/>
              <a:t>Asıl başlık stilini düzenlemek için tıklayın</a:t>
            </a:r>
            <a:endParaRPr lang="en-US" dirty="0"/>
          </a:p>
        </p:txBody>
      </p:sp>
      <p:sp>
        <p:nvSpPr>
          <p:cNvPr id="4" name="Text Placeholder 3"/>
          <p:cNvSpPr>
            <a:spLocks noGrp="1"/>
          </p:cNvSpPr>
          <p:nvPr>
            <p:ph type="body" sz="half" idx="2"/>
          </p:nvPr>
        </p:nvSpPr>
        <p:spPr>
          <a:xfrm>
            <a:off x="8337883" y="1741336"/>
            <a:ext cx="3092117" cy="4164164"/>
          </a:xfrm>
        </p:spPr>
        <p:txBody>
          <a:bodyPr/>
          <a:lstStyle>
            <a:lvl1pPr marL="0" indent="0">
              <a:lnSpc>
                <a:spcPct val="120000"/>
              </a:lnSpc>
              <a:spcBef>
                <a:spcPts val="1200"/>
              </a:spcBef>
              <a:buNone/>
              <a:defRPr sz="1600" baseline="0">
                <a:solidFill>
                  <a:schemeClr val="bg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a:xfrm>
            <a:off x="765950" y="6375679"/>
            <a:ext cx="1232456" cy="348462"/>
          </a:xfrm>
        </p:spPr>
        <p:txBody>
          <a:bodyPr/>
          <a:lstStyle/>
          <a:p>
            <a:fld id="{DCACD5BA-430B-47AF-BB0C-8D1E3598F848}" type="datetimeFigureOut">
              <a:rPr lang="tr-TR" smtClean="0"/>
              <a:t>30.04.2020</a:t>
            </a:fld>
            <a:endParaRPr lang="tr-TR"/>
          </a:p>
        </p:txBody>
      </p:sp>
      <p:sp>
        <p:nvSpPr>
          <p:cNvPr id="6" name="Footer Placeholder 5"/>
          <p:cNvSpPr>
            <a:spLocks noGrp="1"/>
          </p:cNvSpPr>
          <p:nvPr>
            <p:ph type="ftr" sz="quarter" idx="11"/>
          </p:nvPr>
        </p:nvSpPr>
        <p:spPr>
          <a:xfrm>
            <a:off x="2103621" y="6375679"/>
            <a:ext cx="3482178" cy="345796"/>
          </a:xfrm>
        </p:spPr>
        <p:txBody>
          <a:bodyPr/>
          <a:lstStyle/>
          <a:p>
            <a:endParaRPr lang="tr-TR"/>
          </a:p>
        </p:txBody>
      </p:sp>
      <p:sp>
        <p:nvSpPr>
          <p:cNvPr id="7" name="Slide Number Placeholder 6"/>
          <p:cNvSpPr>
            <a:spLocks noGrp="1"/>
          </p:cNvSpPr>
          <p:nvPr>
            <p:ph type="sldNum" sz="quarter" idx="12"/>
          </p:nvPr>
        </p:nvSpPr>
        <p:spPr>
          <a:xfrm>
            <a:off x="5687568" y="6375679"/>
            <a:ext cx="1234440" cy="345796"/>
          </a:xfrm>
        </p:spPr>
        <p:txBody>
          <a:bodyPr/>
          <a:lstStyle/>
          <a:p>
            <a:fld id="{66230D4B-A95A-47FC-9356-A6AF1DB87D2A}" type="slidenum">
              <a:rPr lang="tr-TR" smtClean="0"/>
              <a:t>‹#›</a:t>
            </a:fld>
            <a:endParaRPr lang="tr-TR"/>
          </a:p>
        </p:txBody>
      </p:sp>
    </p:spTree>
    <p:extLst>
      <p:ext uri="{BB962C8B-B14F-4D97-AF65-F5344CB8AC3E}">
        <p14:creationId xmlns:p14="http://schemas.microsoft.com/office/powerpoint/2010/main" val="18646668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251678" y="382385"/>
            <a:ext cx="10178322" cy="1492132"/>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1251678" y="2286001"/>
            <a:ext cx="10178322" cy="3593591"/>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1251678" y="6375679"/>
            <a:ext cx="2329722" cy="348462"/>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fld id="{DCACD5BA-430B-47AF-BB0C-8D1E3598F848}" type="datetimeFigureOut">
              <a:rPr lang="tr-TR" smtClean="0"/>
              <a:t>30.04.2020</a:t>
            </a:fld>
            <a:endParaRPr lang="tr-TR"/>
          </a:p>
        </p:txBody>
      </p:sp>
      <p:sp>
        <p:nvSpPr>
          <p:cNvPr id="5" name="Footer Placeholder 4"/>
          <p:cNvSpPr>
            <a:spLocks noGrp="1"/>
          </p:cNvSpPr>
          <p:nvPr>
            <p:ph type="ftr" sz="quarter" idx="3"/>
          </p:nvPr>
        </p:nvSpPr>
        <p:spPr>
          <a:xfrm>
            <a:off x="4038600" y="6375679"/>
            <a:ext cx="4114800" cy="345796"/>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endParaRPr lang="tr-TR"/>
          </a:p>
        </p:txBody>
      </p:sp>
      <p:sp>
        <p:nvSpPr>
          <p:cNvPr id="6" name="Slide Number Placeholder 5"/>
          <p:cNvSpPr>
            <a:spLocks noGrp="1"/>
          </p:cNvSpPr>
          <p:nvPr>
            <p:ph type="sldNum" sz="quarter" idx="4"/>
          </p:nvPr>
        </p:nvSpPr>
        <p:spPr>
          <a:xfrm>
            <a:off x="8610601" y="6375679"/>
            <a:ext cx="2819399" cy="345796"/>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66230D4B-A95A-47FC-9356-A6AF1DB87D2A}" type="slidenum">
              <a:rPr lang="tr-TR" smtClean="0"/>
              <a:t>‹#›</a:t>
            </a:fld>
            <a:endParaRPr lang="tr-TR"/>
          </a:p>
        </p:txBody>
      </p:sp>
      <p:sp>
        <p:nvSpPr>
          <p:cNvPr id="11" name="Freeform 6" title="Left scallop edge"/>
          <p:cNvSpPr/>
          <p:nvPr/>
        </p:nvSpPr>
        <p:spPr bwMode="auto">
          <a:xfrm>
            <a:off x="0" y="0"/>
            <a:ext cx="885825" cy="6858000"/>
          </a:xfrm>
          <a:custGeom>
            <a:avLst/>
            <a:gdLst/>
            <a:ahLst/>
            <a:cxnLst/>
            <a:rect l="0" t="0" r="r" b="b"/>
            <a:pathLst>
              <a:path w="558" h="4320">
                <a:moveTo>
                  <a:pt x="0" y="0"/>
                </a:moveTo>
                <a:lnTo>
                  <a:pt x="447" y="0"/>
                </a:lnTo>
                <a:lnTo>
                  <a:pt x="448" y="43"/>
                </a:lnTo>
                <a:lnTo>
                  <a:pt x="453" y="81"/>
                </a:lnTo>
                <a:lnTo>
                  <a:pt x="460" y="114"/>
                </a:lnTo>
                <a:lnTo>
                  <a:pt x="469" y="143"/>
                </a:lnTo>
                <a:lnTo>
                  <a:pt x="479" y="169"/>
                </a:lnTo>
                <a:lnTo>
                  <a:pt x="491" y="192"/>
                </a:lnTo>
                <a:lnTo>
                  <a:pt x="503" y="216"/>
                </a:lnTo>
                <a:lnTo>
                  <a:pt x="515" y="240"/>
                </a:lnTo>
                <a:lnTo>
                  <a:pt x="525" y="263"/>
                </a:lnTo>
                <a:lnTo>
                  <a:pt x="535" y="289"/>
                </a:lnTo>
                <a:lnTo>
                  <a:pt x="545" y="318"/>
                </a:lnTo>
                <a:lnTo>
                  <a:pt x="552" y="351"/>
                </a:lnTo>
                <a:lnTo>
                  <a:pt x="556" y="389"/>
                </a:lnTo>
                <a:lnTo>
                  <a:pt x="558" y="432"/>
                </a:lnTo>
                <a:lnTo>
                  <a:pt x="556" y="475"/>
                </a:lnTo>
                <a:lnTo>
                  <a:pt x="552" y="513"/>
                </a:lnTo>
                <a:lnTo>
                  <a:pt x="545" y="546"/>
                </a:lnTo>
                <a:lnTo>
                  <a:pt x="535" y="575"/>
                </a:lnTo>
                <a:lnTo>
                  <a:pt x="525" y="601"/>
                </a:lnTo>
                <a:lnTo>
                  <a:pt x="515" y="624"/>
                </a:lnTo>
                <a:lnTo>
                  <a:pt x="503" y="648"/>
                </a:lnTo>
                <a:lnTo>
                  <a:pt x="491" y="672"/>
                </a:lnTo>
                <a:lnTo>
                  <a:pt x="479" y="695"/>
                </a:lnTo>
                <a:lnTo>
                  <a:pt x="469" y="721"/>
                </a:lnTo>
                <a:lnTo>
                  <a:pt x="460" y="750"/>
                </a:lnTo>
                <a:lnTo>
                  <a:pt x="453" y="783"/>
                </a:lnTo>
                <a:lnTo>
                  <a:pt x="448" y="821"/>
                </a:lnTo>
                <a:lnTo>
                  <a:pt x="447" y="864"/>
                </a:lnTo>
                <a:lnTo>
                  <a:pt x="448" y="907"/>
                </a:lnTo>
                <a:lnTo>
                  <a:pt x="453" y="945"/>
                </a:lnTo>
                <a:lnTo>
                  <a:pt x="460" y="978"/>
                </a:lnTo>
                <a:lnTo>
                  <a:pt x="469" y="1007"/>
                </a:lnTo>
                <a:lnTo>
                  <a:pt x="479" y="1033"/>
                </a:lnTo>
                <a:lnTo>
                  <a:pt x="491" y="1056"/>
                </a:lnTo>
                <a:lnTo>
                  <a:pt x="503" y="1080"/>
                </a:lnTo>
                <a:lnTo>
                  <a:pt x="515" y="1104"/>
                </a:lnTo>
                <a:lnTo>
                  <a:pt x="525" y="1127"/>
                </a:lnTo>
                <a:lnTo>
                  <a:pt x="535" y="1153"/>
                </a:lnTo>
                <a:lnTo>
                  <a:pt x="545" y="1182"/>
                </a:lnTo>
                <a:lnTo>
                  <a:pt x="552" y="1215"/>
                </a:lnTo>
                <a:lnTo>
                  <a:pt x="556" y="1253"/>
                </a:lnTo>
                <a:lnTo>
                  <a:pt x="558" y="1296"/>
                </a:lnTo>
                <a:lnTo>
                  <a:pt x="556" y="1339"/>
                </a:lnTo>
                <a:lnTo>
                  <a:pt x="552" y="1377"/>
                </a:lnTo>
                <a:lnTo>
                  <a:pt x="545" y="1410"/>
                </a:lnTo>
                <a:lnTo>
                  <a:pt x="535" y="1439"/>
                </a:lnTo>
                <a:lnTo>
                  <a:pt x="525" y="1465"/>
                </a:lnTo>
                <a:lnTo>
                  <a:pt x="515" y="1488"/>
                </a:lnTo>
                <a:lnTo>
                  <a:pt x="503" y="1512"/>
                </a:lnTo>
                <a:lnTo>
                  <a:pt x="491" y="1536"/>
                </a:lnTo>
                <a:lnTo>
                  <a:pt x="479" y="1559"/>
                </a:lnTo>
                <a:lnTo>
                  <a:pt x="469" y="1585"/>
                </a:lnTo>
                <a:lnTo>
                  <a:pt x="460" y="1614"/>
                </a:lnTo>
                <a:lnTo>
                  <a:pt x="453" y="1647"/>
                </a:lnTo>
                <a:lnTo>
                  <a:pt x="448" y="1685"/>
                </a:lnTo>
                <a:lnTo>
                  <a:pt x="447" y="1728"/>
                </a:lnTo>
                <a:lnTo>
                  <a:pt x="448" y="1771"/>
                </a:lnTo>
                <a:lnTo>
                  <a:pt x="453" y="1809"/>
                </a:lnTo>
                <a:lnTo>
                  <a:pt x="460" y="1842"/>
                </a:lnTo>
                <a:lnTo>
                  <a:pt x="469" y="1871"/>
                </a:lnTo>
                <a:lnTo>
                  <a:pt x="479" y="1897"/>
                </a:lnTo>
                <a:lnTo>
                  <a:pt x="491" y="1920"/>
                </a:lnTo>
                <a:lnTo>
                  <a:pt x="503" y="1944"/>
                </a:lnTo>
                <a:lnTo>
                  <a:pt x="515" y="1968"/>
                </a:lnTo>
                <a:lnTo>
                  <a:pt x="525" y="1991"/>
                </a:lnTo>
                <a:lnTo>
                  <a:pt x="535" y="2017"/>
                </a:lnTo>
                <a:lnTo>
                  <a:pt x="545" y="2046"/>
                </a:lnTo>
                <a:lnTo>
                  <a:pt x="552" y="2079"/>
                </a:lnTo>
                <a:lnTo>
                  <a:pt x="556" y="2117"/>
                </a:lnTo>
                <a:lnTo>
                  <a:pt x="558" y="2159"/>
                </a:lnTo>
                <a:lnTo>
                  <a:pt x="556" y="2203"/>
                </a:lnTo>
                <a:lnTo>
                  <a:pt x="552" y="2241"/>
                </a:lnTo>
                <a:lnTo>
                  <a:pt x="545" y="2274"/>
                </a:lnTo>
                <a:lnTo>
                  <a:pt x="535" y="2303"/>
                </a:lnTo>
                <a:lnTo>
                  <a:pt x="525" y="2329"/>
                </a:lnTo>
                <a:lnTo>
                  <a:pt x="515" y="2352"/>
                </a:lnTo>
                <a:lnTo>
                  <a:pt x="503" y="2376"/>
                </a:lnTo>
                <a:lnTo>
                  <a:pt x="491" y="2400"/>
                </a:lnTo>
                <a:lnTo>
                  <a:pt x="479" y="2423"/>
                </a:lnTo>
                <a:lnTo>
                  <a:pt x="469" y="2449"/>
                </a:lnTo>
                <a:lnTo>
                  <a:pt x="460" y="2478"/>
                </a:lnTo>
                <a:lnTo>
                  <a:pt x="453" y="2511"/>
                </a:lnTo>
                <a:lnTo>
                  <a:pt x="448" y="2549"/>
                </a:lnTo>
                <a:lnTo>
                  <a:pt x="447" y="2592"/>
                </a:lnTo>
                <a:lnTo>
                  <a:pt x="448" y="2635"/>
                </a:lnTo>
                <a:lnTo>
                  <a:pt x="453" y="2673"/>
                </a:lnTo>
                <a:lnTo>
                  <a:pt x="460" y="2706"/>
                </a:lnTo>
                <a:lnTo>
                  <a:pt x="469" y="2735"/>
                </a:lnTo>
                <a:lnTo>
                  <a:pt x="479" y="2761"/>
                </a:lnTo>
                <a:lnTo>
                  <a:pt x="491" y="2784"/>
                </a:lnTo>
                <a:lnTo>
                  <a:pt x="515" y="2832"/>
                </a:lnTo>
                <a:lnTo>
                  <a:pt x="525" y="2855"/>
                </a:lnTo>
                <a:lnTo>
                  <a:pt x="535" y="2881"/>
                </a:lnTo>
                <a:lnTo>
                  <a:pt x="545" y="2910"/>
                </a:lnTo>
                <a:lnTo>
                  <a:pt x="552" y="2943"/>
                </a:lnTo>
                <a:lnTo>
                  <a:pt x="556" y="2981"/>
                </a:lnTo>
                <a:lnTo>
                  <a:pt x="558" y="3024"/>
                </a:lnTo>
                <a:lnTo>
                  <a:pt x="556" y="3067"/>
                </a:lnTo>
                <a:lnTo>
                  <a:pt x="552" y="3105"/>
                </a:lnTo>
                <a:lnTo>
                  <a:pt x="545" y="3138"/>
                </a:lnTo>
                <a:lnTo>
                  <a:pt x="535" y="3167"/>
                </a:lnTo>
                <a:lnTo>
                  <a:pt x="525" y="3193"/>
                </a:lnTo>
                <a:lnTo>
                  <a:pt x="515" y="3216"/>
                </a:lnTo>
                <a:lnTo>
                  <a:pt x="503" y="3240"/>
                </a:lnTo>
                <a:lnTo>
                  <a:pt x="491" y="3264"/>
                </a:lnTo>
                <a:lnTo>
                  <a:pt x="479" y="3287"/>
                </a:lnTo>
                <a:lnTo>
                  <a:pt x="469" y="3313"/>
                </a:lnTo>
                <a:lnTo>
                  <a:pt x="460" y="3342"/>
                </a:lnTo>
                <a:lnTo>
                  <a:pt x="453" y="3375"/>
                </a:lnTo>
                <a:lnTo>
                  <a:pt x="448" y="3413"/>
                </a:lnTo>
                <a:lnTo>
                  <a:pt x="447" y="3456"/>
                </a:lnTo>
                <a:lnTo>
                  <a:pt x="448" y="3499"/>
                </a:lnTo>
                <a:lnTo>
                  <a:pt x="453" y="3537"/>
                </a:lnTo>
                <a:lnTo>
                  <a:pt x="460" y="3570"/>
                </a:lnTo>
                <a:lnTo>
                  <a:pt x="469" y="3599"/>
                </a:lnTo>
                <a:lnTo>
                  <a:pt x="479" y="3625"/>
                </a:lnTo>
                <a:lnTo>
                  <a:pt x="491" y="3648"/>
                </a:lnTo>
                <a:lnTo>
                  <a:pt x="503" y="3672"/>
                </a:lnTo>
                <a:lnTo>
                  <a:pt x="515" y="3696"/>
                </a:lnTo>
                <a:lnTo>
                  <a:pt x="525" y="3719"/>
                </a:lnTo>
                <a:lnTo>
                  <a:pt x="535" y="3745"/>
                </a:lnTo>
                <a:lnTo>
                  <a:pt x="545" y="3774"/>
                </a:lnTo>
                <a:lnTo>
                  <a:pt x="552" y="3807"/>
                </a:lnTo>
                <a:lnTo>
                  <a:pt x="556" y="3845"/>
                </a:lnTo>
                <a:lnTo>
                  <a:pt x="558" y="3888"/>
                </a:lnTo>
                <a:lnTo>
                  <a:pt x="556" y="3931"/>
                </a:lnTo>
                <a:lnTo>
                  <a:pt x="552" y="3969"/>
                </a:lnTo>
                <a:lnTo>
                  <a:pt x="545" y="4002"/>
                </a:lnTo>
                <a:lnTo>
                  <a:pt x="535" y="4031"/>
                </a:lnTo>
                <a:lnTo>
                  <a:pt x="525" y="4057"/>
                </a:lnTo>
                <a:lnTo>
                  <a:pt x="515" y="4080"/>
                </a:lnTo>
                <a:lnTo>
                  <a:pt x="503" y="4104"/>
                </a:lnTo>
                <a:lnTo>
                  <a:pt x="491" y="4128"/>
                </a:lnTo>
                <a:lnTo>
                  <a:pt x="479" y="4151"/>
                </a:lnTo>
                <a:lnTo>
                  <a:pt x="469" y="4177"/>
                </a:lnTo>
                <a:lnTo>
                  <a:pt x="460" y="4206"/>
                </a:lnTo>
                <a:lnTo>
                  <a:pt x="453" y="4239"/>
                </a:lnTo>
                <a:lnTo>
                  <a:pt x="448" y="4277"/>
                </a:lnTo>
                <a:lnTo>
                  <a:pt x="447" y="4320"/>
                </a:lnTo>
                <a:lnTo>
                  <a:pt x="0" y="4320"/>
                </a:lnTo>
                <a:lnTo>
                  <a:pt x="0" y="0"/>
                </a:lnTo>
                <a:close/>
              </a:path>
            </a:pathLst>
          </a:custGeom>
          <a:solidFill>
            <a:schemeClr val="tx2"/>
          </a:solidFill>
          <a:ln w="0">
            <a:noFill/>
            <a:prstDash val="solid"/>
            <a:round/>
            <a:headEnd/>
            <a:tailEnd/>
          </a:ln>
        </p:spPr>
      </p:sp>
      <p:sp>
        <p:nvSpPr>
          <p:cNvPr id="12" name="Rectangle 11" title="right edge border"/>
          <p:cNvSpPr/>
          <p:nvPr/>
        </p:nvSpPr>
        <p:spPr>
          <a:xfrm>
            <a:off x="11908536"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01673697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5100" kern="1200" cap="all" spc="200" baseline="0">
          <a:solidFill>
            <a:schemeClr val="tx2"/>
          </a:solidFill>
          <a:latin typeface="+mj-lt"/>
          <a:ea typeface="+mj-ea"/>
          <a:cs typeface="+mj-cs"/>
        </a:defRPr>
      </a:lvl1pPr>
    </p:titleStyle>
    <p:bodyStyle>
      <a:lvl1pPr marL="228600" indent="-228600" algn="l" defTabSz="914400" rtl="0" eaLnBrk="1" latinLnBrk="0" hangingPunct="1">
        <a:lnSpc>
          <a:spcPct val="110000"/>
        </a:lnSpc>
        <a:spcBef>
          <a:spcPts val="700"/>
        </a:spcBef>
        <a:buClr>
          <a:schemeClr val="tx2"/>
        </a:buClr>
        <a:buFont typeface="Arial" panose="020B0604020202020204" pitchFamily="34" charset="0"/>
        <a:buChar char="•"/>
        <a:defRPr sz="2000" kern="1200">
          <a:solidFill>
            <a:schemeClr val="tx1">
              <a:lumMod val="65000"/>
              <a:lumOff val="35000"/>
            </a:schemeClr>
          </a:solidFill>
          <a:latin typeface="+mn-lt"/>
          <a:ea typeface="+mn-ea"/>
          <a:cs typeface="+mn-cs"/>
        </a:defRPr>
      </a:lvl1pPr>
      <a:lvl2pPr marL="685800" indent="-228600" algn="l" defTabSz="914400" rtl="0" eaLnBrk="1" latinLnBrk="0" hangingPunct="1">
        <a:lnSpc>
          <a:spcPct val="110000"/>
        </a:lnSpc>
        <a:spcBef>
          <a:spcPts val="700"/>
        </a:spcBef>
        <a:buClr>
          <a:schemeClr val="tx2"/>
        </a:buClr>
        <a:buFont typeface="Gill Sans MT" panose="020B0502020104020203" pitchFamily="34" charset="0"/>
        <a:buChar char="–"/>
        <a:defRPr sz="1800" kern="1200">
          <a:solidFill>
            <a:schemeClr val="tx1">
              <a:lumMod val="65000"/>
              <a:lumOff val="35000"/>
            </a:schemeClr>
          </a:solidFill>
          <a:latin typeface="+mn-lt"/>
          <a:ea typeface="+mn-ea"/>
          <a:cs typeface="+mn-cs"/>
        </a:defRPr>
      </a:lvl2pPr>
      <a:lvl3pPr marL="1143000" indent="-228600" algn="l" defTabSz="914400" rtl="0" eaLnBrk="1" latinLnBrk="0" hangingPunct="1">
        <a:lnSpc>
          <a:spcPct val="110000"/>
        </a:lnSpc>
        <a:spcBef>
          <a:spcPts val="700"/>
        </a:spcBef>
        <a:buClr>
          <a:schemeClr val="tx2"/>
        </a:buClr>
        <a:buFont typeface="Arial" panose="020B0604020202020204" pitchFamily="34" charset="0"/>
        <a:buChar char="•"/>
        <a:defRPr sz="1600" kern="1200">
          <a:solidFill>
            <a:schemeClr val="tx1">
              <a:lumMod val="65000"/>
              <a:lumOff val="35000"/>
            </a:schemeClr>
          </a:solidFill>
          <a:latin typeface="+mn-lt"/>
          <a:ea typeface="+mn-ea"/>
          <a:cs typeface="+mn-cs"/>
        </a:defRPr>
      </a:lvl3pPr>
      <a:lvl4pPr marL="16002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4pPr>
      <a:lvl5pPr marL="20574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baseline="0">
          <a:solidFill>
            <a:schemeClr val="tx1">
              <a:lumMod val="65000"/>
              <a:lumOff val="35000"/>
            </a:schemeClr>
          </a:solidFill>
          <a:latin typeface="+mn-lt"/>
          <a:ea typeface="+mn-ea"/>
          <a:cs typeface="+mn-cs"/>
        </a:defRPr>
      </a:lvl8pPr>
      <a:lvl9pPr marL="38862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baseline="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792">
          <p15:clr>
            <a:srgbClr val="F26B43"/>
          </p15:clr>
        </p15:guide>
        <p15:guide id="2" pos="7200">
          <p15:clr>
            <a:srgbClr val="F26B43"/>
          </p15:clr>
        </p15:guide>
        <p15:guide id="3" orient="horz" pos="4008">
          <p15:clr>
            <a:srgbClr val="F26B43"/>
          </p15:clr>
        </p15:guide>
        <p15:guide id="4" orient="horz" pos="1440">
          <p15:clr>
            <a:srgbClr val="F26B43"/>
          </p15:clr>
        </p15:guide>
        <p15:guide id="5" orient="horz" pos="3720">
          <p15:clr>
            <a:srgbClr val="F26B43"/>
          </p15:clr>
        </p15:guide>
        <p15:guide id="6" orient="horz" pos="240">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81200" y="2204864"/>
            <a:ext cx="8147248" cy="1440160"/>
          </a:xfrm>
        </p:spPr>
        <p:txBody>
          <a:bodyPr>
            <a:normAutofit/>
          </a:bodyPr>
          <a:lstStyle/>
          <a:p>
            <a:pPr algn="ctr"/>
            <a:r>
              <a:rPr lang="tr-TR" sz="2800" b="1" dirty="0">
                <a:solidFill>
                  <a:srgbClr val="C00000"/>
                </a:solidFill>
              </a:rPr>
              <a:t>5.Ölçek Türleri ve Ölçek Geliştirme </a:t>
            </a:r>
            <a:br>
              <a:rPr lang="tr-TR" sz="2800" b="1" dirty="0">
                <a:solidFill>
                  <a:srgbClr val="C00000"/>
                </a:solidFill>
              </a:rPr>
            </a:br>
            <a:endParaRPr lang="tr-TR" sz="2800" b="1" dirty="0">
              <a:solidFill>
                <a:srgbClr val="C00000"/>
              </a:solidFill>
            </a:endParaRPr>
          </a:p>
        </p:txBody>
      </p:sp>
      <p:sp>
        <p:nvSpPr>
          <p:cNvPr id="3" name="2 Slayt Numarası Yer Tutucusu"/>
          <p:cNvSpPr>
            <a:spLocks noGrp="1"/>
          </p:cNvSpPr>
          <p:nvPr>
            <p:ph type="sldNum" sz="quarter" idx="12"/>
          </p:nvPr>
        </p:nvSpPr>
        <p:spPr/>
        <p:txBody>
          <a:bodyPr/>
          <a:lstStyle/>
          <a:p>
            <a:fld id="{EF61F241-EC49-41D1-8D67-E19C899698A7}" type="slidenum">
              <a:rPr lang="tr-TR" smtClean="0"/>
              <a:pPr/>
              <a:t>1</a:t>
            </a:fld>
            <a:endParaRPr lang="tr-T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81200" y="116632"/>
            <a:ext cx="8219256" cy="720080"/>
          </a:xfrm>
        </p:spPr>
        <p:txBody>
          <a:bodyPr>
            <a:noAutofit/>
          </a:bodyPr>
          <a:lstStyle/>
          <a:p>
            <a:pPr algn="ctr"/>
            <a:r>
              <a:rPr lang="tr-TR" sz="2400" b="1" dirty="0">
                <a:solidFill>
                  <a:srgbClr val="C00000"/>
                </a:solidFill>
              </a:rPr>
              <a:t>Bir Ölçme Aracında </a:t>
            </a:r>
            <a:br>
              <a:rPr lang="tr-TR" sz="2400" b="1" dirty="0">
                <a:solidFill>
                  <a:srgbClr val="C00000"/>
                </a:solidFill>
              </a:rPr>
            </a:br>
            <a:r>
              <a:rPr lang="tr-TR" sz="2400" b="1" dirty="0">
                <a:solidFill>
                  <a:srgbClr val="C00000"/>
                </a:solidFill>
              </a:rPr>
              <a:t>Güvenirlik ve Geçerlik</a:t>
            </a:r>
          </a:p>
        </p:txBody>
      </p:sp>
      <p:sp>
        <p:nvSpPr>
          <p:cNvPr id="3" name="2 İçerik Yer Tutucusu"/>
          <p:cNvSpPr>
            <a:spLocks noGrp="1"/>
          </p:cNvSpPr>
          <p:nvPr>
            <p:ph idx="1"/>
          </p:nvPr>
        </p:nvSpPr>
        <p:spPr>
          <a:xfrm>
            <a:off x="1847528" y="692696"/>
            <a:ext cx="8496944" cy="6165304"/>
          </a:xfrm>
        </p:spPr>
        <p:txBody>
          <a:bodyPr>
            <a:normAutofit fontScale="55000" lnSpcReduction="20000"/>
          </a:bodyPr>
          <a:lstStyle/>
          <a:p>
            <a:pPr>
              <a:buNone/>
            </a:pPr>
            <a:r>
              <a:rPr lang="tr-TR" sz="4400" b="1" dirty="0"/>
              <a:t>GEÇERLİK;</a:t>
            </a:r>
            <a:endParaRPr lang="tr-TR" sz="4400" dirty="0"/>
          </a:p>
          <a:p>
            <a:pPr lvl="0">
              <a:buFont typeface="Wingdings" pitchFamily="2" charset="2"/>
              <a:buChar char="ü"/>
            </a:pPr>
            <a:r>
              <a:rPr lang="tr-TR" sz="2500" dirty="0"/>
              <a:t>Bir ölçme aracının amaca uygun doğru olarak ölçebilme derecesi,</a:t>
            </a:r>
          </a:p>
          <a:p>
            <a:pPr lvl="0">
              <a:buFont typeface="Wingdings" pitchFamily="2" charset="2"/>
              <a:buChar char="ü"/>
            </a:pPr>
            <a:r>
              <a:rPr lang="tr-TR" sz="2500" dirty="0"/>
              <a:t>Geçerliğin yüksek olması, daha sonra ölçülmek istenen kavramın gözlenebilir nitelikte olmasına bağlıdır. Bu nedenle doğrudan ölçmelerde geçerlik daha yüksektir.</a:t>
            </a:r>
          </a:p>
          <a:p>
            <a:pPr lvl="0">
              <a:buFont typeface="Wingdings" pitchFamily="2" charset="2"/>
              <a:buChar char="ü"/>
            </a:pPr>
            <a:r>
              <a:rPr lang="tr-TR" sz="2500" dirty="0"/>
              <a:t>Bir ölçeğin geçerli olması için güvenirlik ön koşuldur. Geçerlik için ulaşılabilecek en üst sınır, güvenirlik katsayısının kare kökü kadar olup, güvenirliği 0,80 olan bir testin geçerlik katsayısı yaklaşık 0,89’dur.</a:t>
            </a:r>
          </a:p>
          <a:p>
            <a:pPr lvl="0"/>
            <a:endParaRPr lang="tr-TR" sz="2500" dirty="0"/>
          </a:p>
          <a:p>
            <a:pPr lvl="0">
              <a:buNone/>
            </a:pPr>
            <a:r>
              <a:rPr lang="tr-TR" sz="2500" b="1" dirty="0"/>
              <a:t>GEÇERLİK TÜRLERİ;</a:t>
            </a:r>
            <a:endParaRPr lang="tr-TR" sz="2500" dirty="0"/>
          </a:p>
          <a:p>
            <a:pPr marL="457200" indent="-457200">
              <a:buFont typeface="+mj-lt"/>
              <a:buAutoNum type="arabicPeriod"/>
            </a:pPr>
            <a:r>
              <a:rPr lang="tr-TR" sz="2500" b="1" dirty="0"/>
              <a:t>İÇERİK (MUHTEVA) GEÇERLİĞİ: </a:t>
            </a:r>
            <a:r>
              <a:rPr lang="tr-TR" sz="2500" dirty="0"/>
              <a:t>Testteki soruların ölçme amacına uygun olup olmadığı, ölçülmek istenen alanı temsil edip etmediği, uzman görüşü ile belirlenebilir.</a:t>
            </a:r>
          </a:p>
          <a:p>
            <a:pPr marL="457200" indent="-457200">
              <a:buFont typeface="+mj-lt"/>
              <a:buAutoNum type="arabicPeriod"/>
            </a:pPr>
            <a:r>
              <a:rPr lang="tr-TR" sz="2500" b="1" dirty="0"/>
              <a:t>UYGULAMA (DENEYSEL) GEÇERLİĞİ: </a:t>
            </a:r>
            <a:r>
              <a:rPr lang="tr-TR" sz="2500" dirty="0"/>
              <a:t>Ölçülmeye çalışılan alanın gerçek yaşamdaki yansımalarının karşılaştırılmasındaki uyumdur. Bir öğrencinin bir sınavdan aldığı başarı ile mesleğindeki başarı tutarlılığının aranması çok güçtür.</a:t>
            </a:r>
          </a:p>
          <a:p>
            <a:pPr marL="457200" indent="-457200">
              <a:buFont typeface="+mj-lt"/>
              <a:buAutoNum type="arabicPeriod"/>
            </a:pPr>
            <a:r>
              <a:rPr lang="tr-TR" sz="2500" b="1" dirty="0"/>
              <a:t>YAPI GEÇERLİĞİ: </a:t>
            </a:r>
            <a:r>
              <a:rPr lang="tr-TR" sz="2500" dirty="0"/>
              <a:t>Önceden kabul edilen olası neden-sonuç ilişkileri ile ilgilidir. </a:t>
            </a:r>
            <a:r>
              <a:rPr lang="tr-TR" sz="2500" dirty="0" err="1"/>
              <a:t>Kuramsar</a:t>
            </a:r>
            <a:r>
              <a:rPr lang="tr-TR" sz="2500" dirty="0"/>
              <a:t> geçerlik için yapılan analizler;</a:t>
            </a:r>
          </a:p>
          <a:p>
            <a:pPr marL="457200" indent="-457200">
              <a:buNone/>
            </a:pPr>
            <a:endParaRPr lang="tr-TR" sz="2500" dirty="0"/>
          </a:p>
          <a:p>
            <a:pPr lvl="0">
              <a:buFont typeface="Wingdings" pitchFamily="2" charset="2"/>
              <a:buChar char="v"/>
            </a:pPr>
            <a:r>
              <a:rPr lang="tr-TR" sz="2500" b="1" dirty="0"/>
              <a:t>FAKTÖR ANALİZİ: </a:t>
            </a:r>
            <a:r>
              <a:rPr lang="tr-TR" sz="2500" dirty="0"/>
              <a:t>Çok sayıdaki maddelerin daha az sayıda faktörlerle ifade edilmesidir. Aynı faktörü ölçen maddeler bir araya gelerek çeşitli  gruplar oluşur. Her faktör gruba, içinde bulunduğu maddelerin özelliklerine göre bir faktör adı verilir.</a:t>
            </a:r>
          </a:p>
          <a:p>
            <a:pPr lvl="0">
              <a:buFont typeface="Wingdings" pitchFamily="2" charset="2"/>
              <a:buChar char="v"/>
            </a:pPr>
            <a:r>
              <a:rPr lang="tr-TR" sz="2500" b="1" dirty="0"/>
              <a:t>BİLİNEN GRUP İLE KARŞILAŞTIRMA: </a:t>
            </a:r>
            <a:r>
              <a:rPr lang="tr-TR" sz="2500" dirty="0"/>
              <a:t>Ölçme aracı iki ayrı gruba uygulanır. Bunlardan birisi, ölçülmek istenen faktörler açısından özellikleri bilinen bir gruptur. Ölçme sonunda, özelliği bilinen grup beklenen yönde bir sonuç verirse, ölçme aracının seçme özelliğinin bulunduğu kanısına varılır. Geçerliği daha önce belirlenmiş benzer bir ölçme aracı ile yeni geliştirilmiş olan araç, aynı gruba uygulanır. İki ölçme arasındaki </a:t>
            </a:r>
            <a:r>
              <a:rPr lang="tr-TR" sz="2500" b="1" dirty="0"/>
              <a:t>“KORELASYON(ilişki)” </a:t>
            </a:r>
            <a:r>
              <a:rPr lang="tr-TR" sz="2500" dirty="0"/>
              <a:t>aranır. </a:t>
            </a:r>
          </a:p>
          <a:p>
            <a:endParaRPr lang="tr-TR" dirty="0"/>
          </a:p>
        </p:txBody>
      </p:sp>
      <p:sp>
        <p:nvSpPr>
          <p:cNvPr id="4" name="3 Slayt Numarası Yer Tutucusu"/>
          <p:cNvSpPr>
            <a:spLocks noGrp="1"/>
          </p:cNvSpPr>
          <p:nvPr>
            <p:ph type="sldNum" sz="quarter" idx="12"/>
          </p:nvPr>
        </p:nvSpPr>
        <p:spPr>
          <a:prstGeom prst="rect">
            <a:avLst/>
          </a:prstGeom>
        </p:spPr>
        <p:txBody>
          <a:bodyPr vert="horz" rtlCol="0" anchor="ctr"/>
          <a:lstStyle>
            <a:defPPr>
              <a:defRPr lang="tr-TR"/>
            </a:defPPr>
            <a:lvl1pPr marL="0" algn="ctr" defTabSz="914400" rtl="0" eaLnBrk="1" latinLnBrk="0" hangingPunct="1">
              <a:defRPr kumimoji="0" sz="1400" b="1" kern="120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EF61F241-EC49-41D1-8D67-E19C899698A7}" type="slidenum">
              <a:rPr lang="tr-TR" smtClean="0"/>
              <a:pPr/>
              <a:t>10</a:t>
            </a:fld>
            <a:endParaRPr lang="tr-T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81200" y="116632"/>
            <a:ext cx="8219256" cy="720080"/>
          </a:xfrm>
        </p:spPr>
        <p:txBody>
          <a:bodyPr>
            <a:noAutofit/>
          </a:bodyPr>
          <a:lstStyle/>
          <a:p>
            <a:pPr algn="ctr"/>
            <a:r>
              <a:rPr lang="tr-TR" sz="2400" b="1" dirty="0">
                <a:solidFill>
                  <a:srgbClr val="C00000"/>
                </a:solidFill>
              </a:rPr>
              <a:t>Bir Ölçme Aracında </a:t>
            </a:r>
            <a:br>
              <a:rPr lang="tr-TR" sz="2400" b="1" dirty="0">
                <a:solidFill>
                  <a:srgbClr val="C00000"/>
                </a:solidFill>
              </a:rPr>
            </a:br>
            <a:r>
              <a:rPr lang="tr-TR" sz="2400" b="1" dirty="0">
                <a:solidFill>
                  <a:srgbClr val="C00000"/>
                </a:solidFill>
              </a:rPr>
              <a:t>Güvenirlik ve Geçerlik</a:t>
            </a:r>
          </a:p>
        </p:txBody>
      </p:sp>
      <p:sp>
        <p:nvSpPr>
          <p:cNvPr id="3" name="2 İçerik Yer Tutucusu"/>
          <p:cNvSpPr>
            <a:spLocks noGrp="1"/>
          </p:cNvSpPr>
          <p:nvPr>
            <p:ph idx="1"/>
          </p:nvPr>
        </p:nvSpPr>
        <p:spPr>
          <a:xfrm>
            <a:off x="1775520" y="764704"/>
            <a:ext cx="8424936" cy="6093296"/>
          </a:xfrm>
        </p:spPr>
        <p:txBody>
          <a:bodyPr>
            <a:noAutofit/>
          </a:bodyPr>
          <a:lstStyle/>
          <a:p>
            <a:pPr>
              <a:buNone/>
            </a:pPr>
            <a:r>
              <a:rPr lang="tr-TR" b="1" dirty="0"/>
              <a:t>GÜVENİRLİK;</a:t>
            </a:r>
            <a:endParaRPr lang="tr-TR" dirty="0"/>
          </a:p>
          <a:p>
            <a:pPr lvl="0">
              <a:buFont typeface="Wingdings" pitchFamily="2" charset="2"/>
              <a:buChar char="ü"/>
            </a:pPr>
            <a:r>
              <a:rPr lang="tr-TR" sz="1200" dirty="0"/>
              <a:t>Ölçeğin tutarlı olması,</a:t>
            </a:r>
          </a:p>
          <a:p>
            <a:pPr lvl="0">
              <a:buFont typeface="Wingdings" pitchFamily="2" charset="2"/>
              <a:buChar char="ü"/>
            </a:pPr>
            <a:r>
              <a:rPr lang="tr-TR" sz="1200" dirty="0"/>
              <a:t> Ölçümlerde her zaman birbirine yakın sonuçlar vermesi, devamlılık ölçüsü,</a:t>
            </a:r>
          </a:p>
          <a:p>
            <a:pPr lvl="0">
              <a:buNone/>
            </a:pPr>
            <a:r>
              <a:rPr lang="tr-TR" sz="1200" b="1" dirty="0"/>
              <a:t>GÜVENİRLİK TÜRLERİ:</a:t>
            </a:r>
          </a:p>
          <a:p>
            <a:pPr lvl="0">
              <a:buNone/>
            </a:pPr>
            <a:r>
              <a:rPr lang="tr-TR" sz="1200" b="1" dirty="0"/>
              <a:t>1.TEST-TEKRAR TEST GÜVENİRLİĞİ(ÖN TEST-SON TEST);</a:t>
            </a:r>
          </a:p>
          <a:p>
            <a:pPr lvl="0">
              <a:buFont typeface="Wingdings" pitchFamily="2" charset="2"/>
              <a:buChar char="ü"/>
            </a:pPr>
            <a:r>
              <a:rPr lang="tr-TR" sz="1200" dirty="0"/>
              <a:t>Testin ölçmedeki kararlılığını gösterir,</a:t>
            </a:r>
          </a:p>
          <a:p>
            <a:pPr lvl="0">
              <a:buFont typeface="Wingdings" pitchFamily="2" charset="2"/>
              <a:buChar char="ü"/>
            </a:pPr>
            <a:r>
              <a:rPr lang="tr-TR" sz="1200" dirty="0"/>
              <a:t>Bir test aynı gruba eğitim öncesi ve sonrası uygulanarak, iki eğitim uygulaması arasındaki ilişki ve fark bulunur,</a:t>
            </a:r>
          </a:p>
          <a:p>
            <a:pPr lvl="0">
              <a:buNone/>
            </a:pPr>
            <a:r>
              <a:rPr lang="tr-TR" sz="1200" b="1" dirty="0"/>
              <a:t>2.İÇ TUTARLILIK GÜVENİRLİĞİ;</a:t>
            </a:r>
            <a:endParaRPr lang="tr-TR" sz="1200" dirty="0"/>
          </a:p>
          <a:p>
            <a:pPr lvl="0">
              <a:buFont typeface="Wingdings" pitchFamily="2" charset="2"/>
              <a:buChar char="ü"/>
            </a:pPr>
            <a:r>
              <a:rPr lang="tr-TR" sz="1200" dirty="0"/>
              <a:t>Her ölçme aracı, belli bir amacı gerçekleştirmek (bütünü oluşturmak) için birbirinden bağımsız maddelerden oluşmuştur, </a:t>
            </a:r>
          </a:p>
          <a:p>
            <a:pPr lvl="0">
              <a:buFont typeface="Wingdings" pitchFamily="2" charset="2"/>
              <a:buChar char="ü"/>
            </a:pPr>
            <a:r>
              <a:rPr lang="tr-TR" sz="1200" dirty="0"/>
              <a:t>Bunlar bütün içinde birbirlerine eşit ağırlıklara sahiptir. Bunu saptayabilmek için üç teknik kullanılmaktadır:</a:t>
            </a:r>
          </a:p>
          <a:p>
            <a:pPr lvl="0">
              <a:buFont typeface="Wingdings" pitchFamily="2" charset="2"/>
              <a:buChar char="ü"/>
            </a:pPr>
            <a:endParaRPr lang="tr-TR" sz="1200" dirty="0"/>
          </a:p>
          <a:p>
            <a:pPr lvl="0">
              <a:buFont typeface="+mj-lt"/>
              <a:buAutoNum type="alphaLcPeriod"/>
            </a:pPr>
            <a:r>
              <a:rPr lang="tr-TR" sz="1200" b="1" dirty="0"/>
              <a:t>Madde İstatistikleri Yöntemi</a:t>
            </a:r>
            <a:r>
              <a:rPr lang="tr-TR" sz="1200" dirty="0"/>
              <a:t>: Ölçme aracındaki her maddenin aldığı değer ile aracın tümünden alınan toplam değer arasındaki ilişkiyi gösterir. KUDER RICHARDSON formüllerinden türetilmiş, “</a:t>
            </a:r>
            <a:r>
              <a:rPr lang="tr-TR" sz="1200" b="1" dirty="0"/>
              <a:t>CRONBACH ALPHA KATSAYISI” </a:t>
            </a:r>
            <a:r>
              <a:rPr lang="tr-TR" sz="1200" dirty="0"/>
              <a:t>yöntemi  uygulanır. Katsayı 1.0’e  yaklaştıkça güvenirlik artar. Ayrıca BAĞIMSIZ GÖZLEMCİLER ARASI UYUM yöntemi de güvenirlik belirlenmesi için kullanılmaktadır.</a:t>
            </a:r>
          </a:p>
          <a:p>
            <a:pPr lvl="0">
              <a:buFont typeface="+mj-lt"/>
              <a:buAutoNum type="alphaLcPeriod"/>
            </a:pPr>
            <a:endParaRPr lang="tr-TR" sz="1200" dirty="0"/>
          </a:p>
          <a:p>
            <a:pPr lvl="0">
              <a:buFont typeface="+mj-lt"/>
              <a:buAutoNum type="alphaLcPeriod"/>
            </a:pPr>
            <a:r>
              <a:rPr lang="tr-TR" sz="1200" b="1" dirty="0"/>
              <a:t>Bölünmüş Test Çözümlemeleri Yöntemi</a:t>
            </a:r>
            <a:r>
              <a:rPr lang="tr-TR" sz="1200" dirty="0"/>
              <a:t>: Ölçü aracında bulunan maddeler yanlı davranmadan (tekler ve çiftler) iki eşit gruba ayrılır. Her gruptaki toplam puanlar testin uygulandığı her kişi için ayrı ayrı hesaplanır. Bölünmüş test puanları arasında ilişki yani </a:t>
            </a:r>
            <a:r>
              <a:rPr lang="tr-TR" sz="1200" b="1" dirty="0"/>
              <a:t>“KORELASYON KATSAYISI( r ) </a:t>
            </a:r>
            <a:r>
              <a:rPr lang="tr-TR" sz="1200" dirty="0"/>
              <a:t>hesaplanır. </a:t>
            </a:r>
          </a:p>
          <a:p>
            <a:pPr lvl="0">
              <a:buFont typeface="+mj-lt"/>
              <a:buAutoNum type="alphaLcPeriod"/>
            </a:pPr>
            <a:endParaRPr lang="tr-TR" sz="1200" dirty="0"/>
          </a:p>
          <a:p>
            <a:pPr lvl="0">
              <a:buFont typeface="+mj-lt"/>
              <a:buAutoNum type="alphaLcPeriod"/>
            </a:pPr>
            <a:r>
              <a:rPr lang="tr-TR" sz="1200" b="1" dirty="0"/>
              <a:t>Eş (paralel=koşut) Formlu Araçlar</a:t>
            </a:r>
            <a:r>
              <a:rPr lang="tr-TR" sz="1200" dirty="0"/>
              <a:t>: Benzer amaçla geliştirilmiş iki ayrı test aynı gruba uygulanır. Sonuçlar karşılaştırılır. Değerler birbirine yakın olmalıdır.</a:t>
            </a:r>
          </a:p>
        </p:txBody>
      </p:sp>
      <p:sp>
        <p:nvSpPr>
          <p:cNvPr id="4" name="3 Slayt Numarası Yer Tutucusu"/>
          <p:cNvSpPr>
            <a:spLocks noGrp="1"/>
          </p:cNvSpPr>
          <p:nvPr>
            <p:ph type="sldNum" sz="quarter" idx="12"/>
          </p:nvPr>
        </p:nvSpPr>
        <p:spPr>
          <a:prstGeom prst="rect">
            <a:avLst/>
          </a:prstGeom>
        </p:spPr>
        <p:txBody>
          <a:bodyPr vert="horz" rtlCol="0" anchor="ctr"/>
          <a:lstStyle>
            <a:defPPr>
              <a:defRPr lang="tr-TR"/>
            </a:defPPr>
            <a:lvl1pPr marL="0" algn="ctr" defTabSz="914400" rtl="0" eaLnBrk="1" latinLnBrk="0" hangingPunct="1">
              <a:defRPr kumimoji="0" sz="1400" b="1" kern="120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EF61F241-EC49-41D1-8D67-E19C899698A7}" type="slidenum">
              <a:rPr lang="tr-TR" smtClean="0"/>
              <a:pPr/>
              <a:t>11</a:t>
            </a:fld>
            <a:endParaRPr lang="tr-T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81200" y="188640"/>
            <a:ext cx="8219256" cy="576064"/>
          </a:xfrm>
        </p:spPr>
        <p:txBody>
          <a:bodyPr>
            <a:noAutofit/>
          </a:bodyPr>
          <a:lstStyle/>
          <a:p>
            <a:pPr algn="ctr"/>
            <a:r>
              <a:rPr lang="tr-TR" sz="3200" b="1" dirty="0">
                <a:solidFill>
                  <a:srgbClr val="C00000"/>
                </a:solidFill>
              </a:rPr>
              <a:t>Ölçek Geliştirme</a:t>
            </a:r>
          </a:p>
        </p:txBody>
      </p:sp>
      <p:sp>
        <p:nvSpPr>
          <p:cNvPr id="3" name="2 İçerik Yer Tutucusu"/>
          <p:cNvSpPr>
            <a:spLocks noGrp="1"/>
          </p:cNvSpPr>
          <p:nvPr>
            <p:ph idx="1"/>
          </p:nvPr>
        </p:nvSpPr>
        <p:spPr>
          <a:xfrm>
            <a:off x="1703512" y="764704"/>
            <a:ext cx="8640960" cy="5904656"/>
          </a:xfrm>
        </p:spPr>
        <p:txBody>
          <a:bodyPr>
            <a:normAutofit fontScale="55000" lnSpcReduction="20000"/>
          </a:bodyPr>
          <a:lstStyle/>
          <a:p>
            <a:pPr marL="457200" indent="-457200">
              <a:buNone/>
            </a:pPr>
            <a:r>
              <a:rPr lang="tr-TR" sz="3800" b="1" dirty="0">
                <a:solidFill>
                  <a:srgbClr val="C00000"/>
                </a:solidFill>
              </a:rPr>
              <a:t>3.Ön deneme yapılarak tümcelerin seçilmesi(3); </a:t>
            </a:r>
          </a:p>
          <a:p>
            <a:pPr marL="457200" indent="-457200">
              <a:buFont typeface="Wingdings" pitchFamily="2" charset="2"/>
              <a:buChar char="ü"/>
            </a:pPr>
            <a:r>
              <a:rPr lang="tr-TR" sz="2900" dirty="0"/>
              <a:t>Hazırlanan tümceler, tutumu ölçülecek benzer bir gruba uygulanır. </a:t>
            </a:r>
          </a:p>
          <a:p>
            <a:pPr marL="457200" indent="-457200">
              <a:buFont typeface="Wingdings" pitchFamily="2" charset="2"/>
              <a:buChar char="ü"/>
            </a:pPr>
            <a:r>
              <a:rPr lang="tr-TR" sz="2900" dirty="0"/>
              <a:t>Ayırt edici özelliği olmayan, iyi anlaşılmayan, diğer tümcelerle birlikte bir bütüne girmeyen tümceler ayıklanır. </a:t>
            </a:r>
          </a:p>
          <a:p>
            <a:pPr marL="457200" indent="-457200">
              <a:buFont typeface="Wingdings" pitchFamily="2" charset="2"/>
              <a:buChar char="ü"/>
            </a:pPr>
            <a:r>
              <a:rPr lang="tr-TR" sz="2900" dirty="0"/>
              <a:t>Kalan tümcelerin yaklaşık yarısı olumlu, yarısı olumsuz biçime getirilir. </a:t>
            </a:r>
          </a:p>
          <a:p>
            <a:pPr marL="457200" indent="-457200">
              <a:buFont typeface="Wingdings" pitchFamily="2" charset="2"/>
              <a:buChar char="ü"/>
            </a:pPr>
            <a:r>
              <a:rPr lang="tr-TR" sz="2900" dirty="0"/>
              <a:t>Daha sonra her tümcenin puanlarıyla, diğer tümcelerin toplam puanları arasında</a:t>
            </a:r>
            <a:r>
              <a:rPr lang="tr-TR" sz="2900" b="1" dirty="0"/>
              <a:t> Korelasyon Katsayıları </a:t>
            </a:r>
            <a:r>
              <a:rPr lang="tr-TR" sz="2900" dirty="0"/>
              <a:t>hesaplanır. </a:t>
            </a:r>
          </a:p>
          <a:p>
            <a:pPr marL="457200" indent="-457200">
              <a:buFont typeface="Wingdings" pitchFamily="2" charset="2"/>
              <a:buChar char="ü"/>
            </a:pPr>
            <a:r>
              <a:rPr lang="tr-TR" sz="2900" dirty="0"/>
              <a:t>Bu işlem her tümce için yapılır. Cümlelerin korelasyon katsayıları en yüksekten düşüğe doğru sıralanır, amaç doğrultusunda yeteri kadar cümle belirlenir. (Korelasyon katsayıları belli bir değerin altına düşmeyen tümceler, en yüksekten düşüğe doğru sıralanır ve yeter sayıda tümce belirlenir).</a:t>
            </a:r>
          </a:p>
          <a:p>
            <a:pPr marL="457200" indent="-457200">
              <a:buFont typeface="Wingdings" pitchFamily="2" charset="2"/>
              <a:buChar char="ü"/>
            </a:pPr>
            <a:endParaRPr lang="tr-TR" sz="3200" dirty="0"/>
          </a:p>
          <a:p>
            <a:pPr marL="457200" indent="-457200">
              <a:buNone/>
            </a:pPr>
            <a:r>
              <a:rPr lang="tr-TR" sz="3800" b="1" dirty="0">
                <a:solidFill>
                  <a:srgbClr val="C00000"/>
                </a:solidFill>
              </a:rPr>
              <a:t>4.Ölçeğin son biçimine getirilmesi(4);</a:t>
            </a:r>
            <a:r>
              <a:rPr lang="tr-TR" sz="3800" dirty="0">
                <a:solidFill>
                  <a:srgbClr val="C00000"/>
                </a:solidFill>
              </a:rPr>
              <a:t> </a:t>
            </a:r>
          </a:p>
          <a:p>
            <a:pPr marL="457200" indent="-457200">
              <a:buFont typeface="Wingdings" pitchFamily="2" charset="2"/>
              <a:buChar char="ü"/>
            </a:pPr>
            <a:r>
              <a:rPr lang="tr-TR" sz="2900" dirty="0"/>
              <a:t>Tümceler, yarısı olumlu, yarısı olumsuz olacak biçimde yanlı davranmadan karılarak bir sıraya dizilir, </a:t>
            </a:r>
          </a:p>
          <a:p>
            <a:pPr marL="457200" indent="-457200">
              <a:buFont typeface="Wingdings" pitchFamily="2" charset="2"/>
              <a:buChar char="ü"/>
            </a:pPr>
            <a:r>
              <a:rPr lang="tr-TR" sz="2900" dirty="0"/>
              <a:t>Tümcelerin karşısına yanıt seçenekleri sıralamalı nitelikte yazılır,</a:t>
            </a:r>
          </a:p>
          <a:p>
            <a:pPr marL="457200" indent="-457200">
              <a:buFont typeface="Wingdings" pitchFamily="2" charset="2"/>
              <a:buChar char="ü"/>
            </a:pPr>
            <a:r>
              <a:rPr lang="tr-TR" sz="2900" dirty="0"/>
              <a:t>Tutum, tek bir toplam puanla belirlenir, </a:t>
            </a:r>
          </a:p>
          <a:p>
            <a:pPr marL="457200" indent="-457200">
              <a:buFont typeface="Wingdings" pitchFamily="2" charset="2"/>
              <a:buChar char="ü"/>
            </a:pPr>
            <a:r>
              <a:rPr lang="tr-TR" sz="2900" dirty="0"/>
              <a:t>Bireylerin ayrı sorulardan ayrı değerde puan almış olmaları farklı örüntüde bulunmaları yorumu değiştirmez,</a:t>
            </a:r>
          </a:p>
          <a:p>
            <a:endParaRPr lang="tr-TR" dirty="0"/>
          </a:p>
        </p:txBody>
      </p:sp>
      <p:sp>
        <p:nvSpPr>
          <p:cNvPr id="4" name="3 Slayt Numarası Yer Tutucusu"/>
          <p:cNvSpPr>
            <a:spLocks noGrp="1"/>
          </p:cNvSpPr>
          <p:nvPr>
            <p:ph type="sldNum" sz="quarter" idx="12"/>
          </p:nvPr>
        </p:nvSpPr>
        <p:spPr>
          <a:prstGeom prst="rect">
            <a:avLst/>
          </a:prstGeom>
        </p:spPr>
        <p:txBody>
          <a:bodyPr vert="horz" rtlCol="0" anchor="ctr"/>
          <a:lstStyle>
            <a:defPPr>
              <a:defRPr lang="tr-TR"/>
            </a:defPPr>
            <a:lvl1pPr marL="0" algn="ctr" defTabSz="914400" rtl="0" eaLnBrk="1" latinLnBrk="0" hangingPunct="1">
              <a:defRPr kumimoji="0" sz="1400" b="1" kern="120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EF61F241-EC49-41D1-8D67-E19C899698A7}" type="slidenum">
              <a:rPr lang="tr-TR" smtClean="0"/>
              <a:pPr/>
              <a:t>12</a:t>
            </a:fld>
            <a:endParaRPr lang="tr-T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703512" y="188640"/>
            <a:ext cx="8496944" cy="936104"/>
          </a:xfrm>
        </p:spPr>
        <p:txBody>
          <a:bodyPr>
            <a:normAutofit/>
          </a:bodyPr>
          <a:lstStyle/>
          <a:p>
            <a:pPr algn="ctr"/>
            <a:r>
              <a:rPr lang="tr-TR" sz="2800" b="1" dirty="0">
                <a:solidFill>
                  <a:srgbClr val="C00000"/>
                </a:solidFill>
              </a:rPr>
              <a:t>Bir Uygulama</a:t>
            </a:r>
            <a:r>
              <a:rPr lang="tr-TR" sz="2400" b="1" dirty="0">
                <a:solidFill>
                  <a:srgbClr val="C00000"/>
                </a:solidFill>
              </a:rPr>
              <a:t> </a:t>
            </a:r>
            <a:r>
              <a:rPr lang="tr-TR" sz="2400" b="1" dirty="0" err="1">
                <a:solidFill>
                  <a:srgbClr val="C00000"/>
                </a:solidFill>
              </a:rPr>
              <a:t>ÖrneĞi</a:t>
            </a:r>
            <a:r>
              <a:rPr lang="tr-TR" sz="2400" b="1" dirty="0">
                <a:solidFill>
                  <a:srgbClr val="C00000"/>
                </a:solidFill>
              </a:rPr>
              <a:t> (1)</a:t>
            </a:r>
            <a:br>
              <a:rPr lang="tr-TR" sz="2800" b="1" dirty="0">
                <a:solidFill>
                  <a:srgbClr val="C00000"/>
                </a:solidFill>
              </a:rPr>
            </a:br>
            <a:r>
              <a:rPr lang="tr-TR" sz="2400" dirty="0"/>
              <a:t> </a:t>
            </a:r>
            <a:r>
              <a:rPr lang="tr-TR" sz="2000" b="1" dirty="0">
                <a:solidFill>
                  <a:srgbClr val="C00000"/>
                </a:solidFill>
              </a:rPr>
              <a:t>“Tıbbi Cihaz Kalibrasyon Genel Değerlendirme Formu” </a:t>
            </a:r>
          </a:p>
        </p:txBody>
      </p:sp>
      <p:sp>
        <p:nvSpPr>
          <p:cNvPr id="3" name="2 İçerik Yer Tutucusu"/>
          <p:cNvSpPr>
            <a:spLocks noGrp="1"/>
          </p:cNvSpPr>
          <p:nvPr>
            <p:ph idx="1"/>
          </p:nvPr>
        </p:nvSpPr>
        <p:spPr>
          <a:xfrm>
            <a:off x="1775520" y="1196752"/>
            <a:ext cx="8424936" cy="5472608"/>
          </a:xfrm>
        </p:spPr>
        <p:txBody>
          <a:bodyPr>
            <a:normAutofit/>
          </a:bodyPr>
          <a:lstStyle/>
          <a:p>
            <a:pPr>
              <a:buNone/>
            </a:pPr>
            <a:r>
              <a:rPr lang="tr-TR" dirty="0"/>
              <a:t>“Tıbbi Cihaz Kalibrasyon Genel Değerlendirme Formu” geliştirilmesi çalışmasında aşağıdaki biçimde bir sıra(adımlar) izlenmiştir:</a:t>
            </a:r>
          </a:p>
          <a:p>
            <a:pPr>
              <a:buNone/>
            </a:pPr>
            <a:r>
              <a:rPr lang="tr-TR" b="1" dirty="0">
                <a:solidFill>
                  <a:srgbClr val="C00000"/>
                </a:solidFill>
              </a:rPr>
              <a:t>1. </a:t>
            </a:r>
            <a:r>
              <a:rPr lang="tr-TR" b="1" dirty="0"/>
              <a:t>Değerlendirilecek Özelliğin Tanımlanması,</a:t>
            </a:r>
          </a:p>
          <a:p>
            <a:pPr>
              <a:buNone/>
            </a:pPr>
            <a:r>
              <a:rPr lang="tr-TR" b="1" dirty="0">
                <a:solidFill>
                  <a:srgbClr val="C00000"/>
                </a:solidFill>
              </a:rPr>
              <a:t>2. </a:t>
            </a:r>
            <a:r>
              <a:rPr lang="tr-TR" b="1" dirty="0"/>
              <a:t>Değerlendirilecek Özelliğin Kapsamının Belirlenmesi,</a:t>
            </a:r>
          </a:p>
          <a:p>
            <a:pPr>
              <a:buNone/>
            </a:pPr>
            <a:r>
              <a:rPr lang="tr-TR" b="1" dirty="0">
                <a:solidFill>
                  <a:srgbClr val="C00000"/>
                </a:solidFill>
              </a:rPr>
              <a:t>3.</a:t>
            </a:r>
            <a:r>
              <a:rPr lang="tr-TR" b="1" dirty="0"/>
              <a:t> Form İfadelerinin Belirlenmesi(İfade Havuzu Oluşturulması), </a:t>
            </a:r>
          </a:p>
          <a:p>
            <a:pPr>
              <a:buNone/>
            </a:pPr>
            <a:r>
              <a:rPr lang="tr-TR" b="1" dirty="0">
                <a:solidFill>
                  <a:srgbClr val="C00000"/>
                </a:solidFill>
              </a:rPr>
              <a:t>4.</a:t>
            </a:r>
            <a:r>
              <a:rPr lang="tr-TR" b="1" dirty="0"/>
              <a:t> Uzman Bilgi ve Görüşlerine Başvurulması,</a:t>
            </a:r>
          </a:p>
          <a:p>
            <a:pPr>
              <a:buNone/>
            </a:pPr>
            <a:r>
              <a:rPr lang="tr-TR" b="1" dirty="0">
                <a:solidFill>
                  <a:srgbClr val="C00000"/>
                </a:solidFill>
              </a:rPr>
              <a:t>5.</a:t>
            </a:r>
            <a:r>
              <a:rPr lang="tr-TR" b="1" dirty="0"/>
              <a:t> Formunun Geçerliği ve Güvenirliği, </a:t>
            </a:r>
          </a:p>
          <a:p>
            <a:pPr>
              <a:buFont typeface="Wingdings" pitchFamily="2" charset="2"/>
              <a:buChar char="ü"/>
            </a:pPr>
            <a:r>
              <a:rPr lang="tr-TR" b="1" dirty="0"/>
              <a:t>“Kapsam Geçerliği, </a:t>
            </a:r>
          </a:p>
          <a:p>
            <a:pPr>
              <a:buFont typeface="Wingdings" pitchFamily="2" charset="2"/>
              <a:buChar char="ü"/>
            </a:pPr>
            <a:r>
              <a:rPr lang="tr-TR" b="1" dirty="0"/>
              <a:t>“Yüzey Geçerliği”, </a:t>
            </a:r>
          </a:p>
          <a:p>
            <a:pPr>
              <a:buFont typeface="Wingdings" pitchFamily="2" charset="2"/>
              <a:buChar char="ü"/>
            </a:pPr>
            <a:r>
              <a:rPr lang="tr-TR" b="1" dirty="0"/>
              <a:t>“Ölçüt Geçerliği”, </a:t>
            </a:r>
          </a:p>
          <a:p>
            <a:pPr>
              <a:buFont typeface="Wingdings" pitchFamily="2" charset="2"/>
              <a:buChar char="ü"/>
            </a:pPr>
            <a:r>
              <a:rPr lang="tr-TR" b="1" dirty="0"/>
              <a:t>“Yapı Geçerliği”, </a:t>
            </a:r>
          </a:p>
          <a:p>
            <a:pPr>
              <a:buNone/>
            </a:pPr>
            <a:r>
              <a:rPr lang="tr-TR" b="1" dirty="0">
                <a:solidFill>
                  <a:srgbClr val="C00000"/>
                </a:solidFill>
              </a:rPr>
              <a:t>6. </a:t>
            </a:r>
            <a:r>
              <a:rPr lang="tr-TR" b="1" dirty="0"/>
              <a:t>Formun Güvenirliği(</a:t>
            </a:r>
            <a:r>
              <a:rPr lang="tr-TR" b="1" dirty="0" err="1"/>
              <a:t>Cronbach</a:t>
            </a:r>
            <a:r>
              <a:rPr lang="tr-TR" b="1" dirty="0"/>
              <a:t> Alfa İç Tutarlılık Katsayısı 0.913</a:t>
            </a:r>
            <a:r>
              <a:rPr lang="tr-TR" dirty="0"/>
              <a:t> ),</a:t>
            </a:r>
            <a:endParaRPr lang="tr-TR" b="1" dirty="0"/>
          </a:p>
          <a:p>
            <a:endParaRPr lang="tr-TR" b="1" dirty="0"/>
          </a:p>
          <a:p>
            <a:endParaRPr lang="tr-TR" b="1" dirty="0"/>
          </a:p>
          <a:p>
            <a:endParaRPr lang="tr-TR" dirty="0"/>
          </a:p>
          <a:p>
            <a:endParaRPr lang="tr-TR" dirty="0"/>
          </a:p>
          <a:p>
            <a:endParaRPr lang="tr-TR" dirty="0"/>
          </a:p>
        </p:txBody>
      </p:sp>
      <p:sp>
        <p:nvSpPr>
          <p:cNvPr id="4" name="3 Slayt Numarası Yer Tutucusu"/>
          <p:cNvSpPr>
            <a:spLocks noGrp="1"/>
          </p:cNvSpPr>
          <p:nvPr>
            <p:ph type="sldNum" sz="quarter" idx="12"/>
          </p:nvPr>
        </p:nvSpPr>
        <p:spPr>
          <a:prstGeom prst="rect">
            <a:avLst/>
          </a:prstGeom>
        </p:spPr>
        <p:txBody>
          <a:bodyPr vert="horz" rtlCol="0" anchor="ctr"/>
          <a:lstStyle>
            <a:defPPr>
              <a:defRPr lang="tr-TR"/>
            </a:defPPr>
            <a:lvl1pPr marL="0" algn="ctr" defTabSz="914400" rtl="0" eaLnBrk="1" latinLnBrk="0" hangingPunct="1">
              <a:defRPr kumimoji="0" sz="1400" b="1" kern="120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EF61F241-EC49-41D1-8D67-E19C899698A7}" type="slidenum">
              <a:rPr lang="tr-TR" smtClean="0"/>
              <a:pPr/>
              <a:t>13</a:t>
            </a:fld>
            <a:endParaRPr lang="tr-T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81200" y="188640"/>
            <a:ext cx="8147248" cy="864096"/>
          </a:xfrm>
        </p:spPr>
        <p:txBody>
          <a:bodyPr>
            <a:normAutofit/>
          </a:bodyPr>
          <a:lstStyle/>
          <a:p>
            <a:pPr algn="ctr"/>
            <a:r>
              <a:rPr lang="tr-TR" sz="3100" b="1" dirty="0">
                <a:solidFill>
                  <a:srgbClr val="C00000"/>
                </a:solidFill>
              </a:rPr>
              <a:t>Bir Uygulama</a:t>
            </a:r>
            <a:r>
              <a:rPr lang="tr-TR" sz="2800" b="1" dirty="0">
                <a:solidFill>
                  <a:srgbClr val="C00000"/>
                </a:solidFill>
              </a:rPr>
              <a:t> </a:t>
            </a:r>
            <a:r>
              <a:rPr lang="tr-TR" sz="2800" b="1" dirty="0" err="1">
                <a:solidFill>
                  <a:srgbClr val="C00000"/>
                </a:solidFill>
              </a:rPr>
              <a:t>ÖrneĞi</a:t>
            </a:r>
            <a:r>
              <a:rPr lang="tr-TR" sz="2800" b="1" dirty="0">
                <a:solidFill>
                  <a:srgbClr val="C00000"/>
                </a:solidFill>
              </a:rPr>
              <a:t> (2)</a:t>
            </a:r>
            <a:br>
              <a:rPr lang="tr-TR" sz="2800" b="1" dirty="0">
                <a:solidFill>
                  <a:srgbClr val="C00000"/>
                </a:solidFill>
              </a:rPr>
            </a:br>
            <a:r>
              <a:rPr lang="tr-TR" sz="2200" dirty="0"/>
              <a:t> </a:t>
            </a:r>
            <a:r>
              <a:rPr lang="tr-TR" sz="2200" b="1" dirty="0">
                <a:solidFill>
                  <a:srgbClr val="C00000"/>
                </a:solidFill>
              </a:rPr>
              <a:t>“Tıbbi Cihaz Kalibrasyon Genel Değerlendirme Formu” </a:t>
            </a:r>
            <a:endParaRPr lang="tr-TR" sz="2200" dirty="0">
              <a:solidFill>
                <a:srgbClr val="C00000"/>
              </a:solidFill>
            </a:endParaRPr>
          </a:p>
        </p:txBody>
      </p:sp>
      <p:sp>
        <p:nvSpPr>
          <p:cNvPr id="3" name="2 İçerik Yer Tutucusu"/>
          <p:cNvSpPr>
            <a:spLocks noGrp="1"/>
          </p:cNvSpPr>
          <p:nvPr>
            <p:ph idx="1"/>
          </p:nvPr>
        </p:nvSpPr>
        <p:spPr>
          <a:xfrm>
            <a:off x="1775520" y="1124744"/>
            <a:ext cx="8424936" cy="5349208"/>
          </a:xfrm>
        </p:spPr>
        <p:txBody>
          <a:bodyPr>
            <a:normAutofit/>
          </a:bodyPr>
          <a:lstStyle/>
          <a:p>
            <a:pPr>
              <a:buNone/>
            </a:pPr>
            <a:r>
              <a:rPr lang="tr-TR" b="1" dirty="0">
                <a:solidFill>
                  <a:srgbClr val="C00000"/>
                </a:solidFill>
              </a:rPr>
              <a:t>1.Değerlendirilecek Özelliğin Tanımlanması;</a:t>
            </a:r>
            <a:r>
              <a:rPr lang="tr-TR" dirty="0">
                <a:solidFill>
                  <a:srgbClr val="C00000"/>
                </a:solidFill>
              </a:rPr>
              <a:t> </a:t>
            </a:r>
          </a:p>
          <a:p>
            <a:pPr>
              <a:buFont typeface="Wingdings" pitchFamily="2" charset="2"/>
              <a:buChar char="ü"/>
            </a:pPr>
            <a:r>
              <a:rPr lang="tr-TR" dirty="0"/>
              <a:t>Bu araştırmada değerlendirilecek konu, tıbbi cihaz kullanıcısı durumundaki hekim, hemşire ve sağlık teknisyen/teknikerlerinin tıbbi cihazların kalibrasyonu konusunda bilgi ve uygulamalarının genel tespiti yapılmıştır.</a:t>
            </a:r>
          </a:p>
          <a:p>
            <a:pPr>
              <a:buNone/>
            </a:pPr>
            <a:endParaRPr lang="tr-TR" dirty="0"/>
          </a:p>
          <a:p>
            <a:pPr>
              <a:buNone/>
            </a:pPr>
            <a:r>
              <a:rPr lang="tr-TR" b="1" dirty="0">
                <a:solidFill>
                  <a:srgbClr val="C00000"/>
                </a:solidFill>
              </a:rPr>
              <a:t>2.Değerlendirilecek Özelliğin Kapsamının Belirlenmesi;</a:t>
            </a:r>
            <a:r>
              <a:rPr lang="tr-TR" dirty="0">
                <a:solidFill>
                  <a:srgbClr val="C00000"/>
                </a:solidFill>
              </a:rPr>
              <a:t> </a:t>
            </a:r>
          </a:p>
          <a:p>
            <a:pPr>
              <a:buFont typeface="Wingdings" pitchFamily="2" charset="2"/>
              <a:buChar char="ü"/>
            </a:pPr>
            <a:r>
              <a:rPr lang="tr-TR" dirty="0"/>
              <a:t>Literatür incelemesi yapılmış, uzman bilgi ve görüşlerinden yararlanılmıştır. </a:t>
            </a:r>
          </a:p>
          <a:p>
            <a:pPr>
              <a:buFont typeface="Wingdings" pitchFamily="2" charset="2"/>
              <a:buChar char="ü"/>
            </a:pPr>
            <a:r>
              <a:rPr lang="tr-TR" dirty="0"/>
              <a:t>Ayrıca tıbbi cihaz kullanıcısı durumundaki hekim, hemşire ve sağlık teknisyen/teknikerlerinden oluşan 50 kişilik bir gruba açık uçlu üç soruluk form verilerek konu ile ilgili kullanıcı görüşleri alınmış ve değerlendirilecek özelliğin kapsamı belirlenmiştir. </a:t>
            </a:r>
          </a:p>
          <a:p>
            <a:pPr>
              <a:buNone/>
            </a:pPr>
            <a:endParaRPr lang="tr-TR" dirty="0"/>
          </a:p>
          <a:p>
            <a:endParaRPr lang="tr-TR" dirty="0"/>
          </a:p>
        </p:txBody>
      </p:sp>
      <p:sp>
        <p:nvSpPr>
          <p:cNvPr id="4" name="3 Slayt Numarası Yer Tutucusu"/>
          <p:cNvSpPr>
            <a:spLocks noGrp="1"/>
          </p:cNvSpPr>
          <p:nvPr>
            <p:ph type="sldNum" sz="quarter" idx="12"/>
          </p:nvPr>
        </p:nvSpPr>
        <p:spPr>
          <a:prstGeom prst="rect">
            <a:avLst/>
          </a:prstGeom>
        </p:spPr>
        <p:txBody>
          <a:bodyPr vert="horz" rtlCol="0" anchor="ctr"/>
          <a:lstStyle>
            <a:defPPr>
              <a:defRPr lang="tr-TR"/>
            </a:defPPr>
            <a:lvl1pPr marL="0" algn="ctr" defTabSz="914400" rtl="0" eaLnBrk="1" latinLnBrk="0" hangingPunct="1">
              <a:defRPr kumimoji="0" sz="1400" b="1" kern="120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EF61F241-EC49-41D1-8D67-E19C899698A7}" type="slidenum">
              <a:rPr lang="tr-TR" smtClean="0"/>
              <a:pPr/>
              <a:t>14</a:t>
            </a:fld>
            <a:endParaRPr lang="tr-T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81200" y="188640"/>
            <a:ext cx="8219256" cy="864096"/>
          </a:xfrm>
        </p:spPr>
        <p:txBody>
          <a:bodyPr>
            <a:normAutofit/>
          </a:bodyPr>
          <a:lstStyle/>
          <a:p>
            <a:pPr algn="ctr"/>
            <a:r>
              <a:rPr lang="tr-TR" sz="3100" b="1" dirty="0">
                <a:solidFill>
                  <a:srgbClr val="C00000"/>
                </a:solidFill>
              </a:rPr>
              <a:t>Bir Uygulama </a:t>
            </a:r>
            <a:r>
              <a:rPr lang="tr-TR" sz="3100" b="1" dirty="0" err="1">
                <a:solidFill>
                  <a:srgbClr val="C00000"/>
                </a:solidFill>
              </a:rPr>
              <a:t>ÖrneĞi</a:t>
            </a:r>
            <a:r>
              <a:rPr lang="tr-TR" sz="3100" b="1" dirty="0">
                <a:solidFill>
                  <a:srgbClr val="C00000"/>
                </a:solidFill>
              </a:rPr>
              <a:t> (3)</a:t>
            </a:r>
            <a:br>
              <a:rPr lang="tr-TR" sz="2800" b="1" dirty="0">
                <a:solidFill>
                  <a:srgbClr val="C00000"/>
                </a:solidFill>
              </a:rPr>
            </a:br>
            <a:r>
              <a:rPr lang="tr-TR" sz="2200" dirty="0"/>
              <a:t> </a:t>
            </a:r>
            <a:r>
              <a:rPr lang="tr-TR" sz="2200" b="1" dirty="0">
                <a:solidFill>
                  <a:srgbClr val="C00000"/>
                </a:solidFill>
              </a:rPr>
              <a:t>“Tıbbi Cihaz Kalibrasyon Genel Değerlendirme Formu” </a:t>
            </a:r>
            <a:endParaRPr lang="tr-TR" sz="2200" dirty="0">
              <a:solidFill>
                <a:srgbClr val="C00000"/>
              </a:solidFill>
            </a:endParaRPr>
          </a:p>
        </p:txBody>
      </p:sp>
      <p:sp>
        <p:nvSpPr>
          <p:cNvPr id="3" name="2 İçerik Yer Tutucusu"/>
          <p:cNvSpPr>
            <a:spLocks noGrp="1"/>
          </p:cNvSpPr>
          <p:nvPr>
            <p:ph idx="1"/>
          </p:nvPr>
        </p:nvSpPr>
        <p:spPr>
          <a:xfrm>
            <a:off x="1775520" y="1196752"/>
            <a:ext cx="8424936" cy="5472608"/>
          </a:xfrm>
        </p:spPr>
        <p:txBody>
          <a:bodyPr>
            <a:normAutofit/>
          </a:bodyPr>
          <a:lstStyle/>
          <a:p>
            <a:pPr>
              <a:buNone/>
            </a:pPr>
            <a:r>
              <a:rPr lang="tr-TR" b="1" dirty="0">
                <a:solidFill>
                  <a:srgbClr val="C00000"/>
                </a:solidFill>
              </a:rPr>
              <a:t>3.Form İfadelerinin Belirlenmesi(İfade Havuzu Oluşturulması):</a:t>
            </a:r>
            <a:r>
              <a:rPr lang="tr-TR" dirty="0">
                <a:solidFill>
                  <a:srgbClr val="C00000"/>
                </a:solidFill>
              </a:rPr>
              <a:t> </a:t>
            </a:r>
          </a:p>
          <a:p>
            <a:pPr>
              <a:buFont typeface="Wingdings" pitchFamily="2" charset="2"/>
              <a:buChar char="ü"/>
            </a:pPr>
            <a:r>
              <a:rPr lang="tr-TR" dirty="0"/>
              <a:t>Literatür incelemesi, uzman ve kullanıcı bilgi ve görüşleri göz önünde bulundurularak değerlendirme formunda yer alabilecek 65 ifadeden oluşan bir </a:t>
            </a:r>
            <a:r>
              <a:rPr lang="tr-TR" b="1" dirty="0"/>
              <a:t>“İfade Havuzu”</a:t>
            </a:r>
            <a:r>
              <a:rPr lang="tr-TR" dirty="0"/>
              <a:t> oluşturulmuştur. </a:t>
            </a:r>
          </a:p>
          <a:p>
            <a:pPr>
              <a:buFont typeface="Wingdings" pitchFamily="2" charset="2"/>
              <a:buChar char="ü"/>
            </a:pPr>
            <a:r>
              <a:rPr lang="tr-TR" dirty="0"/>
              <a:t>Bu sırada ifadelerin hem eyleme dönük hem de bilgi ve duyuşsal içerikli olmasına özen gösterilmiş, aynı zamanda olumlu ve olumsuz nitelikte olmaları göz önünde bulundurulmuştur. </a:t>
            </a:r>
          </a:p>
          <a:p>
            <a:pPr>
              <a:buFont typeface="Wingdings" pitchFamily="2" charset="2"/>
              <a:buChar char="ü"/>
            </a:pPr>
            <a:r>
              <a:rPr lang="tr-TR" dirty="0"/>
              <a:t>İfadelerin birden fazla yargı-düşünce içermemesine özen gösterilmiştir. </a:t>
            </a:r>
          </a:p>
          <a:p>
            <a:pPr>
              <a:buFont typeface="Wingdings" pitchFamily="2" charset="2"/>
              <a:buChar char="ü"/>
            </a:pPr>
            <a:r>
              <a:rPr lang="tr-TR" dirty="0"/>
              <a:t>Uzmanların görüşlerine sunulmak üzere </a:t>
            </a:r>
            <a:r>
              <a:rPr lang="tr-TR" b="1" dirty="0"/>
              <a:t>65</a:t>
            </a:r>
            <a:r>
              <a:rPr lang="tr-TR" dirty="0"/>
              <a:t> ifadeden oluşan </a:t>
            </a:r>
            <a:r>
              <a:rPr lang="tr-TR" b="1" dirty="0"/>
              <a:t>“Aday Kalibrasyon Genel Değerlendirme Formu” </a:t>
            </a:r>
            <a:r>
              <a:rPr lang="tr-TR" dirty="0"/>
              <a:t>düzenlenmiştir</a:t>
            </a:r>
            <a:r>
              <a:rPr lang="tr-TR" b="1" dirty="0"/>
              <a:t>.</a:t>
            </a:r>
            <a:endParaRPr lang="tr-TR" dirty="0"/>
          </a:p>
          <a:p>
            <a:endParaRPr lang="tr-TR" dirty="0"/>
          </a:p>
        </p:txBody>
      </p:sp>
      <p:sp>
        <p:nvSpPr>
          <p:cNvPr id="4" name="3 Slayt Numarası Yer Tutucusu"/>
          <p:cNvSpPr>
            <a:spLocks noGrp="1"/>
          </p:cNvSpPr>
          <p:nvPr>
            <p:ph type="sldNum" sz="quarter" idx="12"/>
          </p:nvPr>
        </p:nvSpPr>
        <p:spPr>
          <a:prstGeom prst="rect">
            <a:avLst/>
          </a:prstGeom>
        </p:spPr>
        <p:txBody>
          <a:bodyPr vert="horz" rtlCol="0" anchor="ctr"/>
          <a:lstStyle>
            <a:defPPr>
              <a:defRPr lang="tr-TR"/>
            </a:defPPr>
            <a:lvl1pPr marL="0" algn="ctr" defTabSz="914400" rtl="0" eaLnBrk="1" latinLnBrk="0" hangingPunct="1">
              <a:defRPr kumimoji="0" sz="1400" b="1" kern="120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EF61F241-EC49-41D1-8D67-E19C899698A7}" type="slidenum">
              <a:rPr lang="tr-TR" smtClean="0"/>
              <a:pPr/>
              <a:t>15</a:t>
            </a:fld>
            <a:endParaRPr lang="tr-T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81200" y="188640"/>
            <a:ext cx="8147248" cy="864096"/>
          </a:xfrm>
        </p:spPr>
        <p:txBody>
          <a:bodyPr>
            <a:normAutofit/>
          </a:bodyPr>
          <a:lstStyle/>
          <a:p>
            <a:pPr algn="ctr"/>
            <a:r>
              <a:rPr lang="tr-TR" sz="3100" b="1" dirty="0">
                <a:solidFill>
                  <a:srgbClr val="C00000"/>
                </a:solidFill>
              </a:rPr>
              <a:t>Bir Uygulama </a:t>
            </a:r>
            <a:r>
              <a:rPr lang="tr-TR" sz="3100" b="1" dirty="0" err="1">
                <a:solidFill>
                  <a:srgbClr val="C00000"/>
                </a:solidFill>
              </a:rPr>
              <a:t>ÖrneĞi</a:t>
            </a:r>
            <a:r>
              <a:rPr lang="tr-TR" sz="3100" b="1" dirty="0">
                <a:solidFill>
                  <a:srgbClr val="C00000"/>
                </a:solidFill>
              </a:rPr>
              <a:t> (4)</a:t>
            </a:r>
            <a:br>
              <a:rPr lang="tr-TR" sz="2800" b="1" dirty="0">
                <a:solidFill>
                  <a:srgbClr val="C00000"/>
                </a:solidFill>
              </a:rPr>
            </a:br>
            <a:r>
              <a:rPr lang="tr-TR" sz="2200" dirty="0"/>
              <a:t> </a:t>
            </a:r>
            <a:r>
              <a:rPr lang="tr-TR" sz="2200" b="1" dirty="0">
                <a:solidFill>
                  <a:srgbClr val="C00000"/>
                </a:solidFill>
              </a:rPr>
              <a:t>“Tıbbi Cihaz Kalibrasyon Genel Değerlendirme Formu” </a:t>
            </a:r>
            <a:endParaRPr lang="tr-TR" sz="2200" dirty="0">
              <a:solidFill>
                <a:srgbClr val="C00000"/>
              </a:solidFill>
            </a:endParaRPr>
          </a:p>
        </p:txBody>
      </p:sp>
      <p:sp>
        <p:nvSpPr>
          <p:cNvPr id="3" name="2 İçerik Yer Tutucusu"/>
          <p:cNvSpPr>
            <a:spLocks noGrp="1"/>
          </p:cNvSpPr>
          <p:nvPr>
            <p:ph idx="1"/>
          </p:nvPr>
        </p:nvSpPr>
        <p:spPr>
          <a:xfrm>
            <a:off x="1775520" y="1124744"/>
            <a:ext cx="8568952" cy="5544616"/>
          </a:xfrm>
        </p:spPr>
        <p:txBody>
          <a:bodyPr>
            <a:normAutofit/>
          </a:bodyPr>
          <a:lstStyle/>
          <a:p>
            <a:pPr>
              <a:buNone/>
            </a:pPr>
            <a:r>
              <a:rPr lang="tr-TR" b="1" dirty="0">
                <a:solidFill>
                  <a:srgbClr val="C00000"/>
                </a:solidFill>
              </a:rPr>
              <a:t>4.Uzman Bilgi ve Görüşlerine Başvurulması:</a:t>
            </a:r>
            <a:r>
              <a:rPr lang="tr-TR" dirty="0">
                <a:solidFill>
                  <a:srgbClr val="C00000"/>
                </a:solidFill>
              </a:rPr>
              <a:t> </a:t>
            </a:r>
          </a:p>
          <a:p>
            <a:pPr>
              <a:buNone/>
            </a:pPr>
            <a:r>
              <a:rPr lang="tr-TR" dirty="0"/>
              <a:t>Görüşü alınmak üzere bir uzmanlar grubu oluşturulmuştur. Bu grupta; </a:t>
            </a:r>
          </a:p>
          <a:p>
            <a:pPr>
              <a:buFont typeface="Wingdings" pitchFamily="2" charset="2"/>
              <a:buChar char="ü"/>
            </a:pPr>
            <a:r>
              <a:rPr lang="tr-TR" dirty="0"/>
              <a:t>1 biyomedikal mühendisi öğretim üyesi, </a:t>
            </a:r>
          </a:p>
          <a:p>
            <a:pPr>
              <a:buFont typeface="Wingdings" pitchFamily="2" charset="2"/>
              <a:buChar char="ü"/>
            </a:pPr>
            <a:r>
              <a:rPr lang="tr-TR" dirty="0"/>
              <a:t>1 elektronik mühendisi öğretim üyesi, </a:t>
            </a:r>
          </a:p>
          <a:p>
            <a:pPr>
              <a:buFont typeface="Wingdings" pitchFamily="2" charset="2"/>
              <a:buChar char="ü"/>
            </a:pPr>
            <a:r>
              <a:rPr lang="tr-TR" dirty="0"/>
              <a:t>2 sağlık kurumları yönetimi öğretim üyesi, </a:t>
            </a:r>
          </a:p>
          <a:p>
            <a:pPr>
              <a:buFont typeface="Wingdings" pitchFamily="2" charset="2"/>
              <a:buChar char="ü"/>
            </a:pPr>
            <a:r>
              <a:rPr lang="tr-TR" dirty="0"/>
              <a:t>1 psikometri öğretim üyesi, </a:t>
            </a:r>
          </a:p>
          <a:p>
            <a:pPr>
              <a:buFont typeface="Wingdings" pitchFamily="2" charset="2"/>
              <a:buChar char="ü"/>
            </a:pPr>
            <a:r>
              <a:rPr lang="tr-TR" dirty="0"/>
              <a:t>1 Ankara Gülhane Askeri Tıp Akademisi Biyomedikal Mühendislik Merkezi yöneticisi, </a:t>
            </a:r>
          </a:p>
          <a:p>
            <a:pPr>
              <a:buFont typeface="Wingdings" pitchFamily="2" charset="2"/>
              <a:buChar char="ü"/>
            </a:pPr>
            <a:r>
              <a:rPr lang="tr-TR" dirty="0"/>
              <a:t>2 Ankara Gülhane Askeri Tıp Akademisi Kalibrasyon Merkezi yöneticisi, </a:t>
            </a:r>
          </a:p>
          <a:p>
            <a:pPr>
              <a:buFont typeface="Wingdings" pitchFamily="2" charset="2"/>
              <a:buChar char="ü"/>
            </a:pPr>
            <a:r>
              <a:rPr lang="tr-TR" dirty="0"/>
              <a:t>1 Türk Standartlar Enstitüsü kalibrasyon yöneticisi ve </a:t>
            </a:r>
          </a:p>
          <a:p>
            <a:pPr>
              <a:buFont typeface="Wingdings" pitchFamily="2" charset="2"/>
              <a:buChar char="ü"/>
            </a:pPr>
            <a:r>
              <a:rPr lang="tr-TR" dirty="0"/>
              <a:t>1 Yüksek İhtisas Hastanesi kalibrasyon yöneticisi, olmak üzere toplam 10 kişiden oluşan uzmana yer verilmiştir.</a:t>
            </a:r>
          </a:p>
          <a:p>
            <a:endParaRPr lang="tr-TR" dirty="0"/>
          </a:p>
        </p:txBody>
      </p:sp>
      <p:sp>
        <p:nvSpPr>
          <p:cNvPr id="4" name="3 Slayt Numarası Yer Tutucusu"/>
          <p:cNvSpPr>
            <a:spLocks noGrp="1"/>
          </p:cNvSpPr>
          <p:nvPr>
            <p:ph type="sldNum" sz="quarter" idx="12"/>
          </p:nvPr>
        </p:nvSpPr>
        <p:spPr>
          <a:prstGeom prst="rect">
            <a:avLst/>
          </a:prstGeom>
        </p:spPr>
        <p:txBody>
          <a:bodyPr vert="horz" rtlCol="0" anchor="ctr"/>
          <a:lstStyle>
            <a:defPPr>
              <a:defRPr lang="tr-TR"/>
            </a:defPPr>
            <a:lvl1pPr marL="0" algn="ctr" defTabSz="914400" rtl="0" eaLnBrk="1" latinLnBrk="0" hangingPunct="1">
              <a:defRPr kumimoji="0" sz="1400" b="1" kern="120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EF61F241-EC49-41D1-8D67-E19C899698A7}" type="slidenum">
              <a:rPr lang="tr-TR" smtClean="0"/>
              <a:pPr/>
              <a:t>16</a:t>
            </a:fld>
            <a:endParaRPr lang="tr-T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81200" y="274638"/>
            <a:ext cx="8219256" cy="922114"/>
          </a:xfrm>
        </p:spPr>
        <p:txBody>
          <a:bodyPr>
            <a:normAutofit/>
          </a:bodyPr>
          <a:lstStyle/>
          <a:p>
            <a:pPr algn="ctr"/>
            <a:r>
              <a:rPr lang="tr-TR" sz="3100" b="1" dirty="0">
                <a:solidFill>
                  <a:srgbClr val="C00000"/>
                </a:solidFill>
              </a:rPr>
              <a:t>Bir Uygulama </a:t>
            </a:r>
            <a:r>
              <a:rPr lang="tr-TR" sz="3100" b="1" dirty="0" err="1">
                <a:solidFill>
                  <a:srgbClr val="C00000"/>
                </a:solidFill>
              </a:rPr>
              <a:t>ÖrneĞi</a:t>
            </a:r>
            <a:r>
              <a:rPr lang="tr-TR" sz="3100" b="1" dirty="0">
                <a:solidFill>
                  <a:srgbClr val="C00000"/>
                </a:solidFill>
              </a:rPr>
              <a:t> (5)</a:t>
            </a:r>
            <a:br>
              <a:rPr lang="tr-TR" sz="2800" b="1" dirty="0">
                <a:solidFill>
                  <a:srgbClr val="C00000"/>
                </a:solidFill>
              </a:rPr>
            </a:br>
            <a:r>
              <a:rPr lang="tr-TR" sz="2200" dirty="0"/>
              <a:t> </a:t>
            </a:r>
            <a:r>
              <a:rPr lang="tr-TR" sz="2200" b="1" dirty="0">
                <a:solidFill>
                  <a:srgbClr val="C00000"/>
                </a:solidFill>
              </a:rPr>
              <a:t>“Tıbbi Cihaz Kalibrasyon Genel Değerlendirme Formu” </a:t>
            </a:r>
            <a:endParaRPr lang="tr-TR" sz="2200" dirty="0">
              <a:solidFill>
                <a:srgbClr val="C00000"/>
              </a:solidFill>
            </a:endParaRPr>
          </a:p>
        </p:txBody>
      </p:sp>
      <p:sp>
        <p:nvSpPr>
          <p:cNvPr id="3" name="2 İçerik Yer Tutucusu"/>
          <p:cNvSpPr>
            <a:spLocks noGrp="1"/>
          </p:cNvSpPr>
          <p:nvPr>
            <p:ph idx="1"/>
          </p:nvPr>
        </p:nvSpPr>
        <p:spPr>
          <a:xfrm>
            <a:off x="1775520" y="1340768"/>
            <a:ext cx="8568952" cy="5133184"/>
          </a:xfrm>
        </p:spPr>
        <p:txBody>
          <a:bodyPr>
            <a:normAutofit/>
          </a:bodyPr>
          <a:lstStyle/>
          <a:p>
            <a:pPr>
              <a:buNone/>
            </a:pPr>
            <a:r>
              <a:rPr lang="tr-TR" b="1" dirty="0">
                <a:solidFill>
                  <a:srgbClr val="C00000"/>
                </a:solidFill>
              </a:rPr>
              <a:t>5.Kalibrasyon Genel Değerlendirme Formunun Geçerliği ve Güvenirliği:</a:t>
            </a:r>
          </a:p>
          <a:p>
            <a:pPr>
              <a:buFont typeface="Wingdings" pitchFamily="2" charset="2"/>
              <a:buChar char="ü"/>
            </a:pPr>
            <a:r>
              <a:rPr lang="tr-TR" dirty="0"/>
              <a:t>Formun, değerlendirilecek kalibrasyon özelliklerine uygun olup olmadığı, formda yer alacak maddelerin, değerlendirilecek konuyu kapsayıp kapsamadığını belirlemeye yönelik geçerlilik analizi yapılmıştır.</a:t>
            </a:r>
          </a:p>
          <a:p>
            <a:pPr>
              <a:buFont typeface="Wingdings" pitchFamily="2" charset="2"/>
              <a:buChar char="ü"/>
            </a:pPr>
            <a:r>
              <a:rPr lang="tr-TR" dirty="0"/>
              <a:t>Geçerlilik analizi aşamasında kalibrasyon genel değerlendirme formu;</a:t>
            </a:r>
          </a:p>
          <a:p>
            <a:pPr>
              <a:buNone/>
            </a:pPr>
            <a:r>
              <a:rPr lang="tr-TR" dirty="0"/>
              <a:t> </a:t>
            </a:r>
          </a:p>
          <a:p>
            <a:pPr>
              <a:buFont typeface="Wingdings" pitchFamily="2" charset="2"/>
              <a:buChar char="v"/>
            </a:pPr>
            <a:r>
              <a:rPr lang="tr-TR" b="1" dirty="0"/>
              <a:t>“Kapsam Geçerliği, </a:t>
            </a:r>
          </a:p>
          <a:p>
            <a:pPr>
              <a:buFont typeface="Wingdings" pitchFamily="2" charset="2"/>
              <a:buChar char="v"/>
            </a:pPr>
            <a:r>
              <a:rPr lang="tr-TR" b="1" dirty="0"/>
              <a:t>“Yüzey Geçerliği”, </a:t>
            </a:r>
          </a:p>
          <a:p>
            <a:pPr>
              <a:buFont typeface="Wingdings" pitchFamily="2" charset="2"/>
              <a:buChar char="v"/>
            </a:pPr>
            <a:r>
              <a:rPr lang="tr-TR" b="1" dirty="0"/>
              <a:t>“Ölçüt Geçerliği” </a:t>
            </a:r>
          </a:p>
          <a:p>
            <a:pPr>
              <a:buFont typeface="Wingdings" pitchFamily="2" charset="2"/>
              <a:buChar char="v"/>
            </a:pPr>
            <a:r>
              <a:rPr lang="tr-TR" b="1" dirty="0"/>
              <a:t>“Yapı Geçerliği” </a:t>
            </a:r>
            <a:r>
              <a:rPr lang="tr-TR" dirty="0"/>
              <a:t>olarak incelenmiştir. </a:t>
            </a:r>
          </a:p>
          <a:p>
            <a:endParaRPr lang="tr-TR" dirty="0"/>
          </a:p>
        </p:txBody>
      </p:sp>
      <p:sp>
        <p:nvSpPr>
          <p:cNvPr id="4" name="3 Slayt Numarası Yer Tutucusu"/>
          <p:cNvSpPr>
            <a:spLocks noGrp="1"/>
          </p:cNvSpPr>
          <p:nvPr>
            <p:ph type="sldNum" sz="quarter" idx="12"/>
          </p:nvPr>
        </p:nvSpPr>
        <p:spPr>
          <a:prstGeom prst="rect">
            <a:avLst/>
          </a:prstGeom>
        </p:spPr>
        <p:txBody>
          <a:bodyPr vert="horz" rtlCol="0" anchor="ctr"/>
          <a:lstStyle>
            <a:defPPr>
              <a:defRPr lang="tr-TR"/>
            </a:defPPr>
            <a:lvl1pPr marL="0" algn="ctr" defTabSz="914400" rtl="0" eaLnBrk="1" latinLnBrk="0" hangingPunct="1">
              <a:defRPr kumimoji="0" sz="1400" b="1" kern="120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EF61F241-EC49-41D1-8D67-E19C899698A7}" type="slidenum">
              <a:rPr lang="tr-TR" smtClean="0"/>
              <a:pPr/>
              <a:t>17</a:t>
            </a:fld>
            <a:endParaRPr lang="tr-T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81200" y="188640"/>
            <a:ext cx="8147248" cy="864096"/>
          </a:xfrm>
        </p:spPr>
        <p:txBody>
          <a:bodyPr>
            <a:normAutofit/>
          </a:bodyPr>
          <a:lstStyle/>
          <a:p>
            <a:pPr algn="ctr"/>
            <a:r>
              <a:rPr lang="tr-TR" sz="3100" b="1" dirty="0">
                <a:solidFill>
                  <a:srgbClr val="C00000"/>
                </a:solidFill>
              </a:rPr>
              <a:t>Bir Uygulama </a:t>
            </a:r>
            <a:r>
              <a:rPr lang="tr-TR" sz="3100" b="1" dirty="0" err="1">
                <a:solidFill>
                  <a:srgbClr val="C00000"/>
                </a:solidFill>
              </a:rPr>
              <a:t>ÖrneĞi</a:t>
            </a:r>
            <a:r>
              <a:rPr lang="tr-TR" sz="3100" b="1" dirty="0">
                <a:solidFill>
                  <a:srgbClr val="C00000"/>
                </a:solidFill>
              </a:rPr>
              <a:t> (6)</a:t>
            </a:r>
            <a:br>
              <a:rPr lang="tr-TR" sz="2800" b="1" dirty="0">
                <a:solidFill>
                  <a:srgbClr val="C00000"/>
                </a:solidFill>
              </a:rPr>
            </a:br>
            <a:r>
              <a:rPr lang="tr-TR" sz="2200" dirty="0"/>
              <a:t> </a:t>
            </a:r>
            <a:r>
              <a:rPr lang="tr-TR" sz="2200" b="1" dirty="0">
                <a:solidFill>
                  <a:srgbClr val="C00000"/>
                </a:solidFill>
              </a:rPr>
              <a:t>“Tıbbi Cihaz Kalibrasyon Genel Değerlendirme Formu” </a:t>
            </a:r>
          </a:p>
        </p:txBody>
      </p:sp>
      <p:sp>
        <p:nvSpPr>
          <p:cNvPr id="3" name="2 İçerik Yer Tutucusu"/>
          <p:cNvSpPr>
            <a:spLocks noGrp="1"/>
          </p:cNvSpPr>
          <p:nvPr>
            <p:ph idx="1"/>
          </p:nvPr>
        </p:nvSpPr>
        <p:spPr>
          <a:xfrm>
            <a:off x="1703512" y="1340768"/>
            <a:ext cx="8640960" cy="5328592"/>
          </a:xfrm>
        </p:spPr>
        <p:txBody>
          <a:bodyPr>
            <a:normAutofit fontScale="25000" lnSpcReduction="20000"/>
          </a:bodyPr>
          <a:lstStyle/>
          <a:p>
            <a:pPr>
              <a:buNone/>
            </a:pPr>
            <a:r>
              <a:rPr lang="tr-TR" sz="9600" b="1" dirty="0">
                <a:solidFill>
                  <a:srgbClr val="C00000"/>
                </a:solidFill>
              </a:rPr>
              <a:t>a.Kapsam Geçerliği;</a:t>
            </a:r>
          </a:p>
          <a:p>
            <a:pPr>
              <a:buFont typeface="Wingdings" pitchFamily="2" charset="2"/>
              <a:buChar char="ü"/>
            </a:pPr>
            <a:r>
              <a:rPr lang="tr-TR" sz="8000" dirty="0"/>
              <a:t>Kapsam geçerliği, formda yer alacak ifadelerin değerlendirilecek alanı temsil edip etmediğini belirlemeye yönelik yapılmaktadır.</a:t>
            </a:r>
          </a:p>
          <a:p>
            <a:pPr>
              <a:buFont typeface="Wingdings" pitchFamily="2" charset="2"/>
              <a:buChar char="ü"/>
            </a:pPr>
            <a:r>
              <a:rPr lang="tr-TR" sz="8000" dirty="0"/>
              <a:t>Bu aşamada daha önceden hazırlanan ve 65 ifadeden oluşan </a:t>
            </a:r>
            <a:r>
              <a:rPr lang="tr-TR" sz="8000" b="1" dirty="0"/>
              <a:t>“Aday Kalibrasyon Genel Değerlendirme Formu”, “Uzman Değerlendirme Formu” </a:t>
            </a:r>
            <a:r>
              <a:rPr lang="tr-TR" sz="8000" dirty="0"/>
              <a:t>biçimine dönüştürülerek, konu ile ilgili uzmanların bilgi ve görüşlerine sunulmuştur. </a:t>
            </a:r>
          </a:p>
          <a:p>
            <a:pPr>
              <a:buFont typeface="Wingdings" pitchFamily="2" charset="2"/>
              <a:buChar char="ü"/>
            </a:pPr>
            <a:r>
              <a:rPr lang="tr-TR" sz="8000" dirty="0"/>
              <a:t>Form uzmanlara araştırmacı tarafından elden ulaştırılmıştır. Uzmanlarca her bir madde </a:t>
            </a:r>
            <a:r>
              <a:rPr lang="tr-TR" sz="8000" b="1" dirty="0"/>
              <a:t>“Uygun”, “Uygun Değil” </a:t>
            </a:r>
            <a:r>
              <a:rPr lang="tr-TR" sz="8000" dirty="0"/>
              <a:t>şeklinde değerlendirilmiş ve maddeye yönelik varsa görüş ve düzeltmeler de belirtilmiştir. </a:t>
            </a:r>
          </a:p>
          <a:p>
            <a:pPr>
              <a:buFont typeface="Wingdings" pitchFamily="2" charset="2"/>
              <a:buChar char="ü"/>
            </a:pPr>
            <a:r>
              <a:rPr lang="tr-TR" sz="8000" dirty="0"/>
              <a:t>Kapsam geçerliği amacıyla </a:t>
            </a:r>
            <a:r>
              <a:rPr lang="tr-TR" sz="8000" b="1" dirty="0"/>
              <a:t>“Kapsam Geçerlilik Oranları-KGO” </a:t>
            </a:r>
            <a:r>
              <a:rPr lang="tr-TR" sz="8000" dirty="0"/>
              <a:t>hesaplanmıştır. Kapsam geçerlilik oranları “</a:t>
            </a:r>
            <a:r>
              <a:rPr lang="tr-TR" sz="8000" b="1" dirty="0" err="1"/>
              <a:t>Lawshe</a:t>
            </a:r>
            <a:r>
              <a:rPr lang="tr-TR" sz="8000" b="1" dirty="0"/>
              <a:t> Tekniği”</a:t>
            </a:r>
            <a:r>
              <a:rPr lang="tr-TR" sz="8000" dirty="0"/>
              <a:t> ile belirlenmiştir</a:t>
            </a:r>
            <a:r>
              <a:rPr lang="tr-TR" sz="8000" b="1" dirty="0"/>
              <a:t>.</a:t>
            </a:r>
            <a:r>
              <a:rPr lang="tr-TR" sz="8000" dirty="0"/>
              <a:t> En küçük değer 0.65 bulunmuştur. </a:t>
            </a:r>
          </a:p>
          <a:p>
            <a:pPr>
              <a:buFont typeface="Wingdings" pitchFamily="2" charset="2"/>
              <a:buChar char="ü"/>
            </a:pPr>
            <a:r>
              <a:rPr lang="tr-TR" sz="8000" dirty="0"/>
              <a:t>Uzmanlar, ifade içeriklerinin düzenlenmesi ve değinilmeyen konuların eklenmesi biçiminde katkı vermişlerdir. </a:t>
            </a:r>
          </a:p>
          <a:p>
            <a:pPr>
              <a:buFont typeface="Wingdings" pitchFamily="2" charset="2"/>
              <a:buChar char="ü"/>
            </a:pPr>
            <a:r>
              <a:rPr lang="tr-TR" sz="8000" dirty="0"/>
              <a:t>Uzman görüşleri ve kapsam geçerlilik oranı değerlendirilmesi sonucunda ifade sayısı 59’a inmiştir. </a:t>
            </a:r>
          </a:p>
          <a:p>
            <a:endParaRPr lang="tr-TR" dirty="0"/>
          </a:p>
          <a:p>
            <a:endParaRPr lang="tr-TR" dirty="0"/>
          </a:p>
        </p:txBody>
      </p:sp>
      <p:sp>
        <p:nvSpPr>
          <p:cNvPr id="4" name="3 Slayt Numarası Yer Tutucusu"/>
          <p:cNvSpPr>
            <a:spLocks noGrp="1"/>
          </p:cNvSpPr>
          <p:nvPr>
            <p:ph type="sldNum" sz="quarter" idx="12"/>
          </p:nvPr>
        </p:nvSpPr>
        <p:spPr>
          <a:prstGeom prst="rect">
            <a:avLst/>
          </a:prstGeom>
        </p:spPr>
        <p:txBody>
          <a:bodyPr vert="horz" rtlCol="0" anchor="ctr"/>
          <a:lstStyle>
            <a:defPPr>
              <a:defRPr lang="tr-TR"/>
            </a:defPPr>
            <a:lvl1pPr marL="0" algn="ctr" defTabSz="914400" rtl="0" eaLnBrk="1" latinLnBrk="0" hangingPunct="1">
              <a:defRPr kumimoji="0" sz="1400" b="1" kern="120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EF61F241-EC49-41D1-8D67-E19C899698A7}" type="slidenum">
              <a:rPr lang="tr-TR" smtClean="0"/>
              <a:pPr/>
              <a:t>18</a:t>
            </a:fld>
            <a:endParaRPr lang="tr-T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91544" y="0"/>
            <a:ext cx="8219256" cy="836712"/>
          </a:xfrm>
        </p:spPr>
        <p:txBody>
          <a:bodyPr>
            <a:normAutofit/>
          </a:bodyPr>
          <a:lstStyle/>
          <a:p>
            <a:pPr algn="ctr"/>
            <a:r>
              <a:rPr lang="tr-TR" sz="3100" b="1" dirty="0">
                <a:solidFill>
                  <a:srgbClr val="C00000"/>
                </a:solidFill>
              </a:rPr>
              <a:t>Bir Uygulama </a:t>
            </a:r>
            <a:r>
              <a:rPr lang="tr-TR" sz="3100" b="1" dirty="0" err="1">
                <a:solidFill>
                  <a:srgbClr val="C00000"/>
                </a:solidFill>
              </a:rPr>
              <a:t>ÖrneĞi</a:t>
            </a:r>
            <a:r>
              <a:rPr lang="tr-TR" sz="3100" b="1" dirty="0">
                <a:solidFill>
                  <a:srgbClr val="C00000"/>
                </a:solidFill>
              </a:rPr>
              <a:t> (7) </a:t>
            </a:r>
            <a:br>
              <a:rPr lang="tr-TR" sz="2800" b="1" dirty="0">
                <a:solidFill>
                  <a:srgbClr val="C00000"/>
                </a:solidFill>
              </a:rPr>
            </a:br>
            <a:r>
              <a:rPr lang="tr-TR" sz="2200" dirty="0"/>
              <a:t> </a:t>
            </a:r>
            <a:r>
              <a:rPr lang="tr-TR" sz="2200" b="1" dirty="0">
                <a:solidFill>
                  <a:srgbClr val="C00000"/>
                </a:solidFill>
              </a:rPr>
              <a:t>“Tıbbi Cihaz Kalibrasyon Genel Değerlendirme Formu” </a:t>
            </a:r>
            <a:endParaRPr lang="tr-TR" sz="2200" dirty="0">
              <a:solidFill>
                <a:srgbClr val="C00000"/>
              </a:solidFill>
            </a:endParaRPr>
          </a:p>
        </p:txBody>
      </p:sp>
      <p:sp>
        <p:nvSpPr>
          <p:cNvPr id="3" name="2 İçerik Yer Tutucusu"/>
          <p:cNvSpPr>
            <a:spLocks noGrp="1"/>
          </p:cNvSpPr>
          <p:nvPr>
            <p:ph idx="1"/>
          </p:nvPr>
        </p:nvSpPr>
        <p:spPr>
          <a:xfrm>
            <a:off x="1775520" y="908720"/>
            <a:ext cx="8496944" cy="5760640"/>
          </a:xfrm>
        </p:spPr>
        <p:txBody>
          <a:bodyPr>
            <a:normAutofit fontScale="92500" lnSpcReduction="20000"/>
          </a:bodyPr>
          <a:lstStyle/>
          <a:p>
            <a:pPr>
              <a:buNone/>
            </a:pPr>
            <a:r>
              <a:rPr lang="tr-TR" b="1" dirty="0">
                <a:solidFill>
                  <a:srgbClr val="C00000"/>
                </a:solidFill>
              </a:rPr>
              <a:t>b.Yüzey Geçerliği(Mantıksal Geçerlik);</a:t>
            </a:r>
          </a:p>
          <a:p>
            <a:pPr>
              <a:buFont typeface="Wingdings" pitchFamily="2" charset="2"/>
              <a:buChar char="ü"/>
            </a:pPr>
            <a:r>
              <a:rPr lang="tr-TR" dirty="0"/>
              <a:t>Formun, değerlendirilecek yapıyı (kalibrasyon) değerlendirip değerlendiremeyeceğini incelemek için önce maddelerdeki ifadeler, uzman görüşlerinden gelen öneriler dikkate alınarak araştırmacı tarafından gerek </a:t>
            </a:r>
            <a:r>
              <a:rPr lang="tr-TR" b="1" dirty="0"/>
              <a:t>“anlaşılabilirlik” </a:t>
            </a:r>
            <a:r>
              <a:rPr lang="tr-TR" dirty="0"/>
              <a:t>gerekse </a:t>
            </a:r>
            <a:r>
              <a:rPr lang="tr-TR" b="1" dirty="0"/>
              <a:t>“ifade yönlü” </a:t>
            </a:r>
            <a:r>
              <a:rPr lang="tr-TR" dirty="0"/>
              <a:t>düzeltilmiştir.</a:t>
            </a:r>
          </a:p>
          <a:p>
            <a:pPr>
              <a:buFont typeface="Wingdings" pitchFamily="2" charset="2"/>
              <a:buChar char="ü"/>
            </a:pPr>
            <a:r>
              <a:rPr lang="tr-TR" dirty="0"/>
              <a:t>Uzman görüşleri ışığında oluşan </a:t>
            </a:r>
            <a:r>
              <a:rPr lang="tr-TR" b="1" dirty="0"/>
              <a:t>59 maddeli form</a:t>
            </a:r>
            <a:r>
              <a:rPr lang="tr-TR" dirty="0"/>
              <a:t>, Ankara Gülhane Askeri Tıp Akademisi’nde görevli hekim, hemşire ve sağlık teknisyen/teknikerinden oluşan 60 tıbbi cihaz kullanıcısına </a:t>
            </a:r>
            <a:r>
              <a:rPr lang="tr-TR" b="1" dirty="0"/>
              <a:t>“Ön Uygulama” </a:t>
            </a:r>
            <a:r>
              <a:rPr lang="tr-TR" dirty="0"/>
              <a:t>biçiminde uygulanmıştır. </a:t>
            </a:r>
          </a:p>
          <a:p>
            <a:pPr>
              <a:buFont typeface="Wingdings" pitchFamily="2" charset="2"/>
              <a:buChar char="ü"/>
            </a:pPr>
            <a:r>
              <a:rPr lang="tr-TR" dirty="0"/>
              <a:t>Meslek ve cihaz kullanıcısı açısından eşleştirmeye özen gösterilmiştir. </a:t>
            </a:r>
          </a:p>
          <a:p>
            <a:pPr>
              <a:buFont typeface="Wingdings" pitchFamily="2" charset="2"/>
              <a:buChar char="ü"/>
            </a:pPr>
            <a:r>
              <a:rPr lang="tr-TR" dirty="0"/>
              <a:t>Uygulama sırasında maddelerdeki ifadeler; </a:t>
            </a:r>
            <a:r>
              <a:rPr lang="tr-TR" b="1" dirty="0"/>
              <a:t>“Düzgünlük”, “Anlamlılık”, “Okunurluk”, “Anlaşılırlık” </a:t>
            </a:r>
            <a:r>
              <a:rPr lang="tr-TR" dirty="0"/>
              <a:t>ve</a:t>
            </a:r>
            <a:r>
              <a:rPr lang="tr-TR" b="1" dirty="0"/>
              <a:t> “Açıklık” </a:t>
            </a:r>
            <a:r>
              <a:rPr lang="tr-TR" dirty="0"/>
              <a:t>yönünden değerlendirilmiş, uygun olmayanlar düzeltilmiştir.  </a:t>
            </a:r>
          </a:p>
          <a:p>
            <a:pPr>
              <a:buFont typeface="Wingdings" pitchFamily="2" charset="2"/>
              <a:buChar char="ü"/>
            </a:pPr>
            <a:r>
              <a:rPr lang="tr-TR" dirty="0"/>
              <a:t>Aynı zamanda </a:t>
            </a:r>
            <a:r>
              <a:rPr lang="tr-TR" dirty="0" err="1"/>
              <a:t>Cronbach</a:t>
            </a:r>
            <a:r>
              <a:rPr lang="tr-TR" dirty="0"/>
              <a:t> Alfa İç Tutarlılık Katsayısı hesaplanmıştır. </a:t>
            </a:r>
            <a:r>
              <a:rPr lang="tr-TR" b="1" dirty="0"/>
              <a:t>“</a:t>
            </a:r>
            <a:r>
              <a:rPr lang="tr-TR" b="1" dirty="0" err="1"/>
              <a:t>Cronbach</a:t>
            </a:r>
            <a:r>
              <a:rPr lang="tr-TR" b="1" dirty="0"/>
              <a:t> </a:t>
            </a:r>
            <a:r>
              <a:rPr lang="tr-TR" b="1" dirty="0" err="1"/>
              <a:t>Alpha</a:t>
            </a:r>
            <a:r>
              <a:rPr lang="tr-TR" b="1" dirty="0"/>
              <a:t> İç Tutarlılık Katsayısı” 0,92</a:t>
            </a:r>
            <a:r>
              <a:rPr lang="tr-TR" dirty="0"/>
              <a:t> bulunmuştur.</a:t>
            </a:r>
            <a:r>
              <a:rPr lang="tr-TR" b="1" dirty="0"/>
              <a:t> </a:t>
            </a:r>
          </a:p>
          <a:p>
            <a:pPr>
              <a:buFont typeface="Wingdings" pitchFamily="2" charset="2"/>
              <a:buChar char="ü"/>
            </a:pPr>
            <a:r>
              <a:rPr lang="tr-TR" dirty="0"/>
              <a:t>Bu aşamada genel yapıyı bozmaması koşuluyla uygun olmayan maddeler çıkarılmış, formun son biçimi </a:t>
            </a:r>
            <a:r>
              <a:rPr lang="tr-TR" b="1" dirty="0"/>
              <a:t>40 maddeden </a:t>
            </a:r>
            <a:r>
              <a:rPr lang="tr-TR" dirty="0"/>
              <a:t>oluşmuştur.</a:t>
            </a:r>
          </a:p>
          <a:p>
            <a:pPr>
              <a:buNone/>
            </a:pPr>
            <a:r>
              <a:rPr lang="tr-TR" dirty="0"/>
              <a:t> </a:t>
            </a:r>
            <a:r>
              <a:rPr lang="tr-TR" sz="3100" b="1" dirty="0">
                <a:solidFill>
                  <a:srgbClr val="C00000"/>
                </a:solidFill>
              </a:rPr>
              <a:t>c.Ölçüt Geçerliği; </a:t>
            </a:r>
          </a:p>
          <a:p>
            <a:pPr>
              <a:buFont typeface="Wingdings" pitchFamily="2" charset="2"/>
              <a:buChar char="ü"/>
            </a:pPr>
            <a:r>
              <a:rPr lang="tr-TR" dirty="0"/>
              <a:t>Daha önceden geliştirilmiş benzer bir form bulunmadığından yapılamamıştır.</a:t>
            </a:r>
          </a:p>
        </p:txBody>
      </p:sp>
      <p:sp>
        <p:nvSpPr>
          <p:cNvPr id="4" name="3 Slayt Numarası Yer Tutucusu"/>
          <p:cNvSpPr>
            <a:spLocks noGrp="1"/>
          </p:cNvSpPr>
          <p:nvPr>
            <p:ph type="sldNum" sz="quarter" idx="12"/>
          </p:nvPr>
        </p:nvSpPr>
        <p:spPr>
          <a:prstGeom prst="rect">
            <a:avLst/>
          </a:prstGeom>
        </p:spPr>
        <p:txBody>
          <a:bodyPr vert="horz" rtlCol="0" anchor="ctr"/>
          <a:lstStyle>
            <a:defPPr>
              <a:defRPr lang="tr-TR"/>
            </a:defPPr>
            <a:lvl1pPr marL="0" algn="ctr" defTabSz="914400" rtl="0" eaLnBrk="1" latinLnBrk="0" hangingPunct="1">
              <a:defRPr kumimoji="0" sz="1400" b="1" kern="120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EF61F241-EC49-41D1-8D67-E19C899698A7}" type="slidenum">
              <a:rPr lang="tr-TR" smtClean="0"/>
              <a:pPr/>
              <a:t>19</a:t>
            </a:fld>
            <a:endParaRPr lang="tr-T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81200" y="188640"/>
            <a:ext cx="8147248" cy="504056"/>
          </a:xfrm>
        </p:spPr>
        <p:txBody>
          <a:bodyPr>
            <a:normAutofit/>
          </a:bodyPr>
          <a:lstStyle/>
          <a:p>
            <a:pPr algn="ctr"/>
            <a:r>
              <a:rPr lang="tr-TR" sz="2800" b="1" dirty="0">
                <a:solidFill>
                  <a:srgbClr val="C00000"/>
                </a:solidFill>
              </a:rPr>
              <a:t>Ölçek ve Türleri</a:t>
            </a:r>
          </a:p>
        </p:txBody>
      </p:sp>
      <p:sp>
        <p:nvSpPr>
          <p:cNvPr id="3" name="2 İçerik Yer Tutucusu"/>
          <p:cNvSpPr>
            <a:spLocks noGrp="1"/>
          </p:cNvSpPr>
          <p:nvPr>
            <p:ph idx="1"/>
          </p:nvPr>
        </p:nvSpPr>
        <p:spPr>
          <a:xfrm>
            <a:off x="1775520" y="692696"/>
            <a:ext cx="8424936" cy="6165304"/>
          </a:xfrm>
        </p:spPr>
        <p:txBody>
          <a:bodyPr>
            <a:normAutofit lnSpcReduction="10000"/>
          </a:bodyPr>
          <a:lstStyle/>
          <a:p>
            <a:r>
              <a:rPr lang="tr-TR" sz="2000" b="1" dirty="0"/>
              <a:t>Araştırmalarda Sıklıkla Kullanılan Dört Ölçek Türü bulunmaktadır;</a:t>
            </a:r>
          </a:p>
          <a:p>
            <a:pPr marL="457200" indent="-457200">
              <a:buFont typeface="+mj-lt"/>
              <a:buAutoNum type="arabicPeriod"/>
            </a:pPr>
            <a:r>
              <a:rPr lang="tr-TR" sz="2000" dirty="0"/>
              <a:t>Sınıflama(Nominal) Ölçeği(Duyarlığı En Az),</a:t>
            </a:r>
          </a:p>
          <a:p>
            <a:pPr marL="457200" indent="-457200">
              <a:buFont typeface="+mj-lt"/>
              <a:buAutoNum type="arabicPeriod"/>
            </a:pPr>
            <a:r>
              <a:rPr lang="tr-TR" sz="2000" dirty="0"/>
              <a:t>Sıralama Ölçeği,</a:t>
            </a:r>
          </a:p>
          <a:p>
            <a:pPr marL="457200" indent="-457200">
              <a:buFont typeface="+mj-lt"/>
              <a:buAutoNum type="arabicPeriod"/>
            </a:pPr>
            <a:r>
              <a:rPr lang="tr-TR" sz="2000" dirty="0"/>
              <a:t>Eşit Aralıklı Ölçek,</a:t>
            </a:r>
          </a:p>
          <a:p>
            <a:pPr marL="457200" indent="-457200">
              <a:buFont typeface="+mj-lt"/>
              <a:buAutoNum type="arabicPeriod"/>
            </a:pPr>
            <a:r>
              <a:rPr lang="tr-TR" sz="2000" dirty="0"/>
              <a:t>Oranlı Ölçek(Duyarlığı En fazla),</a:t>
            </a:r>
          </a:p>
          <a:p>
            <a:pPr>
              <a:buNone/>
            </a:pPr>
            <a:endParaRPr lang="tr-TR" sz="2000" dirty="0"/>
          </a:p>
          <a:p>
            <a:pPr>
              <a:buNone/>
            </a:pPr>
            <a:r>
              <a:rPr lang="tr-TR" sz="2000" b="1" dirty="0">
                <a:solidFill>
                  <a:srgbClr val="C00000"/>
                </a:solidFill>
              </a:rPr>
              <a:t>a.SINIFLAMA(</a:t>
            </a:r>
            <a:r>
              <a:rPr lang="tr-TR" sz="2000" b="1" dirty="0" err="1">
                <a:solidFill>
                  <a:srgbClr val="C00000"/>
                </a:solidFill>
              </a:rPr>
              <a:t>NOMiNAL</a:t>
            </a:r>
            <a:r>
              <a:rPr lang="tr-TR" sz="2000" b="1" dirty="0">
                <a:solidFill>
                  <a:srgbClr val="C00000"/>
                </a:solidFill>
              </a:rPr>
              <a:t>) ÖLÇEĞİ; </a:t>
            </a:r>
            <a:r>
              <a:rPr lang="tr-TR" sz="2000" dirty="0"/>
              <a:t>Belli bir özelliğe göre aynı nitelikleri taşıyan değişkenler, aynı sembollerle tanımlanır, sembol ya da sayıların nitel işlevi bulunmaktadır.</a:t>
            </a:r>
            <a:r>
              <a:rPr lang="tr-TR" sz="2000" b="1" dirty="0"/>
              <a:t>Cinsiyet</a:t>
            </a:r>
            <a:r>
              <a:rPr lang="tr-TR" sz="2000" dirty="0"/>
              <a:t> için </a:t>
            </a:r>
            <a:r>
              <a:rPr lang="tr-TR" sz="2000" b="1" dirty="0"/>
              <a:t>“Kadın(1)”, “Erkek(2)”: “Evet(1)”, “Hayır(2)”  </a:t>
            </a:r>
            <a:r>
              <a:rPr lang="tr-TR" sz="2000" dirty="0"/>
              <a:t>gibi  sembol ve sayılar o değişkene özgüdür,</a:t>
            </a:r>
          </a:p>
          <a:p>
            <a:pPr>
              <a:buNone/>
            </a:pPr>
            <a:endParaRPr lang="tr-TR" sz="2000" dirty="0"/>
          </a:p>
          <a:p>
            <a:pPr>
              <a:buNone/>
            </a:pPr>
            <a:r>
              <a:rPr lang="tr-TR" sz="2000" b="1" dirty="0">
                <a:solidFill>
                  <a:srgbClr val="C00000"/>
                </a:solidFill>
              </a:rPr>
              <a:t>b.SIRALAMA(</a:t>
            </a:r>
            <a:r>
              <a:rPr lang="tr-TR" sz="2000" b="1" dirty="0" err="1">
                <a:solidFill>
                  <a:srgbClr val="C00000"/>
                </a:solidFill>
              </a:rPr>
              <a:t>ORDiNAL</a:t>
            </a:r>
            <a:r>
              <a:rPr lang="tr-TR" sz="2000" b="1" dirty="0">
                <a:solidFill>
                  <a:srgbClr val="C00000"/>
                </a:solidFill>
              </a:rPr>
              <a:t>) ÖLÇEĞİ; </a:t>
            </a:r>
            <a:r>
              <a:rPr lang="tr-TR" sz="2000" dirty="0"/>
              <a:t>İki önemli özelliği bulunur. Sınıflama ölçeğindeki gibi aynı semboller aynı nesneleri belirtir.</a:t>
            </a:r>
          </a:p>
          <a:p>
            <a:pPr>
              <a:buNone/>
            </a:pPr>
            <a:r>
              <a:rPr lang="tr-TR" sz="2000" dirty="0"/>
              <a:t>    Ölçülen nesneler, belli bir ölçüte göre sıraya dizilir. </a:t>
            </a:r>
          </a:p>
          <a:p>
            <a:pPr>
              <a:buNone/>
            </a:pPr>
            <a:r>
              <a:rPr lang="tr-TR" sz="2000" dirty="0"/>
              <a:t>    Bu ölçekte aynılıklar nicelleşmektedir. Bu nicelik </a:t>
            </a:r>
            <a:r>
              <a:rPr lang="tr-TR" sz="2000" b="1" dirty="0"/>
              <a:t> “Daha Az", “Daha  Çok" </a:t>
            </a:r>
            <a:r>
              <a:rPr lang="tr-TR" sz="2000" dirty="0"/>
              <a:t>gibi görelidir.</a:t>
            </a:r>
          </a:p>
          <a:p>
            <a:pPr>
              <a:buNone/>
            </a:pPr>
            <a:endParaRPr lang="tr-TR" sz="2000" dirty="0"/>
          </a:p>
          <a:p>
            <a:endParaRPr lang="tr-TR" dirty="0"/>
          </a:p>
        </p:txBody>
      </p:sp>
      <p:sp>
        <p:nvSpPr>
          <p:cNvPr id="4" name="3 Slayt Numarası Yer Tutucusu"/>
          <p:cNvSpPr>
            <a:spLocks noGrp="1"/>
          </p:cNvSpPr>
          <p:nvPr>
            <p:ph type="sldNum" sz="quarter" idx="12"/>
          </p:nvPr>
        </p:nvSpPr>
        <p:spPr>
          <a:prstGeom prst="rect">
            <a:avLst/>
          </a:prstGeom>
        </p:spPr>
        <p:txBody>
          <a:bodyPr vert="horz" rtlCol="0" anchor="ctr"/>
          <a:lstStyle>
            <a:defPPr>
              <a:defRPr lang="tr-TR"/>
            </a:defPPr>
            <a:lvl1pPr marL="0" algn="ctr" defTabSz="914400" rtl="0" eaLnBrk="1" latinLnBrk="0" hangingPunct="1">
              <a:defRPr kumimoji="0" sz="1400" b="1" kern="120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EF61F241-EC49-41D1-8D67-E19C899698A7}" type="slidenum">
              <a:rPr lang="tr-TR" smtClean="0"/>
              <a:pPr/>
              <a:t>2</a:t>
            </a:fld>
            <a:endParaRPr lang="tr-T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81200" y="188640"/>
            <a:ext cx="8291264" cy="720080"/>
          </a:xfrm>
        </p:spPr>
        <p:txBody>
          <a:bodyPr>
            <a:noAutofit/>
          </a:bodyPr>
          <a:lstStyle/>
          <a:p>
            <a:pPr algn="ctr"/>
            <a:r>
              <a:rPr lang="tr-TR" sz="2800" b="1" dirty="0">
                <a:solidFill>
                  <a:srgbClr val="C00000"/>
                </a:solidFill>
              </a:rPr>
              <a:t>Bir Uygulama</a:t>
            </a:r>
            <a:r>
              <a:rPr lang="tr-TR" sz="2400" b="1" dirty="0">
                <a:solidFill>
                  <a:srgbClr val="C00000"/>
                </a:solidFill>
              </a:rPr>
              <a:t> </a:t>
            </a:r>
            <a:r>
              <a:rPr lang="tr-TR" sz="2400" b="1" dirty="0" err="1">
                <a:solidFill>
                  <a:srgbClr val="C00000"/>
                </a:solidFill>
              </a:rPr>
              <a:t>ÖrneĞi</a:t>
            </a:r>
            <a:r>
              <a:rPr lang="tr-TR" sz="2400" b="1" dirty="0">
                <a:solidFill>
                  <a:srgbClr val="C00000"/>
                </a:solidFill>
              </a:rPr>
              <a:t> (8)</a:t>
            </a:r>
            <a:br>
              <a:rPr lang="tr-TR" sz="2800" b="1" dirty="0">
                <a:solidFill>
                  <a:srgbClr val="C00000"/>
                </a:solidFill>
              </a:rPr>
            </a:br>
            <a:r>
              <a:rPr lang="tr-TR" sz="2000" dirty="0"/>
              <a:t> </a:t>
            </a:r>
            <a:r>
              <a:rPr lang="tr-TR" sz="2000" b="1" dirty="0">
                <a:solidFill>
                  <a:srgbClr val="C00000"/>
                </a:solidFill>
              </a:rPr>
              <a:t>“Tıbbi Cihaz Kalibrasyon Genel Değerlendirme Formu” </a:t>
            </a:r>
            <a:endParaRPr lang="tr-TR" sz="2000" dirty="0">
              <a:solidFill>
                <a:srgbClr val="C00000"/>
              </a:solidFill>
            </a:endParaRPr>
          </a:p>
        </p:txBody>
      </p:sp>
      <p:sp>
        <p:nvSpPr>
          <p:cNvPr id="3" name="2 İçerik Yer Tutucusu"/>
          <p:cNvSpPr>
            <a:spLocks noGrp="1"/>
          </p:cNvSpPr>
          <p:nvPr>
            <p:ph idx="1"/>
          </p:nvPr>
        </p:nvSpPr>
        <p:spPr>
          <a:xfrm>
            <a:off x="1703512" y="980728"/>
            <a:ext cx="8640960" cy="5688632"/>
          </a:xfrm>
        </p:spPr>
        <p:txBody>
          <a:bodyPr>
            <a:normAutofit fontScale="70000" lnSpcReduction="20000"/>
          </a:bodyPr>
          <a:lstStyle/>
          <a:p>
            <a:pPr>
              <a:buNone/>
            </a:pPr>
            <a:r>
              <a:rPr lang="tr-TR" sz="3400" b="1" dirty="0">
                <a:solidFill>
                  <a:srgbClr val="C00000"/>
                </a:solidFill>
              </a:rPr>
              <a:t>d.Yapı Geçerliği; </a:t>
            </a:r>
            <a:endParaRPr lang="tr-TR" dirty="0"/>
          </a:p>
          <a:p>
            <a:pPr>
              <a:buFont typeface="Wingdings" pitchFamily="2" charset="2"/>
              <a:buChar char="ü"/>
            </a:pPr>
            <a:r>
              <a:rPr lang="tr-TR" sz="2600" dirty="0"/>
              <a:t>Bu amaçla </a:t>
            </a:r>
            <a:r>
              <a:rPr lang="tr-TR" sz="2600" b="1" dirty="0"/>
              <a:t>“Faktör Analizi” </a:t>
            </a:r>
            <a:r>
              <a:rPr lang="tr-TR" sz="2600" dirty="0"/>
              <a:t>kullanılmıştır. Faktör analizi, birbiri ile bağlantılı değişkenlerin belli bir kümede toplanmasına yarayan bir yöntemdir.  </a:t>
            </a:r>
          </a:p>
          <a:p>
            <a:pPr>
              <a:buFont typeface="Wingdings" pitchFamily="2" charset="2"/>
              <a:buChar char="ü"/>
            </a:pPr>
            <a:r>
              <a:rPr lang="tr-TR" sz="2600" dirty="0"/>
              <a:t>Son hali olan 40 maddeden oluşan form,  60 tıbbi cihaz kullanıcısına uygulanmış, çalışmanın örnek büyüklüğünün yapı geçerliliği için kullanılan faktör analizi açısından yeterli olup olmadığı </a:t>
            </a:r>
            <a:r>
              <a:rPr lang="tr-TR" sz="2600" b="1" dirty="0"/>
              <a:t>“</a:t>
            </a:r>
            <a:r>
              <a:rPr lang="tr-TR" sz="2600" b="1" dirty="0" err="1"/>
              <a:t>Kaiser</a:t>
            </a:r>
            <a:r>
              <a:rPr lang="tr-TR" sz="2600" b="1" dirty="0"/>
              <a:t> </a:t>
            </a:r>
            <a:r>
              <a:rPr lang="tr-TR" sz="2600" b="1" dirty="0" err="1"/>
              <a:t>Meyer</a:t>
            </a:r>
            <a:r>
              <a:rPr lang="tr-TR" sz="2600" b="1" dirty="0"/>
              <a:t> </a:t>
            </a:r>
            <a:r>
              <a:rPr lang="tr-TR" sz="2600" b="1" dirty="0" err="1"/>
              <a:t>Olkin</a:t>
            </a:r>
            <a:r>
              <a:rPr lang="tr-TR" sz="2600" b="1" dirty="0"/>
              <a:t> (KMO) Testi”</a:t>
            </a:r>
            <a:r>
              <a:rPr lang="tr-TR" sz="2600" dirty="0"/>
              <a:t> ile sınanmıştır. </a:t>
            </a:r>
          </a:p>
          <a:p>
            <a:pPr>
              <a:buFont typeface="Wingdings" pitchFamily="2" charset="2"/>
              <a:buChar char="ü"/>
            </a:pPr>
            <a:r>
              <a:rPr lang="tr-TR" sz="2600" dirty="0"/>
              <a:t>KMO değeri 0.87 olarak bulunmuş ve bulunan değerin örneklem büyüklüğünün faktör analizi yapılması için uygun olduğuna karar verilmiştir</a:t>
            </a:r>
          </a:p>
          <a:p>
            <a:pPr>
              <a:buFont typeface="Wingdings" pitchFamily="2" charset="2"/>
              <a:buChar char="ü"/>
            </a:pPr>
            <a:r>
              <a:rPr lang="tr-TR" sz="2600" dirty="0"/>
              <a:t>Literatürde konu ile ilgili geçerli bir bilgi bulunmaması ve konunun kaç faktörden oluştuğunun önceden bilinmemesi nedeniyle, bu formdaki ifadelerin nasıl gruplanacağını belirlemek için,</a:t>
            </a:r>
            <a:r>
              <a:rPr lang="tr-TR" sz="2600" b="1" dirty="0"/>
              <a:t> “Açıklayıcı/Keşfedici Faktör Analizi” </a:t>
            </a:r>
            <a:r>
              <a:rPr lang="tr-TR" sz="2600" dirty="0"/>
              <a:t>yöntemi ve bu yöntemlerden biri olan</a:t>
            </a:r>
            <a:r>
              <a:rPr lang="tr-TR" sz="2600" b="1" dirty="0"/>
              <a:t> “Temel Bileşenler Analizi (</a:t>
            </a:r>
            <a:r>
              <a:rPr lang="tr-TR" sz="2600" b="1" dirty="0" err="1"/>
              <a:t>Principal</a:t>
            </a:r>
            <a:r>
              <a:rPr lang="tr-TR" sz="2600" b="1" dirty="0"/>
              <a:t> </a:t>
            </a:r>
            <a:r>
              <a:rPr lang="tr-TR" sz="2600" b="1" dirty="0" err="1"/>
              <a:t>Components</a:t>
            </a:r>
            <a:r>
              <a:rPr lang="tr-TR" sz="2600" b="1" dirty="0"/>
              <a:t> </a:t>
            </a:r>
            <a:r>
              <a:rPr lang="tr-TR" sz="2600" b="1" dirty="0" err="1"/>
              <a:t>Analysis</a:t>
            </a:r>
            <a:r>
              <a:rPr lang="tr-TR" sz="2600" b="1" dirty="0"/>
              <a:t>)”</a:t>
            </a:r>
            <a:r>
              <a:rPr lang="tr-TR" sz="2600" dirty="0"/>
              <a:t> kullanılmıştır. </a:t>
            </a:r>
          </a:p>
          <a:p>
            <a:pPr>
              <a:buFont typeface="Wingdings" pitchFamily="2" charset="2"/>
              <a:buChar char="ü"/>
            </a:pPr>
            <a:r>
              <a:rPr lang="tr-TR" sz="2600" dirty="0"/>
              <a:t>Temel bileşenler faktör analizinde, değişkenlerin yapısal özelliklerini belirlemek için “F</a:t>
            </a:r>
            <a:r>
              <a:rPr lang="tr-TR" sz="2600" b="1" dirty="0"/>
              <a:t>aktör veya Bileşen Sayısı (Total </a:t>
            </a:r>
            <a:r>
              <a:rPr lang="tr-TR" sz="2600" b="1" dirty="0" err="1"/>
              <a:t>Variance</a:t>
            </a:r>
            <a:r>
              <a:rPr lang="tr-TR" sz="2600" b="1" dirty="0"/>
              <a:t> </a:t>
            </a:r>
            <a:r>
              <a:rPr lang="tr-TR" sz="2600" b="1" dirty="0" err="1"/>
              <a:t>Explained</a:t>
            </a:r>
            <a:r>
              <a:rPr lang="tr-TR" sz="2600" b="1" dirty="0"/>
              <a:t>) Tablosu”  ve “Değişkenlerin Faktör Yükleri (</a:t>
            </a:r>
            <a:r>
              <a:rPr lang="tr-TR" sz="2600" b="1" dirty="0" err="1"/>
              <a:t>Component</a:t>
            </a:r>
            <a:r>
              <a:rPr lang="tr-TR" sz="2600" b="1" dirty="0"/>
              <a:t> </a:t>
            </a:r>
            <a:r>
              <a:rPr lang="tr-TR" sz="2600" b="1" dirty="0" err="1"/>
              <a:t>Matrix</a:t>
            </a:r>
            <a:r>
              <a:rPr lang="tr-TR" sz="2600" b="1" dirty="0"/>
              <a:t> Tablosu)”  </a:t>
            </a:r>
            <a:r>
              <a:rPr lang="tr-TR" sz="2600" dirty="0"/>
              <a:t>değerlendirmede göz önünde bulundurulmuştur. </a:t>
            </a:r>
          </a:p>
          <a:p>
            <a:pPr>
              <a:buFont typeface="Wingdings" pitchFamily="2" charset="2"/>
              <a:buChar char="ü"/>
            </a:pPr>
            <a:r>
              <a:rPr lang="tr-TR" sz="2600" dirty="0"/>
              <a:t>Birden çok faktörün (boyutun) oluşacağı düşünüldüğünden </a:t>
            </a:r>
            <a:r>
              <a:rPr lang="tr-TR" sz="2600" b="1" dirty="0"/>
              <a:t>“Dik Açılı Döndürme Yöntemleri”</a:t>
            </a:r>
            <a:r>
              <a:rPr lang="tr-TR" sz="2600" dirty="0"/>
              <a:t> </a:t>
            </a:r>
            <a:r>
              <a:rPr lang="tr-TR" sz="2600" dirty="0" err="1"/>
              <a:t>nden</a:t>
            </a:r>
            <a:r>
              <a:rPr lang="tr-TR" sz="2600" dirty="0"/>
              <a:t> olan </a:t>
            </a:r>
            <a:r>
              <a:rPr lang="tr-TR" sz="2600" b="1" dirty="0"/>
              <a:t>“</a:t>
            </a:r>
            <a:r>
              <a:rPr lang="tr-TR" sz="2600" b="1" dirty="0" err="1"/>
              <a:t>Varimax</a:t>
            </a:r>
            <a:r>
              <a:rPr lang="tr-TR" sz="2600" b="1" dirty="0"/>
              <a:t> Rotasyonu (Döndürmesi)”  uygulanmıştır.</a:t>
            </a:r>
            <a:endParaRPr lang="tr-TR" sz="2600" dirty="0"/>
          </a:p>
          <a:p>
            <a:endParaRPr lang="tr-TR" dirty="0"/>
          </a:p>
        </p:txBody>
      </p:sp>
      <p:sp>
        <p:nvSpPr>
          <p:cNvPr id="4" name="3 Slayt Numarası Yer Tutucusu"/>
          <p:cNvSpPr>
            <a:spLocks noGrp="1"/>
          </p:cNvSpPr>
          <p:nvPr>
            <p:ph type="sldNum" sz="quarter" idx="12"/>
          </p:nvPr>
        </p:nvSpPr>
        <p:spPr>
          <a:prstGeom prst="rect">
            <a:avLst/>
          </a:prstGeom>
        </p:spPr>
        <p:txBody>
          <a:bodyPr vert="horz" rtlCol="0" anchor="ctr"/>
          <a:lstStyle>
            <a:defPPr>
              <a:defRPr lang="tr-TR"/>
            </a:defPPr>
            <a:lvl1pPr marL="0" algn="ctr" defTabSz="914400" rtl="0" eaLnBrk="1" latinLnBrk="0" hangingPunct="1">
              <a:defRPr kumimoji="0" sz="1400" b="1" kern="120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EF61F241-EC49-41D1-8D67-E19C899698A7}" type="slidenum">
              <a:rPr lang="tr-TR" smtClean="0"/>
              <a:pPr/>
              <a:t>20</a:t>
            </a:fld>
            <a:endParaRPr lang="tr-T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81200" y="274638"/>
            <a:ext cx="8291264" cy="850106"/>
          </a:xfrm>
        </p:spPr>
        <p:txBody>
          <a:bodyPr>
            <a:normAutofit/>
          </a:bodyPr>
          <a:lstStyle/>
          <a:p>
            <a:pPr algn="ctr"/>
            <a:r>
              <a:rPr lang="tr-TR" sz="3100" b="1" dirty="0">
                <a:solidFill>
                  <a:srgbClr val="C00000"/>
                </a:solidFill>
              </a:rPr>
              <a:t>Bir Uygulama </a:t>
            </a:r>
            <a:r>
              <a:rPr lang="tr-TR" sz="3100" b="1" dirty="0" err="1">
                <a:solidFill>
                  <a:srgbClr val="C00000"/>
                </a:solidFill>
              </a:rPr>
              <a:t>ÖrneĞi</a:t>
            </a:r>
            <a:r>
              <a:rPr lang="tr-TR" sz="3100" b="1" dirty="0">
                <a:solidFill>
                  <a:srgbClr val="C00000"/>
                </a:solidFill>
              </a:rPr>
              <a:t> (9)</a:t>
            </a:r>
            <a:br>
              <a:rPr lang="tr-TR" sz="2800" b="1" dirty="0">
                <a:solidFill>
                  <a:srgbClr val="C00000"/>
                </a:solidFill>
              </a:rPr>
            </a:br>
            <a:r>
              <a:rPr lang="tr-TR" sz="2200" dirty="0"/>
              <a:t> </a:t>
            </a:r>
            <a:r>
              <a:rPr lang="tr-TR" sz="2200" b="1" dirty="0">
                <a:solidFill>
                  <a:srgbClr val="C00000"/>
                </a:solidFill>
              </a:rPr>
              <a:t>“Tıbbi Cihaz Kalibrasyon Genel Değerlendirme Formu” </a:t>
            </a:r>
            <a:endParaRPr lang="tr-TR" sz="2200" dirty="0">
              <a:solidFill>
                <a:srgbClr val="C00000"/>
              </a:solidFill>
            </a:endParaRPr>
          </a:p>
        </p:txBody>
      </p:sp>
      <p:sp>
        <p:nvSpPr>
          <p:cNvPr id="3" name="2 İçerik Yer Tutucusu"/>
          <p:cNvSpPr>
            <a:spLocks noGrp="1"/>
          </p:cNvSpPr>
          <p:nvPr>
            <p:ph idx="1"/>
          </p:nvPr>
        </p:nvSpPr>
        <p:spPr>
          <a:xfrm>
            <a:off x="1981200" y="1268760"/>
            <a:ext cx="8291264" cy="5400600"/>
          </a:xfrm>
        </p:spPr>
        <p:txBody>
          <a:bodyPr>
            <a:normAutofit fontScale="92500" lnSpcReduction="20000"/>
          </a:bodyPr>
          <a:lstStyle/>
          <a:p>
            <a:r>
              <a:rPr lang="tr-TR" dirty="0"/>
              <a:t>Yapılan analizler ve uzman görüşleri göz önünde bulundurularak faktörler, içerdiği maddelerle uyumlu olarak yeniden adlandırılmış, 12 boyut elde edilmiştir. </a:t>
            </a:r>
          </a:p>
          <a:p>
            <a:pPr>
              <a:buFont typeface="Wingdings" pitchFamily="2" charset="2"/>
              <a:buChar char="ü"/>
            </a:pPr>
            <a:r>
              <a:rPr lang="tr-TR" dirty="0"/>
              <a:t>1.  faktörün;</a:t>
            </a:r>
            <a:r>
              <a:rPr lang="tr-TR" b="1" dirty="0"/>
              <a:t> “Kalibrasyonun Tanımı” ,  </a:t>
            </a:r>
          </a:p>
          <a:p>
            <a:pPr>
              <a:buFont typeface="Wingdings" pitchFamily="2" charset="2"/>
              <a:buChar char="ü"/>
            </a:pPr>
            <a:r>
              <a:rPr lang="tr-TR" dirty="0"/>
              <a:t>2. faktörün;</a:t>
            </a:r>
            <a:r>
              <a:rPr lang="tr-TR" b="1" dirty="0"/>
              <a:t> “Kalibrasyonun Yararı”,  </a:t>
            </a:r>
          </a:p>
          <a:p>
            <a:pPr>
              <a:buFont typeface="Wingdings" pitchFamily="2" charset="2"/>
              <a:buChar char="ü"/>
            </a:pPr>
            <a:r>
              <a:rPr lang="tr-TR" dirty="0"/>
              <a:t>3. faktörün;</a:t>
            </a:r>
            <a:r>
              <a:rPr lang="tr-TR" b="1" dirty="0"/>
              <a:t>  “Kalibrasyon </a:t>
            </a:r>
            <a:r>
              <a:rPr lang="tr-TR" b="1" dirty="0" err="1"/>
              <a:t>Farkındalığı</a:t>
            </a:r>
            <a:r>
              <a:rPr lang="tr-TR" b="1" dirty="0"/>
              <a:t>”, </a:t>
            </a:r>
          </a:p>
          <a:p>
            <a:pPr>
              <a:buFont typeface="Wingdings" pitchFamily="2" charset="2"/>
              <a:buChar char="ü"/>
            </a:pPr>
            <a:r>
              <a:rPr lang="tr-TR" dirty="0"/>
              <a:t>4. faktörün;</a:t>
            </a:r>
            <a:r>
              <a:rPr lang="tr-TR" b="1" dirty="0"/>
              <a:t> “Kalibrasyonun Kim Tarafından Yapıldığı”, </a:t>
            </a:r>
          </a:p>
          <a:p>
            <a:pPr>
              <a:buFont typeface="Wingdings" pitchFamily="2" charset="2"/>
              <a:buChar char="ü"/>
            </a:pPr>
            <a:r>
              <a:rPr lang="tr-TR" dirty="0"/>
              <a:t>5. faktörün;</a:t>
            </a:r>
            <a:r>
              <a:rPr lang="tr-TR" b="1" dirty="0"/>
              <a:t>  “Kullanıcı Sorumluluğu”,  </a:t>
            </a:r>
          </a:p>
          <a:p>
            <a:pPr>
              <a:buFont typeface="Wingdings" pitchFamily="2" charset="2"/>
              <a:buChar char="ü"/>
            </a:pPr>
            <a:r>
              <a:rPr lang="tr-TR" dirty="0"/>
              <a:t>6.  faktörün;</a:t>
            </a:r>
            <a:r>
              <a:rPr lang="tr-TR" b="1" dirty="0"/>
              <a:t>  “Kalibrasyonun Sıklığı ve Zamanlaması”,</a:t>
            </a:r>
          </a:p>
          <a:p>
            <a:pPr>
              <a:buFont typeface="Wingdings" pitchFamily="2" charset="2"/>
              <a:buChar char="ü"/>
            </a:pPr>
            <a:r>
              <a:rPr lang="tr-TR" dirty="0"/>
              <a:t>7. faktörün;</a:t>
            </a:r>
            <a:r>
              <a:rPr lang="tr-TR" b="1" dirty="0"/>
              <a:t> “Kalibrasyonda Yaşanan Sorunlar”, </a:t>
            </a:r>
          </a:p>
          <a:p>
            <a:pPr>
              <a:buFont typeface="Wingdings" pitchFamily="2" charset="2"/>
              <a:buChar char="ü"/>
            </a:pPr>
            <a:r>
              <a:rPr lang="tr-TR" dirty="0"/>
              <a:t>8.  faktörün;</a:t>
            </a:r>
            <a:r>
              <a:rPr lang="tr-TR" b="1" dirty="0"/>
              <a:t>  “Kalibrasyonun Önemi”,  </a:t>
            </a:r>
          </a:p>
          <a:p>
            <a:pPr>
              <a:buFont typeface="Wingdings" pitchFamily="2" charset="2"/>
              <a:buChar char="ü"/>
            </a:pPr>
            <a:r>
              <a:rPr lang="tr-TR" dirty="0"/>
              <a:t>9.  faktörün;</a:t>
            </a:r>
            <a:r>
              <a:rPr lang="tr-TR" b="1" dirty="0"/>
              <a:t> “Kalibrasyon Eğitimi”, </a:t>
            </a:r>
          </a:p>
          <a:p>
            <a:pPr>
              <a:buFont typeface="Wingdings" pitchFamily="2" charset="2"/>
              <a:buChar char="ü"/>
            </a:pPr>
            <a:r>
              <a:rPr lang="tr-TR" dirty="0"/>
              <a:t>10. faktörün; </a:t>
            </a:r>
            <a:r>
              <a:rPr lang="tr-TR" b="1" dirty="0"/>
              <a:t>“Kalibrasyon İle Kullanıcı Arası Psikolojik İlişki”,  </a:t>
            </a:r>
          </a:p>
          <a:p>
            <a:pPr>
              <a:buFont typeface="Wingdings" pitchFamily="2" charset="2"/>
              <a:buChar char="ü"/>
            </a:pPr>
            <a:r>
              <a:rPr lang="tr-TR" dirty="0"/>
              <a:t>11.  faktörün;</a:t>
            </a:r>
            <a:r>
              <a:rPr lang="tr-TR" b="1" dirty="0"/>
              <a:t> “Kalibrasyon Yapılacak Cihazlar”,  </a:t>
            </a:r>
          </a:p>
          <a:p>
            <a:pPr>
              <a:buFont typeface="Wingdings" pitchFamily="2" charset="2"/>
              <a:buChar char="ü"/>
            </a:pPr>
            <a:r>
              <a:rPr lang="tr-TR" dirty="0"/>
              <a:t>12.  faktörün;</a:t>
            </a:r>
            <a:r>
              <a:rPr lang="tr-TR" b="1" dirty="0"/>
              <a:t> “Kalibrasyon-Kalite İlişkisi”  </a:t>
            </a:r>
            <a:r>
              <a:rPr lang="tr-TR" dirty="0"/>
              <a:t>biçiminde adlandırılabileceğine karar verilmiştir</a:t>
            </a:r>
            <a:r>
              <a:rPr lang="tr-TR" b="1" dirty="0"/>
              <a:t>.</a:t>
            </a:r>
            <a:endParaRPr lang="tr-TR" dirty="0"/>
          </a:p>
          <a:p>
            <a:endParaRPr lang="tr-TR" dirty="0"/>
          </a:p>
        </p:txBody>
      </p:sp>
      <p:sp>
        <p:nvSpPr>
          <p:cNvPr id="4" name="3 Slayt Numarası Yer Tutucusu"/>
          <p:cNvSpPr>
            <a:spLocks noGrp="1"/>
          </p:cNvSpPr>
          <p:nvPr>
            <p:ph type="sldNum" sz="quarter" idx="12"/>
          </p:nvPr>
        </p:nvSpPr>
        <p:spPr>
          <a:prstGeom prst="rect">
            <a:avLst/>
          </a:prstGeom>
        </p:spPr>
        <p:txBody>
          <a:bodyPr vert="horz" rtlCol="0" anchor="ctr"/>
          <a:lstStyle>
            <a:defPPr>
              <a:defRPr lang="tr-TR"/>
            </a:defPPr>
            <a:lvl1pPr marL="0" algn="ctr" defTabSz="914400" rtl="0" eaLnBrk="1" latinLnBrk="0" hangingPunct="1">
              <a:defRPr kumimoji="0" sz="1400" b="1" kern="120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EF61F241-EC49-41D1-8D67-E19C899698A7}" type="slidenum">
              <a:rPr lang="tr-TR" smtClean="0"/>
              <a:pPr/>
              <a:t>21</a:t>
            </a:fld>
            <a:endParaRPr lang="tr-T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81200" y="274638"/>
            <a:ext cx="8219256" cy="922114"/>
          </a:xfrm>
        </p:spPr>
        <p:txBody>
          <a:bodyPr>
            <a:normAutofit/>
          </a:bodyPr>
          <a:lstStyle/>
          <a:p>
            <a:pPr algn="ctr"/>
            <a:r>
              <a:rPr lang="tr-TR" sz="3100" b="1" dirty="0">
                <a:solidFill>
                  <a:srgbClr val="C00000"/>
                </a:solidFill>
              </a:rPr>
              <a:t>Bir Uygulama </a:t>
            </a:r>
            <a:r>
              <a:rPr lang="tr-TR" sz="3100" b="1" dirty="0" err="1">
                <a:solidFill>
                  <a:srgbClr val="C00000"/>
                </a:solidFill>
              </a:rPr>
              <a:t>ÖrneĞi</a:t>
            </a:r>
            <a:r>
              <a:rPr lang="tr-TR" sz="3100" b="1" dirty="0">
                <a:solidFill>
                  <a:srgbClr val="C00000"/>
                </a:solidFill>
              </a:rPr>
              <a:t> (10)</a:t>
            </a:r>
            <a:br>
              <a:rPr lang="tr-TR" sz="2800" b="1" dirty="0">
                <a:solidFill>
                  <a:srgbClr val="C00000"/>
                </a:solidFill>
              </a:rPr>
            </a:br>
            <a:r>
              <a:rPr lang="tr-TR" sz="2200" dirty="0"/>
              <a:t> </a:t>
            </a:r>
            <a:r>
              <a:rPr lang="tr-TR" sz="2200" b="1" dirty="0">
                <a:solidFill>
                  <a:srgbClr val="C00000"/>
                </a:solidFill>
              </a:rPr>
              <a:t>“Tıbbi Cihaz Kalibrasyon Genel Değerlendirme Formu” </a:t>
            </a:r>
            <a:endParaRPr lang="tr-TR" sz="2200" dirty="0">
              <a:solidFill>
                <a:srgbClr val="C00000"/>
              </a:solidFill>
            </a:endParaRPr>
          </a:p>
        </p:txBody>
      </p:sp>
      <p:sp>
        <p:nvSpPr>
          <p:cNvPr id="3" name="2 İçerik Yer Tutucusu"/>
          <p:cNvSpPr>
            <a:spLocks noGrp="1"/>
          </p:cNvSpPr>
          <p:nvPr>
            <p:ph idx="1"/>
          </p:nvPr>
        </p:nvSpPr>
        <p:spPr>
          <a:xfrm>
            <a:off x="1703512" y="1556792"/>
            <a:ext cx="8568952" cy="4917160"/>
          </a:xfrm>
        </p:spPr>
        <p:txBody>
          <a:bodyPr/>
          <a:lstStyle/>
          <a:p>
            <a:pPr>
              <a:buNone/>
            </a:pPr>
            <a:r>
              <a:rPr lang="tr-TR" b="1" dirty="0">
                <a:solidFill>
                  <a:srgbClr val="C00000"/>
                </a:solidFill>
              </a:rPr>
              <a:t>6.Formun Güvenirliği:</a:t>
            </a:r>
            <a:r>
              <a:rPr lang="tr-TR" dirty="0">
                <a:solidFill>
                  <a:srgbClr val="C00000"/>
                </a:solidFill>
              </a:rPr>
              <a:t> </a:t>
            </a:r>
          </a:p>
          <a:p>
            <a:pPr>
              <a:buFont typeface="Wingdings" pitchFamily="2" charset="2"/>
              <a:buChar char="ü"/>
            </a:pPr>
            <a:r>
              <a:rPr lang="tr-TR" dirty="0"/>
              <a:t>Formun 40 ifadeden oluşan son biçiminin</a:t>
            </a:r>
            <a:r>
              <a:rPr lang="tr-TR" b="1" dirty="0"/>
              <a:t> </a:t>
            </a:r>
            <a:r>
              <a:rPr lang="tr-TR" b="1" dirty="0" err="1"/>
              <a:t>Cronbach</a:t>
            </a:r>
            <a:r>
              <a:rPr lang="tr-TR" b="1" dirty="0"/>
              <a:t> Alfa İç Tutarlılık Katsayısı 0.91</a:t>
            </a:r>
            <a:r>
              <a:rPr lang="tr-TR" dirty="0"/>
              <a:t> olarak hesaplanmıştır </a:t>
            </a:r>
            <a:r>
              <a:rPr lang="tr-TR" b="1" dirty="0"/>
              <a:t>.</a:t>
            </a:r>
            <a:r>
              <a:rPr lang="tr-TR" dirty="0"/>
              <a:t> </a:t>
            </a:r>
          </a:p>
          <a:p>
            <a:pPr>
              <a:buFont typeface="Wingdings" pitchFamily="2" charset="2"/>
              <a:buChar char="ü"/>
            </a:pPr>
            <a:r>
              <a:rPr lang="tr-TR" dirty="0" err="1"/>
              <a:t>Cronbach</a:t>
            </a:r>
            <a:r>
              <a:rPr lang="tr-TR" dirty="0"/>
              <a:t> Alfa İç Tutarlılık Katsayısı güvenirlik açısından da önemli bir göstergedir. </a:t>
            </a:r>
          </a:p>
          <a:p>
            <a:pPr>
              <a:buFont typeface="Wingdings" pitchFamily="2" charset="2"/>
              <a:buChar char="ü"/>
            </a:pPr>
            <a:r>
              <a:rPr lang="tr-TR" dirty="0"/>
              <a:t>Elde edilen </a:t>
            </a:r>
            <a:r>
              <a:rPr lang="tr-TR" dirty="0" err="1"/>
              <a:t>Cronbach</a:t>
            </a:r>
            <a:r>
              <a:rPr lang="tr-TR" dirty="0"/>
              <a:t> Alfa İç Tutarlılık Katsayısının 0.70’in üzerinde olması, değerlendirme formunun güvenilir olduğunu gösterir.</a:t>
            </a:r>
          </a:p>
          <a:p>
            <a:endParaRPr lang="tr-TR" dirty="0"/>
          </a:p>
        </p:txBody>
      </p:sp>
      <p:sp>
        <p:nvSpPr>
          <p:cNvPr id="4" name="3 Slayt Numarası Yer Tutucusu"/>
          <p:cNvSpPr>
            <a:spLocks noGrp="1"/>
          </p:cNvSpPr>
          <p:nvPr>
            <p:ph type="sldNum" sz="quarter" idx="12"/>
          </p:nvPr>
        </p:nvSpPr>
        <p:spPr>
          <a:prstGeom prst="rect">
            <a:avLst/>
          </a:prstGeom>
        </p:spPr>
        <p:txBody>
          <a:bodyPr vert="horz" rtlCol="0" anchor="ctr"/>
          <a:lstStyle>
            <a:defPPr>
              <a:defRPr lang="tr-TR"/>
            </a:defPPr>
            <a:lvl1pPr marL="0" algn="ctr" defTabSz="914400" rtl="0" eaLnBrk="1" latinLnBrk="0" hangingPunct="1">
              <a:defRPr kumimoji="0" sz="1400" b="1" kern="120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EF61F241-EC49-41D1-8D67-E19C899698A7}" type="slidenum">
              <a:rPr lang="tr-TR" smtClean="0"/>
              <a:pPr/>
              <a:t>22</a:t>
            </a:fld>
            <a:endParaRPr lang="tr-T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847528" y="188640"/>
            <a:ext cx="8352928" cy="360040"/>
          </a:xfrm>
        </p:spPr>
        <p:txBody>
          <a:bodyPr>
            <a:normAutofit fontScale="90000"/>
          </a:bodyPr>
          <a:lstStyle/>
          <a:p>
            <a:pPr algn="ctr"/>
            <a:r>
              <a:rPr lang="tr-TR" b="1" dirty="0">
                <a:solidFill>
                  <a:srgbClr val="C00000"/>
                </a:solidFill>
              </a:rPr>
              <a:t>Ölçek ve Türleri</a:t>
            </a:r>
          </a:p>
        </p:txBody>
      </p:sp>
      <p:sp>
        <p:nvSpPr>
          <p:cNvPr id="3" name="2 İçerik Yer Tutucusu"/>
          <p:cNvSpPr>
            <a:spLocks noGrp="1"/>
          </p:cNvSpPr>
          <p:nvPr>
            <p:ph idx="1"/>
          </p:nvPr>
        </p:nvSpPr>
        <p:spPr>
          <a:xfrm>
            <a:off x="1703512" y="548680"/>
            <a:ext cx="8568952" cy="6120680"/>
          </a:xfrm>
        </p:spPr>
        <p:txBody>
          <a:bodyPr>
            <a:normAutofit fontScale="70000" lnSpcReduction="20000"/>
          </a:bodyPr>
          <a:lstStyle/>
          <a:p>
            <a:pPr>
              <a:buNone/>
            </a:pPr>
            <a:r>
              <a:rPr lang="tr-TR" b="1" dirty="0">
                <a:solidFill>
                  <a:srgbClr val="C00000"/>
                </a:solidFill>
              </a:rPr>
              <a:t>c.EŞİT ARALIKLI ÖLÇEK; </a:t>
            </a:r>
          </a:p>
          <a:p>
            <a:pPr>
              <a:buFont typeface="Wingdings" pitchFamily="2" charset="2"/>
              <a:buChar char="ü"/>
            </a:pPr>
            <a:r>
              <a:rPr lang="tr-TR" dirty="0"/>
              <a:t>Sınıflama ölçeğindeki gibi aynı semboller aynı nesneleri belirtir.</a:t>
            </a:r>
          </a:p>
          <a:p>
            <a:pPr>
              <a:buFont typeface="Wingdings" pitchFamily="2" charset="2"/>
              <a:buChar char="ü"/>
            </a:pPr>
            <a:r>
              <a:rPr lang="tr-TR" dirty="0"/>
              <a:t>Sıralama ölçeğindeki gibi ölçülen nesneler, belli bir ölçüte göre sıraya dizilir.</a:t>
            </a:r>
            <a:r>
              <a:rPr lang="tr-TR" b="1" dirty="0"/>
              <a:t> “Çok Katılıyorum (5)”,          “Katılıyorum (4)”,          “Kararsızım(3)”,          “Katılmıyorum(2)”,                 “Çok Katılıyorum(1)"</a:t>
            </a:r>
            <a:endParaRPr lang="tr-TR" dirty="0"/>
          </a:p>
          <a:p>
            <a:pPr>
              <a:buFont typeface="Wingdings" pitchFamily="2" charset="2"/>
              <a:buChar char="ü"/>
            </a:pPr>
            <a:r>
              <a:rPr lang="tr-TR" dirty="0"/>
              <a:t>Ölçekteki aralıklar birbirine eşittir. Nicelleştirme daha anlamlıdır. Başlangıç sıfır(0) noktası vardır. Ancak bu sıfır yokluk anlamında değildir. Sayısallaştırmayı kolaylaştırmak için kullanılmıştır. Su 100°C‘ de kaynar, 0°C‘ de donar. Bu iki değer arası 100 eşit parçaya bölünmüştür.</a:t>
            </a:r>
          </a:p>
          <a:p>
            <a:pPr>
              <a:buNone/>
            </a:pPr>
            <a:endParaRPr lang="tr-TR" dirty="0"/>
          </a:p>
          <a:p>
            <a:pPr>
              <a:buNone/>
            </a:pPr>
            <a:r>
              <a:rPr lang="tr-TR" b="1" dirty="0">
                <a:solidFill>
                  <a:srgbClr val="C00000"/>
                </a:solidFill>
              </a:rPr>
              <a:t>d. ORANLI ÖLÇEK; </a:t>
            </a:r>
            <a:r>
              <a:rPr lang="tr-TR" dirty="0"/>
              <a:t>Dört önemli kural vardır.</a:t>
            </a:r>
          </a:p>
          <a:p>
            <a:pPr>
              <a:buFont typeface="Wingdings" pitchFamily="2" charset="2"/>
              <a:buChar char="ü"/>
            </a:pPr>
            <a:r>
              <a:rPr lang="tr-TR" dirty="0"/>
              <a:t>Sınıflama ölçeğindeki gibi aynı semboller aynı nesneleri belirtir. </a:t>
            </a:r>
          </a:p>
          <a:p>
            <a:pPr>
              <a:buFont typeface="Wingdings" pitchFamily="2" charset="2"/>
              <a:buChar char="ü"/>
            </a:pPr>
            <a:r>
              <a:rPr lang="tr-TR" dirty="0"/>
              <a:t>Sıralama ölçeğindeki gibi ölçülen nesneler, belli bir ölçüte göre sıraya dizilir. </a:t>
            </a:r>
          </a:p>
          <a:p>
            <a:pPr>
              <a:buFont typeface="Wingdings" pitchFamily="2" charset="2"/>
              <a:buChar char="ü"/>
            </a:pPr>
            <a:r>
              <a:rPr lang="tr-TR" dirty="0"/>
              <a:t>Eşit aralıklı ölçekteki gibi aralıklar birbirine eşittir.</a:t>
            </a:r>
          </a:p>
          <a:p>
            <a:pPr>
              <a:buFont typeface="Wingdings" pitchFamily="2" charset="2"/>
              <a:buChar char="ü"/>
            </a:pPr>
            <a:r>
              <a:rPr lang="tr-TR" dirty="0"/>
              <a:t>Ölçekte gerçek bir sıfır(yokluk) noktası vardır. Nicelleştirme en üst düzeydedir. Var olan nesneler gerçek bir başlangıç sıfır(0) noktasından başlayarak eşit aralarla sıralanır. Bu nedenle birimler arası uzaklıklara ek olarak, aralarındaki oran da bellidir. Uzunluk ve ağırlık ölçüleri  oranlı ölçek özelliğindedir.</a:t>
            </a:r>
          </a:p>
          <a:p>
            <a:pPr>
              <a:buFont typeface="Wingdings" pitchFamily="2" charset="2"/>
              <a:buChar char="ü"/>
            </a:pPr>
            <a:endParaRPr lang="tr-TR" dirty="0"/>
          </a:p>
          <a:p>
            <a:r>
              <a:rPr lang="tr-TR" b="1" dirty="0"/>
              <a:t>Oranlı ölçek, Sınıflama, Sıralama ve Eşit Aralıklı ölçeklerin olumlu özelliklerini kapsar. </a:t>
            </a:r>
          </a:p>
          <a:p>
            <a:pPr>
              <a:buNone/>
            </a:pPr>
            <a:endParaRPr lang="tr-TR" dirty="0"/>
          </a:p>
          <a:p>
            <a:pPr>
              <a:buNone/>
            </a:pPr>
            <a:r>
              <a:rPr lang="tr-TR" b="1" dirty="0">
                <a:solidFill>
                  <a:srgbClr val="C00000"/>
                </a:solidFill>
              </a:rPr>
              <a:t>***</a:t>
            </a:r>
            <a:r>
              <a:rPr lang="tr-TR" b="1" dirty="0"/>
              <a:t>Ölçme duyarlığı yönünden en az duyarsız SINIFLAMA, en çok duyarlı ORANLI ölçektir. Bir değişkeni ölçerken kullanılabilecek en duyarlı ölçek türü, o değişkenin özelliğine göre de değişebilir.</a:t>
            </a:r>
          </a:p>
          <a:p>
            <a:endParaRPr lang="tr-TR" dirty="0"/>
          </a:p>
        </p:txBody>
      </p:sp>
      <p:sp>
        <p:nvSpPr>
          <p:cNvPr id="4" name="3 Slayt Numarası Yer Tutucusu"/>
          <p:cNvSpPr>
            <a:spLocks noGrp="1"/>
          </p:cNvSpPr>
          <p:nvPr>
            <p:ph type="sldNum" sz="quarter" idx="12"/>
          </p:nvPr>
        </p:nvSpPr>
        <p:spPr>
          <a:prstGeom prst="rect">
            <a:avLst/>
          </a:prstGeom>
        </p:spPr>
        <p:txBody>
          <a:bodyPr vert="horz" rtlCol="0" anchor="ctr"/>
          <a:lstStyle>
            <a:defPPr>
              <a:defRPr lang="tr-TR"/>
            </a:defPPr>
            <a:lvl1pPr marL="0" algn="ctr" defTabSz="914400" rtl="0" eaLnBrk="1" latinLnBrk="0" hangingPunct="1">
              <a:defRPr kumimoji="0" sz="1400" b="1" kern="120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EF61F241-EC49-41D1-8D67-E19C899698A7}" type="slidenum">
              <a:rPr lang="tr-TR" smtClean="0"/>
              <a:pPr/>
              <a:t>3</a:t>
            </a:fld>
            <a:endParaRPr lang="tr-T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775520" y="274638"/>
            <a:ext cx="8568952" cy="1210146"/>
          </a:xfrm>
        </p:spPr>
        <p:txBody>
          <a:bodyPr>
            <a:noAutofit/>
          </a:bodyPr>
          <a:lstStyle/>
          <a:p>
            <a:pPr algn="ctr"/>
            <a:r>
              <a:rPr lang="tr-TR" sz="3200" b="1" dirty="0">
                <a:solidFill>
                  <a:srgbClr val="C00000"/>
                </a:solidFill>
              </a:rPr>
              <a:t>Sosyal Bilimlerde Kullanılan </a:t>
            </a:r>
            <a:br>
              <a:rPr lang="tr-TR" sz="3200" b="1" dirty="0">
                <a:solidFill>
                  <a:srgbClr val="C00000"/>
                </a:solidFill>
              </a:rPr>
            </a:br>
            <a:r>
              <a:rPr lang="tr-TR" sz="3200" b="1" dirty="0">
                <a:solidFill>
                  <a:srgbClr val="C00000"/>
                </a:solidFill>
              </a:rPr>
              <a:t>Kimi Ölçekler</a:t>
            </a:r>
          </a:p>
        </p:txBody>
      </p:sp>
      <p:sp>
        <p:nvSpPr>
          <p:cNvPr id="3" name="2 İçerik Yer Tutucusu"/>
          <p:cNvSpPr>
            <a:spLocks noGrp="1"/>
          </p:cNvSpPr>
          <p:nvPr>
            <p:ph idx="1"/>
          </p:nvPr>
        </p:nvSpPr>
        <p:spPr>
          <a:xfrm>
            <a:off x="1981200" y="1628800"/>
            <a:ext cx="8291264" cy="4845152"/>
          </a:xfrm>
        </p:spPr>
        <p:txBody>
          <a:bodyPr>
            <a:normAutofit/>
          </a:bodyPr>
          <a:lstStyle/>
          <a:p>
            <a:pPr lvl="0">
              <a:buNone/>
            </a:pPr>
            <a:r>
              <a:rPr lang="tr-TR" b="1" dirty="0"/>
              <a:t>1.BOGARDUS ÖLÇEĞİ,</a:t>
            </a:r>
          </a:p>
          <a:p>
            <a:pPr lvl="0">
              <a:buNone/>
            </a:pPr>
            <a:r>
              <a:rPr lang="tr-TR" dirty="0"/>
              <a:t> </a:t>
            </a:r>
          </a:p>
          <a:p>
            <a:pPr lvl="0">
              <a:buNone/>
            </a:pPr>
            <a:r>
              <a:rPr lang="tr-TR" b="1" dirty="0"/>
              <a:t>2.GUTTMAN ÖLÇEĞİ,</a:t>
            </a:r>
            <a:r>
              <a:rPr lang="tr-TR" dirty="0"/>
              <a:t> </a:t>
            </a:r>
          </a:p>
          <a:p>
            <a:pPr lvl="0">
              <a:buNone/>
            </a:pPr>
            <a:r>
              <a:rPr lang="tr-TR" dirty="0"/>
              <a:t> </a:t>
            </a:r>
          </a:p>
          <a:p>
            <a:pPr lvl="0">
              <a:buNone/>
            </a:pPr>
            <a:r>
              <a:rPr lang="tr-TR" b="1" dirty="0"/>
              <a:t>3.THURSTONE ÖLÇEĞİ,</a:t>
            </a:r>
            <a:endParaRPr lang="tr-TR" dirty="0"/>
          </a:p>
          <a:p>
            <a:pPr lvl="0">
              <a:buNone/>
            </a:pPr>
            <a:endParaRPr lang="tr-TR" dirty="0"/>
          </a:p>
          <a:p>
            <a:pPr lvl="0">
              <a:buNone/>
            </a:pPr>
            <a:r>
              <a:rPr lang="tr-TR" b="1" dirty="0"/>
              <a:t>4.SEMANTİK FARKLILIK ÖLÇEĞİ,</a:t>
            </a:r>
            <a:r>
              <a:rPr lang="tr-TR" dirty="0"/>
              <a:t> </a:t>
            </a:r>
          </a:p>
          <a:p>
            <a:endParaRPr lang="tr-TR" dirty="0"/>
          </a:p>
          <a:p>
            <a:pPr>
              <a:buNone/>
            </a:pPr>
            <a:r>
              <a:rPr lang="tr-TR" b="1" dirty="0"/>
              <a:t>5. LİKERT TİPİ ÖLÇEKLER,</a:t>
            </a:r>
          </a:p>
        </p:txBody>
      </p:sp>
      <p:sp>
        <p:nvSpPr>
          <p:cNvPr id="4" name="3 Slayt Numarası Yer Tutucusu"/>
          <p:cNvSpPr>
            <a:spLocks noGrp="1"/>
          </p:cNvSpPr>
          <p:nvPr>
            <p:ph type="sldNum" sz="quarter" idx="12"/>
          </p:nvPr>
        </p:nvSpPr>
        <p:spPr>
          <a:prstGeom prst="rect">
            <a:avLst/>
          </a:prstGeom>
        </p:spPr>
        <p:txBody>
          <a:bodyPr vert="horz" rtlCol="0" anchor="ctr"/>
          <a:lstStyle>
            <a:defPPr>
              <a:defRPr lang="tr-TR"/>
            </a:defPPr>
            <a:lvl1pPr marL="0" algn="ctr" defTabSz="914400" rtl="0" eaLnBrk="1" latinLnBrk="0" hangingPunct="1">
              <a:defRPr kumimoji="0" sz="1400" b="1" kern="120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EF61F241-EC49-41D1-8D67-E19C899698A7}" type="slidenum">
              <a:rPr lang="tr-TR" smtClean="0"/>
              <a:pPr/>
              <a:t>4</a:t>
            </a:fld>
            <a:endParaRPr lang="tr-T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81200" y="116632"/>
            <a:ext cx="8219256" cy="936104"/>
          </a:xfrm>
        </p:spPr>
        <p:txBody>
          <a:bodyPr>
            <a:normAutofit/>
          </a:bodyPr>
          <a:lstStyle/>
          <a:p>
            <a:pPr algn="ctr"/>
            <a:r>
              <a:rPr lang="tr-TR" sz="2400" b="1" dirty="0">
                <a:solidFill>
                  <a:srgbClr val="C00000"/>
                </a:solidFill>
              </a:rPr>
              <a:t>Sosyal Bilimlerde Kullanılan </a:t>
            </a:r>
            <a:br>
              <a:rPr lang="tr-TR" sz="2400" b="1" dirty="0">
                <a:solidFill>
                  <a:srgbClr val="C00000"/>
                </a:solidFill>
              </a:rPr>
            </a:br>
            <a:r>
              <a:rPr lang="tr-TR" sz="2400" b="1" dirty="0">
                <a:solidFill>
                  <a:srgbClr val="C00000"/>
                </a:solidFill>
              </a:rPr>
              <a:t>Kimi Ölçekler</a:t>
            </a:r>
          </a:p>
        </p:txBody>
      </p:sp>
      <p:sp>
        <p:nvSpPr>
          <p:cNvPr id="3" name="2 İçerik Yer Tutucusu"/>
          <p:cNvSpPr>
            <a:spLocks noGrp="1"/>
          </p:cNvSpPr>
          <p:nvPr>
            <p:ph idx="1"/>
          </p:nvPr>
        </p:nvSpPr>
        <p:spPr>
          <a:xfrm>
            <a:off x="1847528" y="1268760"/>
            <a:ext cx="8352928" cy="5472608"/>
          </a:xfrm>
        </p:spPr>
        <p:txBody>
          <a:bodyPr>
            <a:normAutofit fontScale="40000" lnSpcReduction="20000"/>
          </a:bodyPr>
          <a:lstStyle/>
          <a:p>
            <a:pPr lvl="0">
              <a:buNone/>
            </a:pPr>
            <a:r>
              <a:rPr lang="tr-TR" sz="5000" b="1" dirty="0">
                <a:solidFill>
                  <a:srgbClr val="C00000"/>
                </a:solidFill>
              </a:rPr>
              <a:t>1.BOGARDUS ÖLÇEĞİ: </a:t>
            </a:r>
          </a:p>
          <a:p>
            <a:pPr lvl="0">
              <a:buFont typeface="Wingdings" pitchFamily="2" charset="2"/>
              <a:buChar char="ü"/>
            </a:pPr>
            <a:r>
              <a:rPr lang="tr-TR" sz="5000" dirty="0"/>
              <a:t>Bu ölçek bir grubun toplumsal yönden benimsenme derecesini ölçmek üzere maddelerden oluşmakta, </a:t>
            </a:r>
          </a:p>
          <a:p>
            <a:pPr lvl="0">
              <a:buFont typeface="Wingdings" pitchFamily="2" charset="2"/>
              <a:buChar char="ü"/>
            </a:pPr>
            <a:r>
              <a:rPr lang="tr-TR" sz="5000" dirty="0"/>
              <a:t>Grubun, sosyal tutumları, ulusal ve ırkçı tutumları ölçmek üzere düzenlenmiş,</a:t>
            </a:r>
          </a:p>
          <a:p>
            <a:pPr lvl="0">
              <a:buFont typeface="Wingdings" pitchFamily="2" charset="2"/>
              <a:buChar char="ü"/>
            </a:pPr>
            <a:r>
              <a:rPr lang="tr-TR" sz="5000" dirty="0"/>
              <a:t>Değerlendirmede frekans ve yüzdeler kullanılır,</a:t>
            </a:r>
          </a:p>
          <a:p>
            <a:pPr lvl="0">
              <a:buNone/>
            </a:pPr>
            <a:r>
              <a:rPr lang="tr-TR" sz="5000" dirty="0">
                <a:solidFill>
                  <a:srgbClr val="C00000"/>
                </a:solidFill>
              </a:rPr>
              <a:t> </a:t>
            </a:r>
          </a:p>
          <a:p>
            <a:pPr lvl="0">
              <a:buNone/>
            </a:pPr>
            <a:r>
              <a:rPr lang="tr-TR" sz="5000" b="1" dirty="0">
                <a:solidFill>
                  <a:srgbClr val="C00000"/>
                </a:solidFill>
              </a:rPr>
              <a:t>2.GUTTMAN ÖLÇEĞİ:</a:t>
            </a:r>
            <a:r>
              <a:rPr lang="tr-TR" sz="5000" dirty="0">
                <a:solidFill>
                  <a:srgbClr val="C00000"/>
                </a:solidFill>
              </a:rPr>
              <a:t> </a:t>
            </a:r>
          </a:p>
          <a:p>
            <a:pPr lvl="0">
              <a:buFont typeface="Wingdings" pitchFamily="2" charset="2"/>
              <a:buChar char="ü"/>
            </a:pPr>
            <a:r>
              <a:rPr lang="tr-TR" sz="5000" dirty="0"/>
              <a:t>Çok maddeli tutum ölçeklerinden,</a:t>
            </a:r>
          </a:p>
          <a:p>
            <a:pPr lvl="0">
              <a:buFont typeface="Wingdings" pitchFamily="2" charset="2"/>
              <a:buChar char="ü"/>
            </a:pPr>
            <a:r>
              <a:rPr lang="tr-TR" sz="5000" dirty="0"/>
              <a:t>Ölçeği yanıtlayanlar, her madde için görüşlerini “Kabul” ya da “</a:t>
            </a:r>
            <a:r>
              <a:rPr lang="tr-TR" sz="5000" dirty="0" err="1"/>
              <a:t>Red</a:t>
            </a:r>
            <a:r>
              <a:rPr lang="tr-TR" sz="5000" dirty="0"/>
              <a:t>” yönünden belirtir, </a:t>
            </a:r>
          </a:p>
          <a:p>
            <a:pPr lvl="0">
              <a:buFont typeface="Wingdings" pitchFamily="2" charset="2"/>
              <a:buChar char="ü"/>
            </a:pPr>
            <a:r>
              <a:rPr lang="tr-TR" sz="5000" dirty="0"/>
              <a:t>Belli bir puanlama sistemiyle puanlanır, </a:t>
            </a:r>
          </a:p>
          <a:p>
            <a:pPr lvl="0">
              <a:buFont typeface="Wingdings" pitchFamily="2" charset="2"/>
              <a:buChar char="ü"/>
            </a:pPr>
            <a:r>
              <a:rPr lang="tr-TR" sz="5000" dirty="0"/>
              <a:t>Madde sayısı arttıkça güvenirliği de artar,</a:t>
            </a:r>
          </a:p>
          <a:p>
            <a:pPr lvl="0">
              <a:buFont typeface="Wingdings" pitchFamily="2" charset="2"/>
              <a:buChar char="ü"/>
            </a:pPr>
            <a:r>
              <a:rPr lang="tr-TR" sz="5000" dirty="0"/>
              <a:t>Maddelerin yarısı olumlu, yarısı olumsuz ifadelendirilir,</a:t>
            </a:r>
          </a:p>
          <a:p>
            <a:pPr lvl="0">
              <a:buNone/>
            </a:pPr>
            <a:r>
              <a:rPr lang="tr-TR" sz="4800" dirty="0"/>
              <a:t> </a:t>
            </a:r>
          </a:p>
          <a:p>
            <a:pPr lvl="0"/>
            <a:endParaRPr lang="tr-TR" dirty="0"/>
          </a:p>
          <a:p>
            <a:pPr>
              <a:buNone/>
            </a:pPr>
            <a:r>
              <a:rPr lang="tr-TR" b="1" dirty="0"/>
              <a:t> </a:t>
            </a:r>
            <a:endParaRPr lang="tr-TR" dirty="0"/>
          </a:p>
        </p:txBody>
      </p:sp>
      <p:sp>
        <p:nvSpPr>
          <p:cNvPr id="4" name="3 Slayt Numarası Yer Tutucusu"/>
          <p:cNvSpPr>
            <a:spLocks noGrp="1"/>
          </p:cNvSpPr>
          <p:nvPr>
            <p:ph type="sldNum" sz="quarter" idx="12"/>
          </p:nvPr>
        </p:nvSpPr>
        <p:spPr>
          <a:prstGeom prst="rect">
            <a:avLst/>
          </a:prstGeom>
        </p:spPr>
        <p:txBody>
          <a:bodyPr vert="horz" rtlCol="0" anchor="ctr"/>
          <a:lstStyle>
            <a:defPPr>
              <a:defRPr lang="tr-TR"/>
            </a:defPPr>
            <a:lvl1pPr marL="0" algn="ctr" defTabSz="914400" rtl="0" eaLnBrk="1" latinLnBrk="0" hangingPunct="1">
              <a:defRPr kumimoji="0" sz="1400" b="1" kern="120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EF61F241-EC49-41D1-8D67-E19C899698A7}" type="slidenum">
              <a:rPr lang="tr-TR" smtClean="0"/>
              <a:pPr/>
              <a:t>5</a:t>
            </a:fld>
            <a:endParaRPr lang="tr-T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775520" y="274638"/>
            <a:ext cx="8424936" cy="706090"/>
          </a:xfrm>
        </p:spPr>
        <p:txBody>
          <a:bodyPr>
            <a:noAutofit/>
          </a:bodyPr>
          <a:lstStyle/>
          <a:p>
            <a:pPr algn="ctr"/>
            <a:r>
              <a:rPr lang="tr-TR" sz="2800" b="1" dirty="0">
                <a:solidFill>
                  <a:srgbClr val="C00000"/>
                </a:solidFill>
              </a:rPr>
              <a:t>Sosyal Bilimlerde Kullanılan </a:t>
            </a:r>
            <a:br>
              <a:rPr lang="tr-TR" sz="2800" b="1" dirty="0">
                <a:solidFill>
                  <a:srgbClr val="C00000"/>
                </a:solidFill>
              </a:rPr>
            </a:br>
            <a:r>
              <a:rPr lang="tr-TR" sz="2800" b="1" dirty="0">
                <a:solidFill>
                  <a:srgbClr val="C00000"/>
                </a:solidFill>
              </a:rPr>
              <a:t>Kimi Ölçekler</a:t>
            </a:r>
            <a:endParaRPr lang="tr-TR" sz="2800" dirty="0"/>
          </a:p>
        </p:txBody>
      </p:sp>
      <p:sp>
        <p:nvSpPr>
          <p:cNvPr id="3" name="2 İçerik Yer Tutucusu"/>
          <p:cNvSpPr>
            <a:spLocks noGrp="1"/>
          </p:cNvSpPr>
          <p:nvPr>
            <p:ph idx="1"/>
          </p:nvPr>
        </p:nvSpPr>
        <p:spPr>
          <a:xfrm>
            <a:off x="1775520" y="1124744"/>
            <a:ext cx="8424936" cy="5544616"/>
          </a:xfrm>
        </p:spPr>
        <p:txBody>
          <a:bodyPr>
            <a:normAutofit fontScale="85000" lnSpcReduction="20000"/>
          </a:bodyPr>
          <a:lstStyle/>
          <a:p>
            <a:pPr lvl="0">
              <a:buNone/>
            </a:pPr>
            <a:r>
              <a:rPr lang="tr-TR" b="1" dirty="0">
                <a:solidFill>
                  <a:srgbClr val="C00000"/>
                </a:solidFill>
              </a:rPr>
              <a:t>3.THURSTONE ÖLÇEĞİ:</a:t>
            </a:r>
            <a:r>
              <a:rPr lang="tr-TR" dirty="0">
                <a:solidFill>
                  <a:srgbClr val="C00000"/>
                </a:solidFill>
              </a:rPr>
              <a:t> </a:t>
            </a:r>
          </a:p>
          <a:p>
            <a:pPr lvl="0">
              <a:buFont typeface="Wingdings" pitchFamily="2" charset="2"/>
              <a:buChar char="ü"/>
            </a:pPr>
            <a:r>
              <a:rPr lang="tr-TR" dirty="0"/>
              <a:t>Tutum ölçmek amacıyla geliştirilmiş,</a:t>
            </a:r>
          </a:p>
          <a:p>
            <a:pPr lvl="0">
              <a:buFont typeface="Wingdings" pitchFamily="2" charset="2"/>
              <a:buChar char="ü"/>
            </a:pPr>
            <a:r>
              <a:rPr lang="tr-TR" dirty="0"/>
              <a:t>Eşit aralıklı ölçek niteliği kazandırılmış,</a:t>
            </a:r>
          </a:p>
          <a:p>
            <a:pPr lvl="0">
              <a:buNone/>
            </a:pPr>
            <a:endParaRPr lang="tr-TR" dirty="0"/>
          </a:p>
          <a:p>
            <a:pPr lvl="0">
              <a:buNone/>
            </a:pPr>
            <a:r>
              <a:rPr lang="tr-TR" b="1" dirty="0">
                <a:solidFill>
                  <a:srgbClr val="C00000"/>
                </a:solidFill>
              </a:rPr>
              <a:t>4.SEMANTİK FARKLILIK ÖLÇEĞİ:</a:t>
            </a:r>
            <a:r>
              <a:rPr lang="tr-TR" dirty="0">
                <a:solidFill>
                  <a:srgbClr val="C00000"/>
                </a:solidFill>
              </a:rPr>
              <a:t> </a:t>
            </a:r>
          </a:p>
          <a:p>
            <a:pPr lvl="0">
              <a:buFont typeface="Wingdings" pitchFamily="2" charset="2"/>
              <a:buChar char="ü"/>
            </a:pPr>
            <a:r>
              <a:rPr lang="tr-TR" dirty="0"/>
              <a:t>Sosyal tutumların ölçülmesi için uygun bir ölçek,</a:t>
            </a:r>
          </a:p>
          <a:p>
            <a:pPr lvl="0">
              <a:buFont typeface="Wingdings" pitchFamily="2" charset="2"/>
              <a:buChar char="ü"/>
            </a:pPr>
            <a:r>
              <a:rPr lang="tr-TR" dirty="0" err="1"/>
              <a:t>Likert</a:t>
            </a:r>
            <a:r>
              <a:rPr lang="tr-TR" dirty="0"/>
              <a:t> türü ölçeklere benzer,</a:t>
            </a:r>
          </a:p>
          <a:p>
            <a:pPr lvl="0">
              <a:buFont typeface="Wingdings" pitchFamily="2" charset="2"/>
              <a:buChar char="ü"/>
            </a:pPr>
            <a:r>
              <a:rPr lang="tr-TR" dirty="0"/>
              <a:t> İnsanlara doğrudan soru sormanın yarattığı kişisel yanlışlıkları ortadan kaldıran, dolaylı ölçüm sağlama niteliğinde,</a:t>
            </a:r>
          </a:p>
          <a:p>
            <a:pPr lvl="0">
              <a:buFont typeface="Wingdings" pitchFamily="2" charset="2"/>
              <a:buChar char="ü"/>
            </a:pPr>
            <a:r>
              <a:rPr lang="tr-TR" dirty="0"/>
              <a:t>Bu nedenle ölçek, özellikle duyarlı kavramların ölçümü için kullanılır,</a:t>
            </a:r>
          </a:p>
          <a:p>
            <a:pPr lvl="0">
              <a:buFont typeface="Wingdings" pitchFamily="2" charset="2"/>
              <a:buChar char="ü"/>
            </a:pPr>
            <a:r>
              <a:rPr lang="tr-TR" dirty="0"/>
              <a:t>Faktör analizleri bu ölçeklerin üç tutum boyutunda (faktörde) gruplandıklarını göstermiş, bunlar;</a:t>
            </a:r>
          </a:p>
          <a:p>
            <a:pPr lvl="0">
              <a:buFont typeface="Wingdings" pitchFamily="2" charset="2"/>
              <a:buChar char="v"/>
            </a:pPr>
            <a:r>
              <a:rPr lang="tr-TR" dirty="0"/>
              <a:t>Değerlendirme Boyutu; Güzel-Çirkin, İyi-Kötü, Tatlı-Ekşi gibi sıfatlarla nitelendirilmekte,</a:t>
            </a:r>
          </a:p>
          <a:p>
            <a:pPr lvl="0">
              <a:buFont typeface="Wingdings" pitchFamily="2" charset="2"/>
              <a:buChar char="v"/>
            </a:pPr>
            <a:r>
              <a:rPr lang="tr-TR" dirty="0"/>
              <a:t>Güç  (Potansiyel Boyutu); Büyük-Küçük, Güçlü-Güçsüz, Derin-Sığ gibi sıfatlarla nitelendirilmekte,</a:t>
            </a:r>
          </a:p>
          <a:p>
            <a:pPr lvl="0">
              <a:buFont typeface="Wingdings" pitchFamily="2" charset="2"/>
              <a:buChar char="v"/>
            </a:pPr>
            <a:r>
              <a:rPr lang="tr-TR" dirty="0"/>
              <a:t>Eylem Boyutu; Hızlı- Yavaş, Canlı-Ölü, Genç-Yaşlı gibi sıfatlarla nitelendirilmekte (Sıfatların Hızlı-Yavaş gibi iki özelliği arasında 7 derecelendirme yapılmakta),</a:t>
            </a:r>
          </a:p>
          <a:p>
            <a:endParaRPr lang="tr-TR" dirty="0"/>
          </a:p>
        </p:txBody>
      </p:sp>
      <p:sp>
        <p:nvSpPr>
          <p:cNvPr id="4" name="3 Slayt Numarası Yer Tutucusu"/>
          <p:cNvSpPr>
            <a:spLocks noGrp="1"/>
          </p:cNvSpPr>
          <p:nvPr>
            <p:ph type="sldNum" sz="quarter" idx="12"/>
          </p:nvPr>
        </p:nvSpPr>
        <p:spPr>
          <a:prstGeom prst="rect">
            <a:avLst/>
          </a:prstGeom>
        </p:spPr>
        <p:txBody>
          <a:bodyPr vert="horz" rtlCol="0" anchor="ctr"/>
          <a:lstStyle>
            <a:defPPr>
              <a:defRPr lang="tr-TR"/>
            </a:defPPr>
            <a:lvl1pPr marL="0" algn="ctr" defTabSz="914400" rtl="0" eaLnBrk="1" latinLnBrk="0" hangingPunct="1">
              <a:defRPr kumimoji="0" sz="1400" b="1" kern="120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EF61F241-EC49-41D1-8D67-E19C899698A7}" type="slidenum">
              <a:rPr lang="tr-TR" smtClean="0"/>
              <a:pPr/>
              <a:t>6</a:t>
            </a:fld>
            <a:endParaRPr lang="tr-T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81200" y="188640"/>
            <a:ext cx="8219256" cy="432048"/>
          </a:xfrm>
        </p:spPr>
        <p:txBody>
          <a:bodyPr>
            <a:noAutofit/>
          </a:bodyPr>
          <a:lstStyle/>
          <a:p>
            <a:pPr algn="ctr"/>
            <a:r>
              <a:rPr lang="tr-TR" sz="2400" b="1" dirty="0">
                <a:solidFill>
                  <a:srgbClr val="C00000"/>
                </a:solidFill>
              </a:rPr>
              <a:t>Ölçme Aracı Geliştirilmesinde Temel İlkeler</a:t>
            </a:r>
          </a:p>
        </p:txBody>
      </p:sp>
      <p:sp>
        <p:nvSpPr>
          <p:cNvPr id="3" name="2 İçerik Yer Tutucusu"/>
          <p:cNvSpPr>
            <a:spLocks noGrp="1"/>
          </p:cNvSpPr>
          <p:nvPr>
            <p:ph idx="1"/>
          </p:nvPr>
        </p:nvSpPr>
        <p:spPr>
          <a:xfrm>
            <a:off x="1703512" y="764704"/>
            <a:ext cx="8424936" cy="5904656"/>
          </a:xfrm>
        </p:spPr>
        <p:txBody>
          <a:bodyPr>
            <a:noAutofit/>
          </a:bodyPr>
          <a:lstStyle/>
          <a:p>
            <a:pPr marL="457200" indent="-457200">
              <a:buFont typeface="+mj-lt"/>
              <a:buAutoNum type="alphaLcPeriod"/>
            </a:pPr>
            <a:r>
              <a:rPr lang="tr-TR" sz="2000" b="1" dirty="0"/>
              <a:t>Boyutluluk(Tek/Çok); </a:t>
            </a:r>
            <a:r>
              <a:rPr lang="tr-TR" sz="1400" dirty="0"/>
              <a:t>Ölçeğin  tek  bir boyut  üzerinde  uzanan bir özelliği  ölçmesi gerekir. Bu durum tutumların ölçülmesinde önemlidir ve ölçek maddeleri birbirleriyle </a:t>
            </a:r>
            <a:r>
              <a:rPr lang="tr-TR" sz="1400" dirty="0" err="1"/>
              <a:t>iliskili</a:t>
            </a:r>
            <a:r>
              <a:rPr lang="tr-TR" sz="1400" dirty="0"/>
              <a:t> olmalıdır. Ölçeğin tek boyutlu    olup olmadığı </a:t>
            </a:r>
            <a:r>
              <a:rPr lang="tr-TR" sz="1400" b="1" dirty="0"/>
              <a:t>FAKTÖR ANALİZİ </a:t>
            </a:r>
            <a:r>
              <a:rPr lang="tr-TR" sz="1400" dirty="0"/>
              <a:t>ile belirlenebilir.</a:t>
            </a:r>
          </a:p>
          <a:p>
            <a:pPr marL="457200" indent="-457200">
              <a:buFont typeface="+mj-lt"/>
              <a:buAutoNum type="alphaLcPeriod"/>
            </a:pPr>
            <a:endParaRPr lang="tr-TR" sz="1400" dirty="0"/>
          </a:p>
          <a:p>
            <a:pPr marL="457200" indent="-457200">
              <a:buFont typeface="+mj-lt"/>
              <a:buAutoNum type="alphaLcPeriod"/>
            </a:pPr>
            <a:r>
              <a:rPr lang="tr-TR" sz="2000" b="1" dirty="0"/>
              <a:t>Saptanabilirlik-Yinelenebilirlik; </a:t>
            </a:r>
            <a:r>
              <a:rPr lang="tr-TR" sz="1400" dirty="0"/>
              <a:t>Tutum ölçeğinde bir kişinin  aldığı puanın belirlenmesi, kişinin tutum  boyutu üzerindeki yerinin  belirlenmesine olanak sağlar,</a:t>
            </a:r>
          </a:p>
          <a:p>
            <a:pPr marL="457200" indent="-457200">
              <a:buFont typeface="+mj-lt"/>
              <a:buAutoNum type="alphaLcPeriod"/>
            </a:pPr>
            <a:endParaRPr lang="tr-TR" sz="1400" dirty="0"/>
          </a:p>
          <a:p>
            <a:pPr marL="457200" indent="-457200">
              <a:buFont typeface="+mj-lt"/>
              <a:buAutoNum type="alphaLcPeriod"/>
            </a:pPr>
            <a:r>
              <a:rPr lang="tr-TR" sz="2000" b="1" dirty="0"/>
              <a:t>Eşit Aralıklılık; </a:t>
            </a:r>
            <a:r>
              <a:rPr lang="tr-TR" sz="1400" dirty="0"/>
              <a:t>Bu ölçekler uzunluk ve ağırlık ölçüleri gibi eşit aralıklıdır. Ancak sosyal bilimler ve eğitim bilimleri  gibi alanlarda geliştirilen ölçekler de birbirine eşit ve birbirine dayalı   bir kodlama(puanlama) sistemi ile eşit aralıklı hale  getirilebilir. </a:t>
            </a:r>
          </a:p>
          <a:p>
            <a:pPr marL="457200" indent="-457200">
              <a:buNone/>
            </a:pPr>
            <a:r>
              <a:rPr lang="tr-TR" sz="1400" b="1" dirty="0"/>
              <a:t>          “Çok Katılıyorum (5)”,          “Katılıyorum (4)”,          “Kararsızım(3)”,          “Katılmıyorum(2)”,                 “Çok Katılıyorum(1)"</a:t>
            </a:r>
            <a:endParaRPr lang="tr-TR" sz="1400" dirty="0"/>
          </a:p>
          <a:p>
            <a:pPr marL="457200" indent="-457200">
              <a:buFont typeface="+mj-lt"/>
              <a:buAutoNum type="alphaLcPeriod"/>
            </a:pPr>
            <a:endParaRPr lang="tr-TR" sz="1400" dirty="0"/>
          </a:p>
          <a:p>
            <a:pPr marL="457200" indent="-457200">
              <a:buFont typeface="+mj-lt"/>
              <a:buAutoNum type="alphaLcPeriod"/>
            </a:pPr>
            <a:r>
              <a:rPr lang="tr-TR" sz="2000" b="1" dirty="0"/>
              <a:t>Geçerlik/Güvenirlik; </a:t>
            </a:r>
            <a:r>
              <a:rPr lang="tr-TR" sz="1400" dirty="0"/>
              <a:t>Ölçeğin tutarlılığını gösterir.  Güvenirlik, geçerlik için ön koşul niteliğindedir. Bir ölçeğin güvenilir olup olmadığına, </a:t>
            </a:r>
            <a:r>
              <a:rPr lang="tr-TR" sz="1400" dirty="0" err="1"/>
              <a:t>Kuder</a:t>
            </a:r>
            <a:r>
              <a:rPr lang="tr-TR" sz="1400" dirty="0"/>
              <a:t> </a:t>
            </a:r>
            <a:r>
              <a:rPr lang="tr-TR" sz="1400" dirty="0" err="1"/>
              <a:t>Richardson</a:t>
            </a:r>
            <a:r>
              <a:rPr lang="tr-TR" sz="1400" dirty="0"/>
              <a:t> Formüllerinden üretilen </a:t>
            </a:r>
            <a:r>
              <a:rPr lang="tr-TR" sz="1400" b="1" dirty="0"/>
              <a:t>“CRONBACH ALPHA KATSAYISI” </a:t>
            </a:r>
            <a:r>
              <a:rPr lang="tr-TR" sz="1400" dirty="0"/>
              <a:t>hesaplanarak karar verilebilir. Bu yöntem, testin her maddesinin diğer maddelerle olan ilişkisi, katsayı biçiminde hesaplanır.</a:t>
            </a:r>
          </a:p>
          <a:p>
            <a:pPr marL="457200" indent="-457200">
              <a:buFont typeface="+mj-lt"/>
              <a:buAutoNum type="alphaLcPeriod"/>
            </a:pPr>
            <a:endParaRPr lang="tr-TR" sz="1400" dirty="0"/>
          </a:p>
          <a:p>
            <a:pPr marL="457200" indent="-457200">
              <a:buFont typeface="+mj-lt"/>
              <a:buAutoNum type="alphaLcPeriod"/>
            </a:pPr>
            <a:r>
              <a:rPr lang="tr-TR" sz="2000" b="1" dirty="0"/>
              <a:t>Süreklilik; </a:t>
            </a:r>
            <a:r>
              <a:rPr lang="tr-TR" sz="1400" dirty="0"/>
              <a:t>Ölçmek istenen konuyu belli bir süreklilikle ölçmesidir. </a:t>
            </a:r>
          </a:p>
        </p:txBody>
      </p:sp>
      <p:sp>
        <p:nvSpPr>
          <p:cNvPr id="4" name="3 Slayt Numarası Yer Tutucusu"/>
          <p:cNvSpPr>
            <a:spLocks noGrp="1"/>
          </p:cNvSpPr>
          <p:nvPr>
            <p:ph type="sldNum" sz="quarter" idx="12"/>
          </p:nvPr>
        </p:nvSpPr>
        <p:spPr>
          <a:prstGeom prst="rect">
            <a:avLst/>
          </a:prstGeom>
        </p:spPr>
        <p:txBody>
          <a:bodyPr vert="horz" rtlCol="0" anchor="ctr"/>
          <a:lstStyle>
            <a:defPPr>
              <a:defRPr lang="tr-TR"/>
            </a:defPPr>
            <a:lvl1pPr marL="0" algn="ctr" defTabSz="914400" rtl="0" eaLnBrk="1" latinLnBrk="0" hangingPunct="1">
              <a:defRPr kumimoji="0" sz="1400" b="1" kern="120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EF61F241-EC49-41D1-8D67-E19C899698A7}" type="slidenum">
              <a:rPr lang="tr-TR" smtClean="0"/>
              <a:pPr/>
              <a:t>7</a:t>
            </a:fld>
            <a:endParaRPr lang="tr-T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81200" y="188640"/>
            <a:ext cx="8147248" cy="576064"/>
          </a:xfrm>
        </p:spPr>
        <p:txBody>
          <a:bodyPr>
            <a:normAutofit/>
          </a:bodyPr>
          <a:lstStyle/>
          <a:p>
            <a:pPr algn="ctr"/>
            <a:r>
              <a:rPr lang="tr-TR" sz="2800" b="1" dirty="0">
                <a:solidFill>
                  <a:srgbClr val="C00000"/>
                </a:solidFill>
              </a:rPr>
              <a:t>Ölçek Geliştirme</a:t>
            </a:r>
            <a:endParaRPr lang="tr-TR" sz="2800" dirty="0"/>
          </a:p>
        </p:txBody>
      </p:sp>
      <p:sp>
        <p:nvSpPr>
          <p:cNvPr id="3" name="2 İçerik Yer Tutucusu"/>
          <p:cNvSpPr>
            <a:spLocks noGrp="1"/>
          </p:cNvSpPr>
          <p:nvPr>
            <p:ph idx="1"/>
          </p:nvPr>
        </p:nvSpPr>
        <p:spPr>
          <a:xfrm>
            <a:off x="1775520" y="764704"/>
            <a:ext cx="8496944" cy="5904656"/>
          </a:xfrm>
        </p:spPr>
        <p:txBody>
          <a:bodyPr>
            <a:normAutofit/>
          </a:bodyPr>
          <a:lstStyle/>
          <a:p>
            <a:pPr lvl="0">
              <a:buFont typeface="Wingdings" pitchFamily="2" charset="2"/>
              <a:buChar char="Ø"/>
            </a:pPr>
            <a:r>
              <a:rPr lang="tr-TR" dirty="0"/>
              <a:t>Çok maddeli tutum ölçer ölçeklerden olan ve yaygın olarak kullanılan ölçekler,</a:t>
            </a:r>
          </a:p>
          <a:p>
            <a:pPr lvl="0">
              <a:buFont typeface="Wingdings" pitchFamily="2" charset="2"/>
              <a:buChar char="Ø"/>
            </a:pPr>
            <a:r>
              <a:rPr lang="tr-TR" dirty="0"/>
              <a:t> Bir konuya ya da bir yapıya özgün bir testte birçok cümle ya da  ifade bulunur,</a:t>
            </a:r>
          </a:p>
          <a:p>
            <a:pPr lvl="0">
              <a:buFont typeface="Wingdings" pitchFamily="2" charset="2"/>
              <a:buChar char="Ø"/>
            </a:pPr>
            <a:r>
              <a:rPr lang="tr-TR" dirty="0"/>
              <a:t>5 ya da 7 aşamalı </a:t>
            </a:r>
            <a:r>
              <a:rPr lang="tr-TR" dirty="0" err="1"/>
              <a:t>seçeneklendirilebilir</a:t>
            </a:r>
            <a:r>
              <a:rPr lang="tr-TR" dirty="0"/>
              <a:t>, ortada bir “nötr” seçenek( “Kararsızım” , “Ne Katılıyorum, Ne Katılmıyorum” vb.) olmalıdır,</a:t>
            </a:r>
          </a:p>
          <a:p>
            <a:pPr lvl="0">
              <a:buNone/>
            </a:pPr>
            <a:endParaRPr lang="tr-TR" dirty="0"/>
          </a:p>
          <a:p>
            <a:r>
              <a:rPr lang="tr-TR" sz="3000" b="1" dirty="0">
                <a:solidFill>
                  <a:srgbClr val="C00000"/>
                </a:solidFill>
              </a:rPr>
              <a:t>Ölçek Hazırlanmasında İş Sırası;</a:t>
            </a:r>
          </a:p>
          <a:p>
            <a:pPr marL="457200" indent="-457200">
              <a:buFont typeface="+mj-lt"/>
              <a:buAutoNum type="arabicPeriod"/>
            </a:pPr>
            <a:r>
              <a:rPr lang="tr-TR" b="1" dirty="0"/>
              <a:t>Ölçek türüne karar verilmesi ve ifade havuzunun hazırlanması(1),</a:t>
            </a:r>
          </a:p>
          <a:p>
            <a:pPr marL="457200" indent="-457200">
              <a:buFont typeface="+mj-lt"/>
              <a:buAutoNum type="arabicPeriod"/>
            </a:pPr>
            <a:r>
              <a:rPr lang="tr-TR" b="1" dirty="0"/>
              <a:t>Her tümceye karşı tepkilerin belirtileceği ölçek seçenek türünün kararlaştırılması(2),</a:t>
            </a:r>
          </a:p>
          <a:p>
            <a:pPr marL="457200" indent="-457200">
              <a:buFont typeface="+mj-lt"/>
              <a:buAutoNum type="arabicPeriod"/>
            </a:pPr>
            <a:r>
              <a:rPr lang="tr-TR" b="1" dirty="0"/>
              <a:t>Ön deneme yapılarak tümcelerin seçilmesi(3), </a:t>
            </a:r>
          </a:p>
          <a:p>
            <a:pPr marL="457200" indent="-457200">
              <a:buFont typeface="+mj-lt"/>
              <a:buAutoNum type="arabicPeriod"/>
            </a:pPr>
            <a:r>
              <a:rPr lang="tr-TR" b="1" dirty="0"/>
              <a:t>Tutum ölçerin son biçimine getirilmesi(4)</a:t>
            </a:r>
          </a:p>
          <a:p>
            <a:pPr marL="457200" indent="-457200">
              <a:buFont typeface="+mj-lt"/>
              <a:buAutoNum type="arabicPeriod"/>
            </a:pPr>
            <a:endParaRPr lang="tr-TR" b="1" dirty="0"/>
          </a:p>
          <a:p>
            <a:pPr marL="457200" indent="-457200">
              <a:buNone/>
            </a:pPr>
            <a:r>
              <a:rPr lang="tr-TR" b="1" dirty="0">
                <a:solidFill>
                  <a:srgbClr val="C00000"/>
                </a:solidFill>
              </a:rPr>
              <a:t>***</a:t>
            </a:r>
            <a:r>
              <a:rPr lang="tr-TR" dirty="0"/>
              <a:t>Ölçek geliştirme aşamasında </a:t>
            </a:r>
            <a:r>
              <a:rPr lang="tr-TR" b="1" dirty="0"/>
              <a:t>Psikometri, Ölçme ve Değerlendirme, İstatistik/</a:t>
            </a:r>
            <a:r>
              <a:rPr lang="tr-TR" b="1" dirty="0" err="1"/>
              <a:t>Biyoistatistik</a:t>
            </a:r>
            <a:r>
              <a:rPr lang="tr-TR" b="1" dirty="0"/>
              <a:t> </a:t>
            </a:r>
            <a:r>
              <a:rPr lang="tr-TR" dirty="0"/>
              <a:t>uzmanlarından destek almalıdır.</a:t>
            </a:r>
          </a:p>
          <a:p>
            <a:endParaRPr lang="tr-TR" dirty="0"/>
          </a:p>
        </p:txBody>
      </p:sp>
      <p:sp>
        <p:nvSpPr>
          <p:cNvPr id="4" name="3 Slayt Numarası Yer Tutucusu"/>
          <p:cNvSpPr>
            <a:spLocks noGrp="1"/>
          </p:cNvSpPr>
          <p:nvPr>
            <p:ph type="sldNum" sz="quarter" idx="12"/>
          </p:nvPr>
        </p:nvSpPr>
        <p:spPr>
          <a:prstGeom prst="rect">
            <a:avLst/>
          </a:prstGeom>
        </p:spPr>
        <p:txBody>
          <a:bodyPr vert="horz" rtlCol="0" anchor="ctr"/>
          <a:lstStyle>
            <a:defPPr>
              <a:defRPr lang="tr-TR"/>
            </a:defPPr>
            <a:lvl1pPr marL="0" algn="ctr" defTabSz="914400" rtl="0" eaLnBrk="1" latinLnBrk="0" hangingPunct="1">
              <a:defRPr kumimoji="0" sz="1400" b="1" kern="120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EF61F241-EC49-41D1-8D67-E19C899698A7}" type="slidenum">
              <a:rPr lang="tr-TR" smtClean="0"/>
              <a:pPr/>
              <a:t>8</a:t>
            </a:fld>
            <a:endParaRPr lang="tr-T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81200" y="116632"/>
            <a:ext cx="8219256" cy="792088"/>
          </a:xfrm>
        </p:spPr>
        <p:txBody>
          <a:bodyPr>
            <a:noAutofit/>
          </a:bodyPr>
          <a:lstStyle/>
          <a:p>
            <a:pPr algn="ctr"/>
            <a:r>
              <a:rPr lang="tr-TR" sz="2800" b="1" dirty="0">
                <a:solidFill>
                  <a:srgbClr val="C00000"/>
                </a:solidFill>
              </a:rPr>
              <a:t>Ölçek Geliştirme</a:t>
            </a:r>
          </a:p>
        </p:txBody>
      </p:sp>
      <p:sp>
        <p:nvSpPr>
          <p:cNvPr id="3" name="2 İçerik Yer Tutucusu"/>
          <p:cNvSpPr>
            <a:spLocks noGrp="1"/>
          </p:cNvSpPr>
          <p:nvPr>
            <p:ph idx="1"/>
          </p:nvPr>
        </p:nvSpPr>
        <p:spPr>
          <a:xfrm>
            <a:off x="1703512" y="980728"/>
            <a:ext cx="8568952" cy="5493224"/>
          </a:xfrm>
        </p:spPr>
        <p:txBody>
          <a:bodyPr>
            <a:noAutofit/>
          </a:bodyPr>
          <a:lstStyle/>
          <a:p>
            <a:pPr marL="457200" indent="-457200">
              <a:buNone/>
            </a:pPr>
            <a:r>
              <a:rPr lang="tr-TR" b="1" dirty="0">
                <a:solidFill>
                  <a:srgbClr val="C00000"/>
                </a:solidFill>
              </a:rPr>
              <a:t>1.Tümce havuzunun hazırlanması(1);</a:t>
            </a:r>
            <a:r>
              <a:rPr lang="tr-TR" dirty="0">
                <a:solidFill>
                  <a:srgbClr val="C00000"/>
                </a:solidFill>
              </a:rPr>
              <a:t> </a:t>
            </a:r>
          </a:p>
          <a:p>
            <a:pPr marL="457200" indent="-457200">
              <a:buFont typeface="Wingdings" pitchFamily="2" charset="2"/>
              <a:buChar char="ü"/>
            </a:pPr>
            <a:r>
              <a:rPr lang="tr-TR" dirty="0"/>
              <a:t>Konu ile ilgili bir çok tümce yazılır, </a:t>
            </a:r>
          </a:p>
          <a:p>
            <a:pPr marL="457200" indent="-457200">
              <a:buFont typeface="Wingdings" pitchFamily="2" charset="2"/>
              <a:buChar char="ü"/>
            </a:pPr>
            <a:r>
              <a:rPr lang="tr-TR" dirty="0"/>
              <a:t>Uzmanların (8-10)görüşleri alınır,</a:t>
            </a:r>
          </a:p>
          <a:p>
            <a:pPr marL="457200" indent="-457200">
              <a:buFont typeface="Wingdings" pitchFamily="2" charset="2"/>
              <a:buChar char="ü"/>
            </a:pPr>
            <a:endParaRPr lang="tr-TR" sz="1400" dirty="0"/>
          </a:p>
          <a:p>
            <a:pPr marL="457200" indent="-457200">
              <a:buNone/>
            </a:pPr>
            <a:r>
              <a:rPr lang="tr-TR" b="1" dirty="0">
                <a:solidFill>
                  <a:srgbClr val="C00000"/>
                </a:solidFill>
              </a:rPr>
              <a:t>2.Her tümceye karşı tepkilerin belirtileceği ölçek seçenek türünün kararlaştırılması(2);</a:t>
            </a:r>
          </a:p>
          <a:p>
            <a:pPr marL="457200" indent="-457200">
              <a:buFont typeface="Wingdings" pitchFamily="2" charset="2"/>
              <a:buChar char="ü"/>
            </a:pPr>
            <a:r>
              <a:rPr lang="tr-TR" dirty="0"/>
              <a:t>Tepkiler her tümce için aynı olmalı, </a:t>
            </a:r>
          </a:p>
          <a:p>
            <a:pPr marL="457200" indent="-457200">
              <a:buFont typeface="Wingdings" pitchFamily="2" charset="2"/>
              <a:buChar char="ü"/>
            </a:pPr>
            <a:r>
              <a:rPr lang="tr-TR" dirty="0"/>
              <a:t>Tepkiler </a:t>
            </a:r>
            <a:r>
              <a:rPr lang="tr-TR" b="1" dirty="0"/>
              <a:t>“Evet-Hayır” </a:t>
            </a:r>
            <a:r>
              <a:rPr lang="tr-TR" dirty="0"/>
              <a:t>gibi </a:t>
            </a:r>
            <a:r>
              <a:rPr lang="tr-TR" b="1" dirty="0"/>
              <a:t>sınıflamalı</a:t>
            </a:r>
            <a:r>
              <a:rPr lang="tr-TR" dirty="0"/>
              <a:t>, ya da </a:t>
            </a:r>
            <a:r>
              <a:rPr lang="tr-TR" b="1" dirty="0"/>
              <a:t>“Çok Katılıyorum, Katılıyorum, Kararsızım, Katılmıyorum, Hiç Katılmıyorum” </a:t>
            </a:r>
            <a:r>
              <a:rPr lang="tr-TR" dirty="0"/>
              <a:t>gibi </a:t>
            </a:r>
            <a:r>
              <a:rPr lang="tr-TR" b="1" dirty="0"/>
              <a:t>sıralamalı</a:t>
            </a:r>
            <a:r>
              <a:rPr lang="tr-TR" dirty="0"/>
              <a:t> nitelikte de olabilir,</a:t>
            </a:r>
          </a:p>
        </p:txBody>
      </p:sp>
      <p:sp>
        <p:nvSpPr>
          <p:cNvPr id="4" name="3 Slayt Numarası Yer Tutucusu"/>
          <p:cNvSpPr>
            <a:spLocks noGrp="1"/>
          </p:cNvSpPr>
          <p:nvPr>
            <p:ph type="sldNum" sz="quarter" idx="12"/>
          </p:nvPr>
        </p:nvSpPr>
        <p:spPr>
          <a:prstGeom prst="rect">
            <a:avLst/>
          </a:prstGeom>
        </p:spPr>
        <p:txBody>
          <a:bodyPr vert="horz" rtlCol="0" anchor="ctr"/>
          <a:lstStyle>
            <a:defPPr>
              <a:defRPr lang="tr-TR"/>
            </a:defPPr>
            <a:lvl1pPr marL="0" algn="ctr" defTabSz="914400" rtl="0" eaLnBrk="1" latinLnBrk="0" hangingPunct="1">
              <a:defRPr kumimoji="0" sz="1400" b="1" kern="120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EF61F241-EC49-41D1-8D67-E19C899698A7}" type="slidenum">
              <a:rPr lang="tr-TR" smtClean="0"/>
              <a:pPr/>
              <a:t>9</a:t>
            </a:fld>
            <a:endParaRPr lang="tr-TR"/>
          </a:p>
        </p:txBody>
      </p:sp>
    </p:spTree>
  </p:cSld>
  <p:clrMapOvr>
    <a:masterClrMapping/>
  </p:clrMapOvr>
</p:sld>
</file>

<file path=ppt/theme/theme1.xml><?xml version="1.0" encoding="utf-8"?>
<a:theme xmlns:a="http://schemas.openxmlformats.org/drawingml/2006/main" name="Rozet">
  <a:themeElements>
    <a:clrScheme name="Rozet">
      <a:dk1>
        <a:sysClr val="windowText" lastClr="000000"/>
      </a:dk1>
      <a:lt1>
        <a:sysClr val="window" lastClr="FFFFFF"/>
      </a:lt1>
      <a:dk2>
        <a:srgbClr val="2A1A00"/>
      </a:dk2>
      <a:lt2>
        <a:srgbClr val="F3F3F2"/>
      </a:lt2>
      <a:accent1>
        <a:srgbClr val="F8B323"/>
      </a:accent1>
      <a:accent2>
        <a:srgbClr val="656A59"/>
      </a:accent2>
      <a:accent3>
        <a:srgbClr val="46B2B5"/>
      </a:accent3>
      <a:accent4>
        <a:srgbClr val="8CAA7E"/>
      </a:accent4>
      <a:accent5>
        <a:srgbClr val="D36F68"/>
      </a:accent5>
      <a:accent6>
        <a:srgbClr val="826276"/>
      </a:accent6>
      <a:hlink>
        <a:srgbClr val="46B2B5"/>
      </a:hlink>
      <a:folHlink>
        <a:srgbClr val="A46694"/>
      </a:folHlink>
    </a:clrScheme>
    <a:fontScheme name="Rozet">
      <a:majorFont>
        <a:latin typeface="Impact" panose="020B080603090205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ill Sans MT" panose="020B0502020104020203"/>
        <a:ea typeface=""/>
        <a:cs typeface=""/>
        <a:font script="Grek" typeface="Corbel"/>
        <a:font script="Cyrl" typeface="Corbel"/>
        <a:font script="Jpan" typeface="メイリオ"/>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Rozet">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12700" cap="flat" cmpd="sng" algn="in">
          <a:solidFill>
            <a:schemeClr val="phClr"/>
          </a:solidFill>
          <a:prstDash val="solid"/>
        </a:ln>
        <a:ln w="50800" cap="flat" cmpd="sng" algn="in">
          <a:solidFill>
            <a:schemeClr val="phClr"/>
          </a:solidFill>
          <a:prstDash val="solid"/>
        </a:ln>
      </a:lnStyleLst>
      <a:effectStyleLst>
        <a:effectStyle>
          <a:effectLst/>
        </a:effectStyle>
        <a:effectStyle>
          <a:effectLst/>
        </a:effectStyle>
        <a:effectStyle>
          <a:effectLst>
            <a:outerShdw blurRad="38100" dist="25400" dir="5400000" algn="ctr" rotWithShape="0">
              <a:srgbClr val="000000">
                <a:alpha val="2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adge" id="{71A07785-5930-41D4-9A83-E23602B48E98}" vid="{771EA782-DFA6-45B1-AEA3-661F1715B310}"/>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Rozet</Template>
  <TotalTime>0</TotalTime>
  <Words>2994</Words>
  <Application>Microsoft Office PowerPoint</Application>
  <PresentationFormat>Geniş ekran</PresentationFormat>
  <Paragraphs>278</Paragraphs>
  <Slides>22</Slides>
  <Notes>22</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22</vt:i4>
      </vt:variant>
    </vt:vector>
  </HeadingPairs>
  <TitlesOfParts>
    <vt:vector size="28" baseType="lpstr">
      <vt:lpstr>Arial</vt:lpstr>
      <vt:lpstr>Calibri</vt:lpstr>
      <vt:lpstr>Gill Sans MT</vt:lpstr>
      <vt:lpstr>Impact</vt:lpstr>
      <vt:lpstr>Wingdings</vt:lpstr>
      <vt:lpstr>Rozet</vt:lpstr>
      <vt:lpstr>5.Ölçek Türleri ve Ölçek Geliştirme  </vt:lpstr>
      <vt:lpstr>Ölçek ve Türleri</vt:lpstr>
      <vt:lpstr>Ölçek ve Türleri</vt:lpstr>
      <vt:lpstr>Sosyal Bilimlerde Kullanılan  Kimi Ölçekler</vt:lpstr>
      <vt:lpstr>Sosyal Bilimlerde Kullanılan  Kimi Ölçekler</vt:lpstr>
      <vt:lpstr>Sosyal Bilimlerde Kullanılan  Kimi Ölçekler</vt:lpstr>
      <vt:lpstr>Ölçme Aracı Geliştirilmesinde Temel İlkeler</vt:lpstr>
      <vt:lpstr>Ölçek Geliştirme</vt:lpstr>
      <vt:lpstr>Ölçek Geliştirme</vt:lpstr>
      <vt:lpstr>Bir Ölçme Aracında  Güvenirlik ve Geçerlik</vt:lpstr>
      <vt:lpstr>Bir Ölçme Aracında  Güvenirlik ve Geçerlik</vt:lpstr>
      <vt:lpstr>Ölçek Geliştirme</vt:lpstr>
      <vt:lpstr>Bir Uygulama ÖrneĞi (1)  “Tıbbi Cihaz Kalibrasyon Genel Değerlendirme Formu” </vt:lpstr>
      <vt:lpstr>Bir Uygulama ÖrneĞi (2)  “Tıbbi Cihaz Kalibrasyon Genel Değerlendirme Formu” </vt:lpstr>
      <vt:lpstr>Bir Uygulama ÖrneĞi (3)  “Tıbbi Cihaz Kalibrasyon Genel Değerlendirme Formu” </vt:lpstr>
      <vt:lpstr>Bir Uygulama ÖrneĞi (4)  “Tıbbi Cihaz Kalibrasyon Genel Değerlendirme Formu” </vt:lpstr>
      <vt:lpstr>Bir Uygulama ÖrneĞi (5)  “Tıbbi Cihaz Kalibrasyon Genel Değerlendirme Formu” </vt:lpstr>
      <vt:lpstr>Bir Uygulama ÖrneĞi (6)  “Tıbbi Cihaz Kalibrasyon Genel Değerlendirme Formu” </vt:lpstr>
      <vt:lpstr>Bir Uygulama ÖrneĞi (7)   “Tıbbi Cihaz Kalibrasyon Genel Değerlendirme Formu” </vt:lpstr>
      <vt:lpstr>Bir Uygulama ÖrneĞi (8)  “Tıbbi Cihaz Kalibrasyon Genel Değerlendirme Formu” </vt:lpstr>
      <vt:lpstr>Bir Uygulama ÖrneĞi (9)  “Tıbbi Cihaz Kalibrasyon Genel Değerlendirme Formu” </vt:lpstr>
      <vt:lpstr>Bir Uygulama ÖrneĞi (10)  “Tıbbi Cihaz Kalibrasyon Genel Değerlendirme Formu”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5.Ölçek Türleri ve Ölçek Geliştirme  </dc:title>
  <dc:creator>gamze kutlu</dc:creator>
  <cp:lastModifiedBy>gamze kutlu</cp:lastModifiedBy>
  <cp:revision>1</cp:revision>
  <dcterms:created xsi:type="dcterms:W3CDTF">2020-04-30T11:20:09Z</dcterms:created>
  <dcterms:modified xsi:type="dcterms:W3CDTF">2020-04-30T11:20:26Z</dcterms:modified>
</cp:coreProperties>
</file>