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65" r:id="rId4"/>
    <p:sldId id="259" r:id="rId5"/>
    <p:sldId id="260" r:id="rId6"/>
    <p:sldId id="261" r:id="rId7"/>
    <p:sldId id="262" r:id="rId8"/>
    <p:sldId id="263" r:id="rId9"/>
    <p:sldId id="264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1450" y="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Başlık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7" name="16 Alt Başlık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30" name="2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3.05.2020</a:t>
            </a:fld>
            <a:endParaRPr lang="tr-TR"/>
          </a:p>
        </p:txBody>
      </p:sp>
      <p:sp>
        <p:nvSpPr>
          <p:cNvPr id="19" name="1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27" name="2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3.05.2020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3.05.2020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3.05.2020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3.05.2020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3.05.2020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3.05.2020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3.05.2020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3.05.2020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3.05.2020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Tek Köşesi Kesik ve Yuvarlatılmış Dikdörtgen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Dik Üçgen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3.05.2020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10" name="9 Serbest Form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10 Serbest Form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Serbest Form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7 Serbest Form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8 Başlık Yer Tutucusu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0" name="29 Metin Yer Tutucusu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3.05.2020</a:t>
            </a:fld>
            <a:endParaRPr lang="tr-TR"/>
          </a:p>
        </p:txBody>
      </p:sp>
      <p:sp>
        <p:nvSpPr>
          <p:cNvPr id="22" name="21 Altbilgi Yer Tutucusu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18" name="17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grpSp>
        <p:nvGrpSpPr>
          <p:cNvPr id="2" name="1 Grup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11 Serbest Form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12 Serbest Form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dirty="0" smtClean="0"/>
              <a:t>KLASİK MASAJ </a:t>
            </a:r>
            <a:r>
              <a:rPr lang="tr-TR" smtClean="0"/>
              <a:t>ETKİLERİ </a:t>
            </a:r>
            <a:endParaRPr lang="tr-TR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ctr"/>
            <a:endParaRPr lang="tr-TR" b="1" dirty="0" smtClean="0"/>
          </a:p>
          <a:p>
            <a:pPr algn="ctr"/>
            <a:r>
              <a:rPr lang="tr-TR" b="1" dirty="0" smtClean="0"/>
              <a:t>ÖĞR. GÖR. OSMAN ŞENOL YILDIZ</a:t>
            </a:r>
          </a:p>
          <a:p>
            <a:pPr algn="ctr"/>
            <a:r>
              <a:rPr lang="tr-TR" b="1" dirty="0" smtClean="0"/>
              <a:t>AÜ HAYMANA MYO</a:t>
            </a:r>
            <a:endParaRPr lang="tr-TR" b="1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tr-TR" b="1" dirty="0" smtClean="0"/>
              <a:t>METABOLİZMA ÜZERİNE ETKİLERİ</a:t>
            </a:r>
            <a:endParaRPr lang="tr-TR" b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Aşırı kas aktivitesi sonrası kasta biriken toksinlerin ve diğer atık ürünlerin uzaklaştırılmasını sağlar.</a:t>
            </a:r>
          </a:p>
          <a:p>
            <a:endParaRPr lang="tr-TR" dirty="0" smtClean="0"/>
          </a:p>
          <a:p>
            <a:r>
              <a:rPr lang="tr-TR" dirty="0" smtClean="0"/>
              <a:t>Kas aktivitesi yetersizliğinde  </a:t>
            </a:r>
            <a:r>
              <a:rPr lang="tr-TR" dirty="0" err="1" smtClean="0"/>
              <a:t>toksik</a:t>
            </a:r>
            <a:r>
              <a:rPr lang="tr-TR" dirty="0" smtClean="0"/>
              <a:t> maddelerin </a:t>
            </a:r>
            <a:r>
              <a:rPr lang="tr-TR" dirty="0" err="1" smtClean="0"/>
              <a:t>venöz</a:t>
            </a:r>
            <a:r>
              <a:rPr lang="tr-TR" dirty="0" smtClean="0"/>
              <a:t> ve lenfatik akıma sağılmasına yardım eder.</a:t>
            </a:r>
          </a:p>
          <a:p>
            <a:endParaRPr lang="tr-TR" dirty="0" smtClean="0"/>
          </a:p>
          <a:p>
            <a:r>
              <a:rPr lang="tr-TR" dirty="0" smtClean="0"/>
              <a:t>Kan dolaşımını artırarak kasın daha fazla besin ve O2 almasını sağlar. Bu etkisi ile kas yorgunluğunu ve kas ağrısını azaltır.</a:t>
            </a:r>
            <a:endParaRPr lang="tr-TR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smtClean="0"/>
              <a:t>KAN AKIMINA ETKİSİ</a:t>
            </a:r>
            <a:endParaRPr lang="tr-TR" b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Özellikle </a:t>
            </a:r>
            <a:r>
              <a:rPr lang="tr-TR" dirty="0" err="1" smtClean="0"/>
              <a:t>yüzeyel</a:t>
            </a:r>
            <a:r>
              <a:rPr lang="tr-TR" dirty="0" smtClean="0"/>
              <a:t> </a:t>
            </a:r>
            <a:r>
              <a:rPr lang="tr-TR" dirty="0" err="1" smtClean="0"/>
              <a:t>venlerdeki</a:t>
            </a:r>
            <a:r>
              <a:rPr lang="tr-TR" dirty="0" smtClean="0"/>
              <a:t> </a:t>
            </a:r>
            <a:r>
              <a:rPr lang="tr-TR" dirty="0" err="1" smtClean="0"/>
              <a:t>venöz</a:t>
            </a:r>
            <a:r>
              <a:rPr lang="tr-TR" dirty="0" smtClean="0"/>
              <a:t> dönüşe yardım eder. </a:t>
            </a:r>
          </a:p>
          <a:p>
            <a:endParaRPr lang="tr-TR" dirty="0" smtClean="0"/>
          </a:p>
          <a:p>
            <a:r>
              <a:rPr lang="tr-TR" dirty="0" err="1" smtClean="0"/>
              <a:t>Venöz</a:t>
            </a:r>
            <a:r>
              <a:rPr lang="tr-TR" dirty="0" smtClean="0"/>
              <a:t> basıncı azaltarak </a:t>
            </a:r>
            <a:r>
              <a:rPr lang="tr-TR" dirty="0" err="1" smtClean="0"/>
              <a:t>arterial</a:t>
            </a:r>
            <a:r>
              <a:rPr lang="tr-TR" dirty="0" smtClean="0"/>
              <a:t> dolaşımın artmasına yardım eder.</a:t>
            </a:r>
          </a:p>
          <a:p>
            <a:endParaRPr lang="tr-TR" dirty="0" smtClean="0"/>
          </a:p>
          <a:p>
            <a:r>
              <a:rPr lang="tr-TR" dirty="0" err="1" smtClean="0"/>
              <a:t>Venöstazı</a:t>
            </a:r>
            <a:r>
              <a:rPr lang="tr-TR" dirty="0" smtClean="0"/>
              <a:t> önler.</a:t>
            </a:r>
          </a:p>
          <a:p>
            <a:endParaRPr lang="tr-TR" dirty="0" smtClean="0"/>
          </a:p>
          <a:p>
            <a:r>
              <a:rPr lang="tr-TR" dirty="0" err="1" smtClean="0"/>
              <a:t>Antikoagülan</a:t>
            </a:r>
            <a:r>
              <a:rPr lang="tr-TR" dirty="0" smtClean="0"/>
              <a:t> etkisi vardır.</a:t>
            </a:r>
            <a:endParaRPr lang="tr-TR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smtClean="0"/>
              <a:t>LENFATİK AKIMA ETKİSİ</a:t>
            </a:r>
            <a:endParaRPr lang="tr-TR" b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 smtClean="0"/>
          </a:p>
          <a:p>
            <a:r>
              <a:rPr lang="tr-TR" dirty="0" smtClean="0"/>
              <a:t>Masaj lenfatik drenajı artırarak artık ürünleri uzaklaştırarak ödemi azaltır.</a:t>
            </a:r>
          </a:p>
          <a:p>
            <a:endParaRPr lang="tr-TR" dirty="0" smtClean="0"/>
          </a:p>
          <a:p>
            <a:r>
              <a:rPr lang="tr-TR" dirty="0" smtClean="0"/>
              <a:t>Düzenli yapılan masaj, beyaz kürelerde artışa yol açarak </a:t>
            </a:r>
            <a:r>
              <a:rPr lang="tr-TR" dirty="0" err="1" smtClean="0"/>
              <a:t>immün</a:t>
            </a:r>
            <a:r>
              <a:rPr lang="tr-TR" dirty="0" smtClean="0"/>
              <a:t> sistemi güçlendirir.</a:t>
            </a:r>
          </a:p>
          <a:p>
            <a:endParaRPr lang="tr-TR" dirty="0" smtClean="0"/>
          </a:p>
          <a:p>
            <a:pPr>
              <a:buNone/>
            </a:pPr>
            <a:endParaRPr lang="tr-TR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tr-TR" b="1" dirty="0" smtClean="0"/>
              <a:t>KAS-İSKELET SİSTEMİ ÜZERİNE ETKİLERİ</a:t>
            </a:r>
            <a:endParaRPr lang="tr-TR" b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Spor </a:t>
            </a:r>
            <a:r>
              <a:rPr lang="tr-TR" dirty="0"/>
              <a:t>a</a:t>
            </a:r>
            <a:r>
              <a:rPr lang="tr-TR" dirty="0" smtClean="0"/>
              <a:t>ktiviteleri sonrasında oluşan gecikmiş kas ağrısını azaltır.</a:t>
            </a:r>
          </a:p>
          <a:p>
            <a:endParaRPr lang="tr-TR" dirty="0" smtClean="0"/>
          </a:p>
          <a:p>
            <a:r>
              <a:rPr lang="tr-TR" dirty="0" smtClean="0"/>
              <a:t>Kasa olan kan akımını artırır, </a:t>
            </a:r>
            <a:r>
              <a:rPr lang="tr-TR" dirty="0" err="1" smtClean="0"/>
              <a:t>oksidasyon</a:t>
            </a:r>
            <a:r>
              <a:rPr lang="tr-TR" dirty="0" smtClean="0"/>
              <a:t> ve </a:t>
            </a:r>
            <a:r>
              <a:rPr lang="tr-TR" dirty="0" err="1" smtClean="0"/>
              <a:t>diffüzyonu</a:t>
            </a:r>
            <a:r>
              <a:rPr lang="tr-TR" dirty="0" smtClean="0"/>
              <a:t> artırarak </a:t>
            </a:r>
            <a:r>
              <a:rPr lang="tr-TR" dirty="0" err="1" smtClean="0"/>
              <a:t>laktat</a:t>
            </a:r>
            <a:r>
              <a:rPr lang="tr-TR" dirty="0" smtClean="0"/>
              <a:t> </a:t>
            </a:r>
            <a:r>
              <a:rPr lang="tr-TR" dirty="0" err="1" smtClean="0"/>
              <a:t>ın</a:t>
            </a:r>
            <a:r>
              <a:rPr lang="tr-TR" dirty="0" smtClean="0"/>
              <a:t> kastan uzaklaştırılmasına yardım eder.</a:t>
            </a:r>
          </a:p>
          <a:p>
            <a:endParaRPr lang="tr-TR" dirty="0" smtClean="0"/>
          </a:p>
          <a:p>
            <a:r>
              <a:rPr lang="tr-TR" dirty="0" smtClean="0"/>
              <a:t>Aşırı aktivite sonrası oluşan kas hasarında, damar çeperlerinde biriken beyaz kürelerin azaltılmasına yardım eder.</a:t>
            </a:r>
            <a:endParaRPr lang="tr-TR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 smtClean="0"/>
          </a:p>
          <a:p>
            <a:r>
              <a:rPr lang="tr-TR" dirty="0" smtClean="0"/>
              <a:t>Aktivite sonrası yorgunluk düzeyini azaltır.</a:t>
            </a:r>
          </a:p>
          <a:p>
            <a:endParaRPr lang="tr-TR" dirty="0" smtClean="0"/>
          </a:p>
          <a:p>
            <a:endParaRPr lang="tr-TR" dirty="0" smtClean="0"/>
          </a:p>
          <a:p>
            <a:r>
              <a:rPr lang="tr-TR" dirty="0" smtClean="0"/>
              <a:t>Kasın kan hacmini artırır.</a:t>
            </a:r>
            <a:endParaRPr lang="tr-TR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tr-TR" b="1" dirty="0" smtClean="0"/>
              <a:t>SİNİR SİSTEMİ ve KVS ÜZERİNE ETKİLERİ</a:t>
            </a:r>
            <a:endParaRPr lang="tr-TR" b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Sedatif</a:t>
            </a:r>
            <a:r>
              <a:rPr lang="tr-TR" dirty="0" smtClean="0"/>
              <a:t> etkisi vardır, gevşemeye yol açar.</a:t>
            </a:r>
          </a:p>
          <a:p>
            <a:endParaRPr lang="tr-TR" dirty="0" smtClean="0"/>
          </a:p>
          <a:p>
            <a:r>
              <a:rPr lang="tr-TR" dirty="0" smtClean="0"/>
              <a:t>Otonom sinir sistemi ve endokrin sistem üzerinde refleks etkileri vardır.</a:t>
            </a:r>
          </a:p>
          <a:p>
            <a:endParaRPr lang="tr-TR" dirty="0" smtClean="0"/>
          </a:p>
          <a:p>
            <a:r>
              <a:rPr lang="tr-TR" dirty="0" smtClean="0"/>
              <a:t>Parasempatik sistemi uyarır, sempatik </a:t>
            </a:r>
            <a:r>
              <a:rPr lang="tr-TR" dirty="0" err="1" smtClean="0"/>
              <a:t>inhibisyona</a:t>
            </a:r>
            <a:r>
              <a:rPr lang="tr-TR" dirty="0" smtClean="0"/>
              <a:t> yardım eder.</a:t>
            </a:r>
          </a:p>
          <a:p>
            <a:endParaRPr lang="tr-TR" dirty="0" smtClean="0"/>
          </a:p>
          <a:p>
            <a:r>
              <a:rPr lang="tr-TR" dirty="0" smtClean="0"/>
              <a:t>Motor nöron </a:t>
            </a:r>
            <a:r>
              <a:rPr lang="tr-TR" dirty="0" err="1" smtClean="0"/>
              <a:t>eksitabilitesini</a:t>
            </a:r>
            <a:r>
              <a:rPr lang="tr-TR" dirty="0" smtClean="0"/>
              <a:t> geçici olarak azaltır</a:t>
            </a:r>
            <a:endParaRPr lang="tr-TR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Gevşeme oluşturarak kalp hızını azaltır.</a:t>
            </a:r>
          </a:p>
          <a:p>
            <a:endParaRPr lang="tr-TR" dirty="0" smtClean="0"/>
          </a:p>
          <a:p>
            <a:r>
              <a:rPr lang="tr-TR" dirty="0" err="1" smtClean="0"/>
              <a:t>Kapillerlerin</a:t>
            </a:r>
            <a:r>
              <a:rPr lang="tr-TR" dirty="0" smtClean="0"/>
              <a:t> </a:t>
            </a:r>
            <a:r>
              <a:rPr lang="tr-TR" dirty="0" err="1" smtClean="0"/>
              <a:t>dilatasyonuna</a:t>
            </a:r>
            <a:r>
              <a:rPr lang="tr-TR" dirty="0" smtClean="0"/>
              <a:t> bağlı olarak kan basıncının geçici şekilde azaltılmasına yardım eder.</a:t>
            </a:r>
          </a:p>
          <a:p>
            <a:endParaRPr lang="tr-TR" dirty="0" smtClean="0"/>
          </a:p>
          <a:p>
            <a:r>
              <a:rPr lang="tr-TR" dirty="0" err="1" smtClean="0"/>
              <a:t>Endorfinlerin</a:t>
            </a:r>
            <a:r>
              <a:rPr lang="tr-TR" dirty="0" smtClean="0"/>
              <a:t> </a:t>
            </a:r>
            <a:r>
              <a:rPr lang="tr-TR" dirty="0" err="1" smtClean="0"/>
              <a:t>salınımını</a:t>
            </a:r>
            <a:r>
              <a:rPr lang="tr-TR" dirty="0" smtClean="0"/>
              <a:t> sağlayarak ağrının azaltılmasına yardım eder.</a:t>
            </a:r>
          </a:p>
          <a:p>
            <a:endParaRPr lang="tr-TR" dirty="0" smtClean="0"/>
          </a:p>
          <a:p>
            <a:r>
              <a:rPr lang="tr-TR" dirty="0" err="1" smtClean="0"/>
              <a:t>İskemiyi</a:t>
            </a:r>
            <a:r>
              <a:rPr lang="tr-TR" dirty="0" smtClean="0"/>
              <a:t> azaltır.</a:t>
            </a:r>
            <a:endParaRPr lang="tr-TR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tr-TR" b="1" dirty="0" smtClean="0"/>
              <a:t>SOLUNUM SİSTEMİ ÜZERİNDEKİ ETKİLERİ</a:t>
            </a:r>
            <a:endParaRPr lang="tr-TR" b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 smtClean="0"/>
          </a:p>
          <a:p>
            <a:r>
              <a:rPr lang="tr-TR" dirty="0" smtClean="0"/>
              <a:t>Solunum kasları üzerindeki gerginliği azaltarak solunumu derinleştirir ve akciğer kapasitesini iyileştirir.</a:t>
            </a:r>
          </a:p>
          <a:p>
            <a:endParaRPr lang="tr-TR" dirty="0" smtClean="0"/>
          </a:p>
          <a:p>
            <a:r>
              <a:rPr lang="tr-TR" dirty="0" smtClean="0"/>
              <a:t>Parasempatik sinir sistemini uyararak solunum hızını yavaşlatır.</a:t>
            </a:r>
            <a:endParaRPr lang="tr-TR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tr-TR" b="1" dirty="0" smtClean="0"/>
              <a:t>ÜRİNER SİSTEM ÜZERİNE ETKİLERİ</a:t>
            </a:r>
            <a:endParaRPr lang="tr-TR" b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 smtClean="0"/>
          </a:p>
          <a:p>
            <a:endParaRPr lang="tr-TR" dirty="0" smtClean="0"/>
          </a:p>
          <a:p>
            <a:r>
              <a:rPr lang="tr-TR" dirty="0" smtClean="0"/>
              <a:t>Dokulardaki kan dolaşımını ve lenf drenajını artırarak daha fazla miktarda idrar atılımı sağlar.</a:t>
            </a:r>
            <a:endParaRPr lang="tr-TR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smtClean="0"/>
              <a:t>PSİKOLOJİK ETKİLER</a:t>
            </a:r>
            <a:endParaRPr lang="tr-TR" b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Gevşeme sağlayarak stres ve </a:t>
            </a:r>
            <a:r>
              <a:rPr lang="tr-TR" dirty="0" err="1" smtClean="0"/>
              <a:t>anksiyeteyi</a:t>
            </a:r>
            <a:r>
              <a:rPr lang="tr-TR" dirty="0" smtClean="0"/>
              <a:t> azaltır.</a:t>
            </a:r>
          </a:p>
          <a:p>
            <a:endParaRPr lang="tr-TR" dirty="0" smtClean="0"/>
          </a:p>
          <a:p>
            <a:r>
              <a:rPr lang="tr-TR" dirty="0" smtClean="0"/>
              <a:t>İyilik hali ve kendine güven duygusu yaratır.</a:t>
            </a:r>
          </a:p>
          <a:p>
            <a:endParaRPr lang="tr-TR" dirty="0" smtClean="0"/>
          </a:p>
          <a:p>
            <a:r>
              <a:rPr lang="tr-TR" dirty="0" smtClean="0"/>
              <a:t>Gevşeme sağlayarak vücut imajını ve algısını geliştirir.</a:t>
            </a:r>
          </a:p>
          <a:p>
            <a:endParaRPr lang="tr-TR" dirty="0" smtClean="0"/>
          </a:p>
          <a:p>
            <a:r>
              <a:rPr lang="tr-TR" dirty="0" smtClean="0"/>
              <a:t>Gevşeme sayesinde </a:t>
            </a:r>
            <a:r>
              <a:rPr lang="tr-TR" dirty="0" err="1" smtClean="0"/>
              <a:t>emosyonel</a:t>
            </a:r>
            <a:r>
              <a:rPr lang="tr-TR" dirty="0" smtClean="0"/>
              <a:t> travmalar ile başa çıkmada yardımcı olur.</a:t>
            </a:r>
            <a:endParaRPr lang="tr-TR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smtClean="0"/>
              <a:t>Masajın Etkileri</a:t>
            </a:r>
            <a:endParaRPr lang="tr-TR" b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 smtClean="0"/>
          </a:p>
          <a:p>
            <a:r>
              <a:rPr lang="tr-TR" dirty="0" smtClean="0"/>
              <a:t>Masaj ile uğraşanlar masajın uygulandığı doku üzerindeki etkilerini ve </a:t>
            </a:r>
            <a:r>
              <a:rPr lang="tr-TR" dirty="0" err="1" smtClean="0"/>
              <a:t>kontraendikasyonlarını</a:t>
            </a:r>
            <a:r>
              <a:rPr lang="tr-TR" dirty="0" smtClean="0"/>
              <a:t> iyi bilmelidir.</a:t>
            </a:r>
          </a:p>
          <a:p>
            <a:endParaRPr lang="tr-TR" dirty="0" smtClean="0"/>
          </a:p>
          <a:p>
            <a:r>
              <a:rPr lang="tr-TR" dirty="0" smtClean="0"/>
              <a:t>Kas-iskelet sistemi, sinir sistemi, </a:t>
            </a:r>
            <a:r>
              <a:rPr lang="tr-TR" dirty="0" err="1" smtClean="0"/>
              <a:t>kardiyovasküler</a:t>
            </a:r>
            <a:r>
              <a:rPr lang="tr-TR" dirty="0" smtClean="0"/>
              <a:t> sistem olmak üzere çeşitli sistemler ve yapılar üzerinde çeşitli etkileri vardır.</a:t>
            </a:r>
            <a:endParaRPr lang="tr-TR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tr-TR" b="1" dirty="0" smtClean="0"/>
              <a:t>MASAJIN KLİNİK ENDİKASYONLARI</a:t>
            </a:r>
            <a:endParaRPr lang="tr-TR" b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tr-TR" dirty="0" smtClean="0"/>
              <a:t>Bel ve boyun problemleri</a:t>
            </a:r>
          </a:p>
          <a:p>
            <a:endParaRPr lang="tr-TR" dirty="0" smtClean="0"/>
          </a:p>
          <a:p>
            <a:r>
              <a:rPr lang="tr-TR" dirty="0" smtClean="0"/>
              <a:t>Nörolojik problemler </a:t>
            </a:r>
          </a:p>
          <a:p>
            <a:endParaRPr lang="tr-TR" dirty="0" smtClean="0"/>
          </a:p>
          <a:p>
            <a:r>
              <a:rPr lang="tr-TR" dirty="0" smtClean="0"/>
              <a:t>Ortopedik problemler</a:t>
            </a:r>
          </a:p>
          <a:p>
            <a:endParaRPr lang="tr-TR" dirty="0" smtClean="0"/>
          </a:p>
          <a:p>
            <a:r>
              <a:rPr lang="tr-TR" dirty="0" smtClean="0"/>
              <a:t>Yumuşak doku problemleri</a:t>
            </a:r>
          </a:p>
          <a:p>
            <a:endParaRPr lang="tr-TR" dirty="0" smtClean="0"/>
          </a:p>
          <a:p>
            <a:r>
              <a:rPr lang="tr-TR" dirty="0" err="1" smtClean="0"/>
              <a:t>Pulmoner</a:t>
            </a:r>
            <a:r>
              <a:rPr lang="tr-TR" dirty="0" smtClean="0"/>
              <a:t> problemler</a:t>
            </a:r>
          </a:p>
          <a:p>
            <a:endParaRPr lang="tr-TR" dirty="0" smtClean="0"/>
          </a:p>
          <a:p>
            <a:r>
              <a:rPr lang="tr-TR" dirty="0" err="1" smtClean="0"/>
              <a:t>Obstetrik</a:t>
            </a:r>
            <a:r>
              <a:rPr lang="tr-TR" dirty="0" smtClean="0"/>
              <a:t> ve jinekolojik problemler</a:t>
            </a:r>
            <a:endParaRPr lang="tr-TR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smtClean="0"/>
              <a:t>KONTRAENDİKASYONLAR</a:t>
            </a:r>
            <a:endParaRPr lang="tr-TR" b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Akut RA</a:t>
            </a:r>
          </a:p>
          <a:p>
            <a:r>
              <a:rPr lang="tr-TR" dirty="0" smtClean="0"/>
              <a:t>Duyu bozukluğu</a:t>
            </a:r>
          </a:p>
          <a:p>
            <a:r>
              <a:rPr lang="tr-TR" dirty="0" smtClean="0"/>
              <a:t>Bulaşıcı deri hastalığı</a:t>
            </a:r>
          </a:p>
          <a:p>
            <a:r>
              <a:rPr lang="tr-TR" dirty="0" smtClean="0"/>
              <a:t>Açık yara</a:t>
            </a:r>
          </a:p>
          <a:p>
            <a:r>
              <a:rPr lang="tr-TR" dirty="0" smtClean="0"/>
              <a:t>Yeni yanıklar</a:t>
            </a:r>
          </a:p>
          <a:p>
            <a:r>
              <a:rPr lang="tr-TR" dirty="0" smtClean="0"/>
              <a:t>Anemi </a:t>
            </a:r>
          </a:p>
          <a:p>
            <a:r>
              <a:rPr lang="tr-TR" dirty="0" smtClean="0"/>
              <a:t>Hemofili</a:t>
            </a:r>
          </a:p>
          <a:p>
            <a:r>
              <a:rPr lang="tr-TR" dirty="0" err="1" smtClean="0"/>
              <a:t>Metastatik</a:t>
            </a:r>
            <a:r>
              <a:rPr lang="tr-TR" dirty="0" smtClean="0"/>
              <a:t> kanser</a:t>
            </a:r>
          </a:p>
          <a:p>
            <a:r>
              <a:rPr lang="tr-TR" dirty="0" smtClean="0"/>
              <a:t>Ciddi </a:t>
            </a:r>
            <a:r>
              <a:rPr lang="tr-TR" dirty="0" err="1" smtClean="0"/>
              <a:t>ateroskleroz</a:t>
            </a:r>
            <a:endParaRPr lang="tr-TR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smtClean="0"/>
              <a:t>Kaynakça 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Masaj Teknikleri ( </a:t>
            </a:r>
            <a:r>
              <a:rPr lang="tr-TR" dirty="0" err="1" smtClean="0"/>
              <a:t>Edit</a:t>
            </a:r>
            <a:r>
              <a:rPr lang="tr-TR" dirty="0" smtClean="0"/>
              <a:t>. Prof. Dr. İnci YÜKSEL)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3668851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smtClean="0"/>
              <a:t>MEKANİK ETKİLERİ</a:t>
            </a:r>
            <a:endParaRPr lang="tr-TR" b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smtClean="0"/>
              <a:t>DERİDEKİ ETKİLER</a:t>
            </a:r>
            <a:endParaRPr lang="tr-TR" b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b="1" dirty="0" smtClean="0"/>
          </a:p>
          <a:p>
            <a:r>
              <a:rPr lang="tr-TR" dirty="0" smtClean="0"/>
              <a:t>Derideki kan dolaşımını artırarak hücrelerin beslenmesini ve </a:t>
            </a:r>
            <a:r>
              <a:rPr lang="tr-TR" dirty="0" err="1" smtClean="0"/>
              <a:t>rejenerasyonunu</a:t>
            </a:r>
            <a:r>
              <a:rPr lang="tr-TR" dirty="0" smtClean="0"/>
              <a:t> sağlar.</a:t>
            </a:r>
          </a:p>
          <a:p>
            <a:endParaRPr lang="tr-TR" dirty="0" smtClean="0"/>
          </a:p>
          <a:p>
            <a:r>
              <a:rPr lang="tr-TR" dirty="0" smtClean="0"/>
              <a:t>Ter bezlerinden ter üretimini artırarak deriden üre ve diğer artık maddelerin atılımına yardım eder.</a:t>
            </a:r>
          </a:p>
          <a:p>
            <a:endParaRPr lang="tr-TR" dirty="0" smtClean="0"/>
          </a:p>
          <a:p>
            <a:r>
              <a:rPr lang="tr-TR" dirty="0" smtClean="0"/>
              <a:t>Derinin elastikiyetini artırır.</a:t>
            </a:r>
            <a:endParaRPr lang="tr-TR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 smtClean="0"/>
          </a:p>
          <a:p>
            <a:r>
              <a:rPr lang="tr-TR" dirty="0" smtClean="0"/>
              <a:t>Yüzeydeki </a:t>
            </a:r>
            <a:r>
              <a:rPr lang="tr-TR" dirty="0" err="1" smtClean="0"/>
              <a:t>kapillerlerin</a:t>
            </a:r>
            <a:r>
              <a:rPr lang="tr-TR" dirty="0" smtClean="0"/>
              <a:t> </a:t>
            </a:r>
            <a:r>
              <a:rPr lang="tr-TR" dirty="0" err="1" smtClean="0"/>
              <a:t>dilatasyonu</a:t>
            </a:r>
            <a:r>
              <a:rPr lang="tr-TR" dirty="0" smtClean="0"/>
              <a:t> ile derinin renginin düzelmesini sağlar.</a:t>
            </a:r>
          </a:p>
          <a:p>
            <a:endParaRPr lang="tr-TR" dirty="0" smtClean="0"/>
          </a:p>
          <a:p>
            <a:r>
              <a:rPr lang="tr-TR" dirty="0" err="1" smtClean="0"/>
              <a:t>Sebum</a:t>
            </a:r>
            <a:r>
              <a:rPr lang="tr-TR" dirty="0" smtClean="0"/>
              <a:t> üretimini artırarak derinin enfeksiyonlara karşı daha dirençli olmasını sağlar.</a:t>
            </a:r>
          </a:p>
          <a:p>
            <a:endParaRPr lang="tr-TR" dirty="0" smtClean="0"/>
          </a:p>
          <a:p>
            <a:r>
              <a:rPr lang="tr-TR" dirty="0" smtClean="0"/>
              <a:t>Ölü hücreleri uzaklaştırır.</a:t>
            </a:r>
            <a:endParaRPr lang="tr-TR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smtClean="0"/>
              <a:t>SKAR DOKUSUNA ETKİSİ</a:t>
            </a:r>
            <a:endParaRPr lang="tr-TR" b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 smtClean="0"/>
          </a:p>
          <a:p>
            <a:r>
              <a:rPr lang="tr-TR" dirty="0" err="1" smtClean="0"/>
              <a:t>Subkuten</a:t>
            </a:r>
            <a:r>
              <a:rPr lang="tr-TR" dirty="0" smtClean="0"/>
              <a:t> </a:t>
            </a:r>
            <a:r>
              <a:rPr lang="tr-TR" dirty="0" err="1" smtClean="0"/>
              <a:t>skar</a:t>
            </a:r>
            <a:r>
              <a:rPr lang="tr-TR" dirty="0" smtClean="0"/>
              <a:t> dokusunu gevşetir.</a:t>
            </a:r>
          </a:p>
          <a:p>
            <a:endParaRPr lang="tr-TR" dirty="0" smtClean="0"/>
          </a:p>
          <a:p>
            <a:r>
              <a:rPr lang="tr-TR" dirty="0" err="1" smtClean="0"/>
              <a:t>Fibrosis</a:t>
            </a:r>
            <a:r>
              <a:rPr lang="tr-TR" dirty="0" smtClean="0"/>
              <a:t> ve </a:t>
            </a:r>
            <a:r>
              <a:rPr lang="tr-TR" dirty="0" err="1" smtClean="0"/>
              <a:t>skar</a:t>
            </a:r>
            <a:r>
              <a:rPr lang="tr-TR" dirty="0" smtClean="0"/>
              <a:t> gelişimini önler.</a:t>
            </a:r>
          </a:p>
          <a:p>
            <a:endParaRPr lang="tr-TR" dirty="0" smtClean="0"/>
          </a:p>
          <a:p>
            <a:r>
              <a:rPr lang="tr-TR" dirty="0" smtClean="0"/>
              <a:t>Deri-derialtı yapışıklıkları önler.</a:t>
            </a:r>
            <a:endParaRPr lang="tr-TR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tr-TR" b="1" dirty="0" smtClean="0"/>
              <a:t>İÇ ORGANLAR ÜZERİNDEKİ ETKİLER</a:t>
            </a:r>
            <a:endParaRPr lang="tr-TR" b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Akciğerlerdeki mukusun çözülmesine yardım eder.</a:t>
            </a:r>
          </a:p>
          <a:p>
            <a:endParaRPr lang="tr-TR" dirty="0" smtClean="0"/>
          </a:p>
          <a:p>
            <a:r>
              <a:rPr lang="tr-TR" dirty="0" err="1" smtClean="0"/>
              <a:t>Abdominal</a:t>
            </a:r>
            <a:r>
              <a:rPr lang="tr-TR" dirty="0" smtClean="0"/>
              <a:t> </a:t>
            </a:r>
            <a:r>
              <a:rPr lang="tr-TR" dirty="0" err="1" smtClean="0"/>
              <a:t>distansiyonu</a:t>
            </a:r>
            <a:r>
              <a:rPr lang="tr-TR" dirty="0" smtClean="0"/>
              <a:t> azaltır.</a:t>
            </a:r>
          </a:p>
          <a:p>
            <a:endParaRPr lang="tr-TR" dirty="0" smtClean="0"/>
          </a:p>
          <a:p>
            <a:r>
              <a:rPr lang="tr-TR" dirty="0" smtClean="0"/>
              <a:t>Kalın bağırsaklardaki </a:t>
            </a:r>
            <a:r>
              <a:rPr lang="tr-TR" dirty="0" err="1" smtClean="0"/>
              <a:t>peristaltizmi</a:t>
            </a:r>
            <a:r>
              <a:rPr lang="tr-TR" dirty="0" smtClean="0"/>
              <a:t> artırarak </a:t>
            </a:r>
            <a:r>
              <a:rPr lang="tr-TR" dirty="0" err="1" smtClean="0"/>
              <a:t>konstipasyon</a:t>
            </a:r>
            <a:r>
              <a:rPr lang="tr-TR" dirty="0" smtClean="0"/>
              <a:t> gibi yakınmaları azaltır.</a:t>
            </a:r>
          </a:p>
          <a:p>
            <a:endParaRPr lang="tr-TR" dirty="0" smtClean="0"/>
          </a:p>
          <a:p>
            <a:r>
              <a:rPr lang="tr-TR" dirty="0" smtClean="0"/>
              <a:t>Parasempatik sinir sisteminin aktivitesini artırarak sindirimi kolaylaştırır.</a:t>
            </a:r>
            <a:endParaRPr lang="tr-TR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smtClean="0"/>
              <a:t>OBESİTEYE ETKİSİ</a:t>
            </a:r>
            <a:endParaRPr lang="tr-TR" b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 smtClean="0"/>
          </a:p>
          <a:p>
            <a:r>
              <a:rPr lang="tr-TR" dirty="0" smtClean="0"/>
              <a:t>Genel şişmanlık üzerine etkisi yoktur.</a:t>
            </a:r>
          </a:p>
          <a:p>
            <a:endParaRPr lang="tr-TR" dirty="0" smtClean="0"/>
          </a:p>
          <a:p>
            <a:endParaRPr lang="tr-TR" dirty="0" smtClean="0"/>
          </a:p>
          <a:p>
            <a:r>
              <a:rPr lang="tr-TR" dirty="0" smtClean="0"/>
              <a:t>Lokal yağ birikintilerini azaltmada etkisi yoktur.</a:t>
            </a:r>
            <a:endParaRPr lang="tr-TR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smtClean="0"/>
              <a:t>FİZYOLOJİK ETKİLERİ</a:t>
            </a:r>
            <a:endParaRPr lang="tr-TR" b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kış">
  <a:themeElements>
    <a:clrScheme name="Akış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Akış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kış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30</TotalTime>
  <Words>529</Words>
  <Application>Microsoft Office PowerPoint</Application>
  <PresentationFormat>Ekran Gösterisi (4:3)</PresentationFormat>
  <Paragraphs>131</Paragraphs>
  <Slides>22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22</vt:i4>
      </vt:variant>
    </vt:vector>
  </HeadingPairs>
  <TitlesOfParts>
    <vt:vector size="26" baseType="lpstr">
      <vt:lpstr>Calibri</vt:lpstr>
      <vt:lpstr>Constantia</vt:lpstr>
      <vt:lpstr>Wingdings 2</vt:lpstr>
      <vt:lpstr>Akış</vt:lpstr>
      <vt:lpstr>KLASİK MASAJ ETKİLERİ </vt:lpstr>
      <vt:lpstr>Masajın Etkileri</vt:lpstr>
      <vt:lpstr>MEKANİK ETKİLERİ</vt:lpstr>
      <vt:lpstr>DERİDEKİ ETKİLER</vt:lpstr>
      <vt:lpstr>PowerPoint Sunusu</vt:lpstr>
      <vt:lpstr>SKAR DOKUSUNA ETKİSİ</vt:lpstr>
      <vt:lpstr>İÇ ORGANLAR ÜZERİNDEKİ ETKİLER</vt:lpstr>
      <vt:lpstr>OBESİTEYE ETKİSİ</vt:lpstr>
      <vt:lpstr>FİZYOLOJİK ETKİLERİ</vt:lpstr>
      <vt:lpstr>METABOLİZMA ÜZERİNE ETKİLERİ</vt:lpstr>
      <vt:lpstr>KAN AKIMINA ETKİSİ</vt:lpstr>
      <vt:lpstr>LENFATİK AKIMA ETKİSİ</vt:lpstr>
      <vt:lpstr>KAS-İSKELET SİSTEMİ ÜZERİNE ETKİLERİ</vt:lpstr>
      <vt:lpstr>PowerPoint Sunusu</vt:lpstr>
      <vt:lpstr>SİNİR SİSTEMİ ve KVS ÜZERİNE ETKİLERİ</vt:lpstr>
      <vt:lpstr>PowerPoint Sunusu</vt:lpstr>
      <vt:lpstr>SOLUNUM SİSTEMİ ÜZERİNDEKİ ETKİLERİ</vt:lpstr>
      <vt:lpstr>ÜRİNER SİSTEM ÜZERİNE ETKİLERİ</vt:lpstr>
      <vt:lpstr>PSİKOLOJİK ETKİLER</vt:lpstr>
      <vt:lpstr>MASAJIN KLİNİK ENDİKASYONLARI</vt:lpstr>
      <vt:lpstr>KONTRAENDİKASYONLAR</vt:lpstr>
      <vt:lpstr>Kaynakça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KLASİK MASAJ ETKİLERİ VE UYGULAMA PRENSİPLERİ</dc:title>
  <dc:creator>fztmerve</dc:creator>
  <cp:lastModifiedBy>Windows Kullanıcısı</cp:lastModifiedBy>
  <cp:revision>6</cp:revision>
  <dcterms:created xsi:type="dcterms:W3CDTF">2019-03-06T20:30:57Z</dcterms:created>
  <dcterms:modified xsi:type="dcterms:W3CDTF">2020-05-03T11:33:07Z</dcterms:modified>
</cp:coreProperties>
</file>