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BCA8-B534-4126-85AE-6587CB08CBB4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AC6C-35BA-4263-B84B-3DAE935C12DE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06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BCA8-B534-4126-85AE-6587CB08CBB4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AC6C-35BA-4263-B84B-3DAE935C12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569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BCA8-B534-4126-85AE-6587CB08CBB4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AC6C-35BA-4263-B84B-3DAE935C12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512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BCA8-B534-4126-85AE-6587CB08CBB4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AC6C-35BA-4263-B84B-3DAE935C12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476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BCA8-B534-4126-85AE-6587CB08CBB4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AC6C-35BA-4263-B84B-3DAE935C12DE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45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BCA8-B534-4126-85AE-6587CB08CBB4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AC6C-35BA-4263-B84B-3DAE935C12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176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BCA8-B534-4126-85AE-6587CB08CBB4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AC6C-35BA-4263-B84B-3DAE935C12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42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BCA8-B534-4126-85AE-6587CB08CBB4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AC6C-35BA-4263-B84B-3DAE935C12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117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BCA8-B534-4126-85AE-6587CB08CBB4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AC6C-35BA-4263-B84B-3DAE935C12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807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BBEBCA8-B534-4126-85AE-6587CB08CBB4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26AC6C-35BA-4263-B84B-3DAE935C12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686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BCA8-B534-4126-85AE-6587CB08CBB4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AC6C-35BA-4263-B84B-3DAE935C12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693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BBEBCA8-B534-4126-85AE-6587CB08CBB4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26AC6C-35BA-4263-B84B-3DAE935C12DE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68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/>
              <a:t>BONE, </a:t>
            </a:r>
            <a:r>
              <a:rPr lang="tr-TR" smtClean="0"/>
              <a:t>JOINT </a:t>
            </a:r>
            <a:r>
              <a:rPr lang="tr-TR"/>
              <a:t>AND</a:t>
            </a:r>
            <a:br>
              <a:rPr lang="tr-TR"/>
            </a:br>
            <a:r>
              <a:rPr lang="tr-TR"/>
              <a:t>MUSCLE INJURIES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46909" y="4821238"/>
            <a:ext cx="9144000" cy="1655762"/>
          </a:xfrm>
        </p:spPr>
        <p:txBody>
          <a:bodyPr/>
          <a:lstStyle/>
          <a:p>
            <a:r>
              <a:rPr lang="tr-TR" smtClean="0"/>
              <a:t>Berna Guven, P</a:t>
            </a:r>
            <a:r>
              <a:rPr lang="tr-TR" cap="none" smtClean="0"/>
              <a:t>h</a:t>
            </a:r>
            <a:r>
              <a:rPr lang="tr-TR" smtClean="0"/>
              <a:t>D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09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7571" y="93222"/>
            <a:ext cx="10058400" cy="1450757"/>
          </a:xfrm>
        </p:spPr>
        <p:txBody>
          <a:bodyPr/>
          <a:lstStyle/>
          <a:p>
            <a:r>
              <a:rPr lang="en-US" b="1"/>
              <a:t>WHAT TO DO FOR A CLOSED FRACTURE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2399" y="1845734"/>
            <a:ext cx="11859491" cy="4023360"/>
          </a:xfrm>
        </p:spPr>
        <p:txBody>
          <a:bodyPr>
            <a:noAutofit/>
          </a:bodyPr>
          <a:lstStyle/>
          <a:p>
            <a:r>
              <a:rPr lang="tr-TR" sz="2400" smtClean="0"/>
              <a:t>1. </a:t>
            </a:r>
            <a:r>
              <a:rPr lang="en-US" sz="2400" smtClean="0"/>
              <a:t>Advise </a:t>
            </a:r>
            <a:r>
              <a:rPr lang="en-US" sz="2400"/>
              <a:t>the casualty to keep still. Support the joints above </a:t>
            </a:r>
            <a:r>
              <a:rPr lang="en-US" sz="2400" smtClean="0"/>
              <a:t>and</a:t>
            </a:r>
            <a:r>
              <a:rPr lang="tr-TR" sz="2400" smtClean="0"/>
              <a:t> </a:t>
            </a:r>
            <a:r>
              <a:rPr lang="en-US" sz="2400" smtClean="0"/>
              <a:t>below </a:t>
            </a:r>
            <a:r>
              <a:rPr lang="en-US" sz="2400"/>
              <a:t>the injury with your </a:t>
            </a:r>
            <a:r>
              <a:rPr lang="en-US" sz="2400" smtClean="0"/>
              <a:t>hands </a:t>
            </a:r>
            <a:r>
              <a:rPr lang="en-US" sz="2400"/>
              <a:t>until it is immobilized with </a:t>
            </a:r>
            <a:r>
              <a:rPr lang="en-US" sz="2400" smtClean="0"/>
              <a:t>a</a:t>
            </a:r>
            <a:r>
              <a:rPr lang="tr-TR" sz="2400" smtClean="0"/>
              <a:t> </a:t>
            </a:r>
            <a:r>
              <a:rPr lang="en-US" sz="2400" smtClean="0"/>
              <a:t>sling </a:t>
            </a:r>
            <a:r>
              <a:rPr lang="en-US" sz="2400"/>
              <a:t>or bandages, in the position in which it is found</a:t>
            </a:r>
            <a:r>
              <a:rPr lang="en-US" sz="2400" smtClean="0"/>
              <a:t>.</a:t>
            </a:r>
            <a:endParaRPr lang="tr-TR" sz="2400" smtClean="0"/>
          </a:p>
          <a:p>
            <a:r>
              <a:rPr lang="tr-TR" sz="2400" smtClean="0"/>
              <a:t>2. </a:t>
            </a:r>
            <a:r>
              <a:rPr lang="en-US" sz="2400"/>
              <a:t>Place padding around the injury for extra support. Take or </a:t>
            </a:r>
            <a:r>
              <a:rPr lang="en-US" sz="2400" smtClean="0"/>
              <a:t>send</a:t>
            </a:r>
            <a:r>
              <a:rPr lang="tr-TR" sz="2400" smtClean="0"/>
              <a:t> </a:t>
            </a:r>
            <a:r>
              <a:rPr lang="en-US" sz="2400" smtClean="0"/>
              <a:t>the </a:t>
            </a:r>
            <a:r>
              <a:rPr lang="en-US" sz="2400"/>
              <a:t>casualty to the hospital; a casualty with an arm injury may </a:t>
            </a:r>
            <a:r>
              <a:rPr lang="en-US" sz="2400" smtClean="0"/>
              <a:t>be</a:t>
            </a:r>
            <a:r>
              <a:rPr lang="tr-TR" sz="2400" smtClean="0"/>
              <a:t> </a:t>
            </a:r>
            <a:r>
              <a:rPr lang="en-US" sz="2400" smtClean="0"/>
              <a:t>transported </a:t>
            </a:r>
            <a:r>
              <a:rPr lang="en-US" sz="2400"/>
              <a:t>by car; </a:t>
            </a:r>
            <a:r>
              <a:rPr lang="en-US" sz="2400" b="1"/>
              <a:t>call </a:t>
            </a:r>
            <a:r>
              <a:rPr lang="tr-TR" sz="2400" b="1" smtClean="0"/>
              <a:t>112</a:t>
            </a:r>
            <a:r>
              <a:rPr lang="en-US" sz="2400" b="1" smtClean="0"/>
              <a:t> </a:t>
            </a:r>
            <a:r>
              <a:rPr lang="en-US" sz="2400" b="1"/>
              <a:t>for emergency help </a:t>
            </a:r>
            <a:r>
              <a:rPr lang="en-US" sz="2400"/>
              <a:t>for a leg injury</a:t>
            </a:r>
            <a:r>
              <a:rPr lang="en-US" sz="2400" smtClean="0"/>
              <a:t>.</a:t>
            </a:r>
            <a:endParaRPr lang="tr-TR" sz="2400" smtClean="0"/>
          </a:p>
          <a:p>
            <a:r>
              <a:rPr lang="tr-TR" sz="2400" smtClean="0"/>
              <a:t>3. </a:t>
            </a:r>
            <a:r>
              <a:rPr lang="en-US" sz="2400"/>
              <a:t>For firmer support </a:t>
            </a:r>
            <a:r>
              <a:rPr lang="en-US" sz="2400" smtClean="0"/>
              <a:t>secure </a:t>
            </a:r>
            <a:r>
              <a:rPr lang="en-US" sz="2400"/>
              <a:t>the injured part to an unaffected part of </a:t>
            </a:r>
            <a:r>
              <a:rPr lang="en-US" sz="2400" smtClean="0"/>
              <a:t>the</a:t>
            </a:r>
            <a:r>
              <a:rPr lang="tr-TR" sz="2400" smtClean="0"/>
              <a:t> </a:t>
            </a:r>
            <a:r>
              <a:rPr lang="en-US" sz="2400" smtClean="0"/>
              <a:t>body</a:t>
            </a:r>
            <a:r>
              <a:rPr lang="en-US" sz="2400"/>
              <a:t>. For </a:t>
            </a:r>
            <a:r>
              <a:rPr lang="en-US" sz="2400" u="sng"/>
              <a:t>upper limb fractures</a:t>
            </a:r>
            <a:r>
              <a:rPr lang="en-US" sz="2400"/>
              <a:t>, immobilize the arm with a </a:t>
            </a:r>
            <a:r>
              <a:rPr lang="en-US" sz="2400" smtClean="0"/>
              <a:t>sling</a:t>
            </a:r>
            <a:r>
              <a:rPr lang="tr-TR" sz="2400" smtClean="0"/>
              <a:t>. </a:t>
            </a:r>
            <a:r>
              <a:rPr lang="en-US" sz="2400" smtClean="0"/>
              <a:t>For </a:t>
            </a:r>
            <a:r>
              <a:rPr lang="en-US" sz="2400" u="sng"/>
              <a:t>lower limb fractures</a:t>
            </a:r>
            <a:r>
              <a:rPr lang="en-US" sz="2400"/>
              <a:t>, move the uninjured leg to </a:t>
            </a:r>
            <a:r>
              <a:rPr lang="en-US" sz="2400" smtClean="0"/>
              <a:t>the</a:t>
            </a:r>
            <a:r>
              <a:rPr lang="tr-TR" sz="2400" smtClean="0"/>
              <a:t> </a:t>
            </a:r>
            <a:r>
              <a:rPr lang="en-US" sz="2400" smtClean="0"/>
              <a:t>injured </a:t>
            </a:r>
            <a:r>
              <a:rPr lang="en-US" sz="2400"/>
              <a:t>one and secure with broad-fold </a:t>
            </a:r>
            <a:r>
              <a:rPr lang="en-US" sz="2400" smtClean="0"/>
              <a:t>bandages</a:t>
            </a:r>
            <a:r>
              <a:rPr lang="tr-TR" sz="2400" smtClean="0"/>
              <a:t>. </a:t>
            </a:r>
            <a:endParaRPr lang="tr-TR" sz="2400" smtClean="0"/>
          </a:p>
          <a:p>
            <a:r>
              <a:rPr lang="tr-TR" sz="2400" smtClean="0"/>
              <a:t>4</a:t>
            </a:r>
            <a:r>
              <a:rPr lang="tr-TR" sz="2400" smtClean="0"/>
              <a:t>. </a:t>
            </a:r>
            <a:r>
              <a:rPr lang="en-US" sz="2400"/>
              <a:t>Treat for shock if </a:t>
            </a:r>
            <a:r>
              <a:rPr lang="en-US" sz="2400" smtClean="0"/>
              <a:t>necessary. </a:t>
            </a:r>
            <a:r>
              <a:rPr lang="en-US" sz="2400"/>
              <a:t>Do not raise an </a:t>
            </a:r>
            <a:r>
              <a:rPr lang="en-US" sz="2400" smtClean="0"/>
              <a:t>injured</a:t>
            </a:r>
            <a:r>
              <a:rPr lang="tr-TR" sz="2400" smtClean="0"/>
              <a:t> </a:t>
            </a:r>
            <a:r>
              <a:rPr lang="en-US" sz="2400" smtClean="0"/>
              <a:t>leg</a:t>
            </a:r>
            <a:r>
              <a:rPr lang="en-US" sz="2400"/>
              <a:t>. Elevate an uninjured limb if shock is present. </a:t>
            </a:r>
            <a:r>
              <a:rPr lang="en-US" sz="2400" smtClean="0"/>
              <a:t>Check </a:t>
            </a:r>
            <a:r>
              <a:rPr lang="en-US" sz="2400" smtClean="0"/>
              <a:t>the</a:t>
            </a:r>
            <a:r>
              <a:rPr lang="tr-TR" sz="2400" smtClean="0"/>
              <a:t> </a:t>
            </a:r>
            <a:r>
              <a:rPr lang="en-US" sz="2400" smtClean="0"/>
              <a:t>circulation </a:t>
            </a:r>
            <a:r>
              <a:rPr lang="en-US" sz="2400"/>
              <a:t>beyond a sling or bandage </a:t>
            </a:r>
            <a:r>
              <a:rPr lang="en-US" sz="2400" smtClean="0"/>
              <a:t>every </a:t>
            </a:r>
            <a:r>
              <a:rPr lang="en-US" sz="2400"/>
              <a:t>ten </a:t>
            </a:r>
            <a:r>
              <a:rPr lang="en-US" sz="2400" smtClean="0"/>
              <a:t>minutes.</a:t>
            </a:r>
            <a:r>
              <a:rPr lang="tr-TR" sz="2400" smtClean="0"/>
              <a:t> </a:t>
            </a:r>
            <a:r>
              <a:rPr lang="en-US" sz="2400" smtClean="0"/>
              <a:t>If </a:t>
            </a:r>
            <a:r>
              <a:rPr lang="en-US" sz="2400"/>
              <a:t>the circulation is impaired, loosen the bandages.</a:t>
            </a:r>
            <a:endParaRPr lang="tr-TR" sz="240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3699" t="36458" r="43398" b="26421"/>
          <a:stretch/>
        </p:blipFill>
        <p:spPr>
          <a:xfrm>
            <a:off x="9698181" y="178229"/>
            <a:ext cx="2050473" cy="13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Caution!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10692" y="1845734"/>
            <a:ext cx="4973782" cy="402336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800"/>
              <a:t>■ Do not move the casualty </a:t>
            </a:r>
            <a:r>
              <a:rPr lang="en-US" sz="2800" smtClean="0"/>
              <a:t>until</a:t>
            </a:r>
          </a:p>
          <a:p>
            <a:r>
              <a:rPr lang="en-US" sz="2800"/>
              <a:t>the injured part is secured</a:t>
            </a:r>
          </a:p>
          <a:p>
            <a:r>
              <a:rPr lang="tr-TR" sz="2800" smtClean="0"/>
              <a:t>and </a:t>
            </a:r>
            <a:r>
              <a:rPr lang="tr-TR" sz="2800"/>
              <a:t>supported, unless she</a:t>
            </a:r>
          </a:p>
          <a:p>
            <a:r>
              <a:rPr lang="tr-TR" sz="2800"/>
              <a:t>is in immediate danger.</a:t>
            </a:r>
          </a:p>
          <a:p>
            <a:r>
              <a:rPr lang="en-US" sz="2800"/>
              <a:t>■ Do not allow the casualty</a:t>
            </a:r>
          </a:p>
          <a:p>
            <a:r>
              <a:rPr lang="en-US" sz="2800"/>
              <a:t>to eat or drink because an</a:t>
            </a:r>
          </a:p>
          <a:p>
            <a:r>
              <a:rPr lang="tr-TR" sz="2800"/>
              <a:t>anesthetic may be needed.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2175164"/>
            <a:ext cx="1686791" cy="163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3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1673" y="41565"/>
            <a:ext cx="10058400" cy="1450757"/>
          </a:xfrm>
        </p:spPr>
        <p:txBody>
          <a:bodyPr/>
          <a:lstStyle/>
          <a:p>
            <a:r>
              <a:rPr lang="en-US" b="1"/>
              <a:t>WHAT TO DO FOR AN OPEN FRACTURE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9491" y="1737360"/>
            <a:ext cx="11637818" cy="4652048"/>
          </a:xfrm>
        </p:spPr>
        <p:txBody>
          <a:bodyPr>
            <a:noAutofit/>
          </a:bodyPr>
          <a:lstStyle/>
          <a:p>
            <a:r>
              <a:rPr lang="tr-TR" sz="2400" smtClean="0"/>
              <a:t>1. </a:t>
            </a:r>
            <a:r>
              <a:rPr lang="en-US" sz="2400"/>
              <a:t>Cover the wound with a sterile dressing or large, clean, </a:t>
            </a:r>
            <a:r>
              <a:rPr lang="en-US" sz="2400" smtClean="0"/>
              <a:t>gauze</a:t>
            </a:r>
            <a:r>
              <a:rPr lang="tr-TR" sz="2400" smtClean="0"/>
              <a:t> </a:t>
            </a:r>
            <a:r>
              <a:rPr lang="en-US" sz="2400" smtClean="0"/>
              <a:t>pad</a:t>
            </a:r>
            <a:r>
              <a:rPr lang="en-US" sz="2400"/>
              <a:t>. Apply pressure around the injury to control </a:t>
            </a:r>
            <a:r>
              <a:rPr lang="en-US" sz="2400" smtClean="0"/>
              <a:t>bleeding</a:t>
            </a:r>
            <a:r>
              <a:rPr lang="tr-TR" sz="2400" smtClean="0"/>
              <a:t>; </a:t>
            </a:r>
            <a:r>
              <a:rPr lang="en-US" sz="2400" smtClean="0"/>
              <a:t>be </a:t>
            </a:r>
            <a:r>
              <a:rPr lang="en-US" sz="2400"/>
              <a:t>careful not to press on a protruding bone</a:t>
            </a:r>
            <a:r>
              <a:rPr lang="en-US" sz="2400" smtClean="0"/>
              <a:t>.</a:t>
            </a:r>
            <a:endParaRPr lang="tr-TR" sz="2400" smtClean="0"/>
          </a:p>
          <a:p>
            <a:r>
              <a:rPr lang="tr-TR" sz="2400" smtClean="0"/>
              <a:t>2. </a:t>
            </a:r>
            <a:r>
              <a:rPr lang="en-US" sz="2400"/>
              <a:t>Carefully place a sterile wound dressing or more clean </a:t>
            </a:r>
            <a:r>
              <a:rPr lang="en-US" sz="2400" smtClean="0"/>
              <a:t>padding</a:t>
            </a:r>
            <a:r>
              <a:rPr lang="tr-TR" sz="2400" smtClean="0"/>
              <a:t> </a:t>
            </a:r>
            <a:r>
              <a:rPr lang="en-US" sz="2400" smtClean="0"/>
              <a:t>over </a:t>
            </a:r>
            <a:r>
              <a:rPr lang="en-US" sz="2400"/>
              <a:t>and around the dressing</a:t>
            </a:r>
            <a:r>
              <a:rPr lang="en-US" sz="2400" smtClean="0"/>
              <a:t>.</a:t>
            </a:r>
            <a:endParaRPr lang="tr-TR" sz="2400" smtClean="0"/>
          </a:p>
          <a:p>
            <a:r>
              <a:rPr lang="tr-TR" sz="2400" smtClean="0"/>
              <a:t>3. </a:t>
            </a:r>
            <a:r>
              <a:rPr lang="en-US" sz="2400"/>
              <a:t>Secure the dressing and padding with a bandage. Bandage </a:t>
            </a:r>
            <a:r>
              <a:rPr lang="en-US" sz="2400" smtClean="0"/>
              <a:t>firmly,</a:t>
            </a:r>
            <a:r>
              <a:rPr lang="tr-TR" sz="2400" smtClean="0"/>
              <a:t> </a:t>
            </a:r>
            <a:r>
              <a:rPr lang="en-US" sz="2400" smtClean="0"/>
              <a:t>but </a:t>
            </a:r>
            <a:r>
              <a:rPr lang="en-US" sz="2400"/>
              <a:t>not so tightly that it impairs the circulation </a:t>
            </a:r>
            <a:r>
              <a:rPr lang="en-US" sz="2400" smtClean="0"/>
              <a:t>beyond</a:t>
            </a:r>
            <a:r>
              <a:rPr lang="tr-TR" sz="2400" smtClean="0"/>
              <a:t> the </a:t>
            </a:r>
            <a:r>
              <a:rPr lang="tr-TR" sz="2400"/>
              <a:t>bandage</a:t>
            </a:r>
            <a:r>
              <a:rPr lang="tr-TR" sz="2400" smtClean="0"/>
              <a:t>.</a:t>
            </a:r>
          </a:p>
          <a:p>
            <a:r>
              <a:rPr lang="tr-TR" sz="2400" smtClean="0"/>
              <a:t>4. </a:t>
            </a:r>
            <a:r>
              <a:rPr lang="en-US" sz="2400"/>
              <a:t>Immobilize the injured part as for a closed </a:t>
            </a:r>
            <a:r>
              <a:rPr lang="en-US" sz="2400" smtClean="0"/>
              <a:t>fracture, and</a:t>
            </a:r>
            <a:r>
              <a:rPr lang="tr-TR" sz="2400" smtClean="0"/>
              <a:t> </a:t>
            </a:r>
            <a:r>
              <a:rPr lang="en-US" sz="2400" smtClean="0"/>
              <a:t>arrange </a:t>
            </a:r>
            <a:r>
              <a:rPr lang="en-US" sz="2400"/>
              <a:t>to transport the casualty to the hospital</a:t>
            </a:r>
            <a:r>
              <a:rPr lang="en-US" sz="2400" smtClean="0"/>
              <a:t>.</a:t>
            </a:r>
            <a:endParaRPr lang="tr-TR" sz="2400" smtClean="0"/>
          </a:p>
          <a:p>
            <a:r>
              <a:rPr lang="tr-TR" sz="2400" smtClean="0"/>
              <a:t>5. </a:t>
            </a:r>
            <a:r>
              <a:rPr lang="en-US" sz="2400"/>
              <a:t>Treat the casualty for shock </a:t>
            </a:r>
            <a:r>
              <a:rPr lang="en-US" sz="2400" smtClean="0"/>
              <a:t>if </a:t>
            </a:r>
            <a:r>
              <a:rPr lang="en-US" sz="2400"/>
              <a:t>necessary. Do not </a:t>
            </a:r>
            <a:r>
              <a:rPr lang="en-US" sz="2400" smtClean="0"/>
              <a:t>raise</a:t>
            </a:r>
            <a:r>
              <a:rPr lang="tr-TR" sz="2400" smtClean="0"/>
              <a:t> </a:t>
            </a:r>
            <a:r>
              <a:rPr lang="en-US" sz="2400" smtClean="0"/>
              <a:t>the </a:t>
            </a:r>
            <a:r>
              <a:rPr lang="en-US" sz="2400"/>
              <a:t>injured leg. Monitor and record vital signs—level of </a:t>
            </a:r>
            <a:r>
              <a:rPr lang="en-US" sz="2400" smtClean="0"/>
              <a:t>response,</a:t>
            </a:r>
            <a:r>
              <a:rPr lang="tr-TR" sz="2400" smtClean="0"/>
              <a:t> </a:t>
            </a:r>
            <a:r>
              <a:rPr lang="en-US" sz="2400" smtClean="0"/>
              <a:t>breathing</a:t>
            </a:r>
            <a:r>
              <a:rPr lang="en-US" sz="2400"/>
              <a:t>, and </a:t>
            </a:r>
            <a:r>
              <a:rPr lang="en-US" sz="2400" smtClean="0"/>
              <a:t>pulse</a:t>
            </a:r>
            <a:r>
              <a:rPr lang="tr-TR" sz="2400" smtClean="0"/>
              <a:t>--</a:t>
            </a:r>
            <a:r>
              <a:rPr lang="en-US" sz="2400" smtClean="0"/>
              <a:t> while </a:t>
            </a:r>
            <a:r>
              <a:rPr lang="en-US" sz="2400"/>
              <a:t>waiting for help to </a:t>
            </a:r>
            <a:r>
              <a:rPr lang="en-US" sz="2400" smtClean="0"/>
              <a:t>arrive.</a:t>
            </a:r>
            <a:r>
              <a:rPr lang="tr-TR" sz="2400" smtClean="0"/>
              <a:t> </a:t>
            </a:r>
            <a:r>
              <a:rPr lang="en-US" sz="2400" smtClean="0"/>
              <a:t>Check </a:t>
            </a:r>
            <a:r>
              <a:rPr lang="en-US" sz="2400"/>
              <a:t>the circulation beyond the bandage </a:t>
            </a:r>
            <a:r>
              <a:rPr lang="en-US" sz="2400" smtClean="0"/>
              <a:t>every </a:t>
            </a:r>
            <a:r>
              <a:rPr lang="en-US" sz="2400"/>
              <a:t>ten </a:t>
            </a:r>
            <a:r>
              <a:rPr lang="en-US" sz="2400" smtClean="0"/>
              <a:t>minutes.</a:t>
            </a:r>
            <a:r>
              <a:rPr lang="tr-TR" sz="2400" smtClean="0"/>
              <a:t> </a:t>
            </a:r>
            <a:r>
              <a:rPr lang="en-US" sz="2400" smtClean="0"/>
              <a:t>If </a:t>
            </a:r>
            <a:r>
              <a:rPr lang="en-US" sz="2400"/>
              <a:t>the circulation is impaired, loosen the bandages.</a:t>
            </a:r>
            <a:endParaRPr lang="tr-TR" sz="240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41801" t="43655" r="25509" b="22633"/>
          <a:stretch/>
        </p:blipFill>
        <p:spPr>
          <a:xfrm>
            <a:off x="9601200" y="180110"/>
            <a:ext cx="2341730" cy="135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DISLOCATED JOINT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/>
              <a:t>There may be:</a:t>
            </a:r>
          </a:p>
          <a:p>
            <a:r>
              <a:rPr lang="tr-TR" sz="3200"/>
              <a:t>■ “Sickening,” severe pain</a:t>
            </a:r>
          </a:p>
          <a:p>
            <a:r>
              <a:rPr lang="en-US" sz="3200"/>
              <a:t>■ Inability to move the joint</a:t>
            </a:r>
          </a:p>
          <a:p>
            <a:r>
              <a:rPr lang="en-US" sz="3200"/>
              <a:t>■ Swelling and bruising around </a:t>
            </a:r>
            <a:r>
              <a:rPr lang="en-US" sz="3200" smtClean="0"/>
              <a:t>the</a:t>
            </a:r>
            <a:r>
              <a:rPr lang="tr-TR" sz="3200" smtClean="0"/>
              <a:t> affected </a:t>
            </a:r>
            <a:r>
              <a:rPr lang="tr-TR" sz="3200"/>
              <a:t>joint</a:t>
            </a:r>
          </a:p>
          <a:p>
            <a:r>
              <a:rPr lang="en-US" sz="3200"/>
              <a:t>■ Shortening, bending or deformity </a:t>
            </a:r>
            <a:r>
              <a:rPr lang="en-US" sz="3200" smtClean="0"/>
              <a:t>of</a:t>
            </a:r>
            <a:r>
              <a:rPr lang="tr-TR" sz="3200" smtClean="0"/>
              <a:t> the </a:t>
            </a:r>
            <a:r>
              <a:rPr lang="tr-TR" sz="3200"/>
              <a:t>area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3805" t="45739" r="42866" b="24905"/>
          <a:stretch/>
        </p:blipFill>
        <p:spPr>
          <a:xfrm>
            <a:off x="6927272" y="772007"/>
            <a:ext cx="4336473" cy="214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DISLOCATED JOINT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smtClean="0"/>
              <a:t>1. </a:t>
            </a:r>
            <a:r>
              <a:rPr lang="en-US" sz="2400"/>
              <a:t>If, for example, the </a:t>
            </a:r>
            <a:r>
              <a:rPr lang="en-US" sz="2400" smtClean="0"/>
              <a:t>casualty</a:t>
            </a:r>
            <a:r>
              <a:rPr lang="tr-TR" sz="2400" smtClean="0"/>
              <a:t> has </a:t>
            </a:r>
            <a:r>
              <a:rPr lang="tr-TR" sz="2400"/>
              <a:t>a dislocated </a:t>
            </a:r>
            <a:r>
              <a:rPr lang="tr-TR" sz="2400" smtClean="0"/>
              <a:t>shoulder, </a:t>
            </a:r>
            <a:r>
              <a:rPr lang="en-US" sz="2400" smtClean="0"/>
              <a:t>advise </a:t>
            </a:r>
            <a:r>
              <a:rPr lang="en-US" sz="2400"/>
              <a:t>the casualty to keep </a:t>
            </a:r>
            <a:r>
              <a:rPr lang="en-US" sz="2400" smtClean="0"/>
              <a:t>still.</a:t>
            </a:r>
            <a:r>
              <a:rPr lang="tr-TR" sz="2400" smtClean="0"/>
              <a:t> </a:t>
            </a:r>
            <a:r>
              <a:rPr lang="en-US" sz="2400" smtClean="0"/>
              <a:t>Help </a:t>
            </a:r>
            <a:r>
              <a:rPr lang="en-US" sz="2400"/>
              <a:t>him support the </a:t>
            </a:r>
            <a:r>
              <a:rPr lang="en-US" sz="2400" smtClean="0"/>
              <a:t>injured</a:t>
            </a:r>
            <a:r>
              <a:rPr lang="tr-TR" sz="2400" smtClean="0"/>
              <a:t> </a:t>
            </a:r>
            <a:r>
              <a:rPr lang="en-US" sz="2400" smtClean="0"/>
              <a:t>arm </a:t>
            </a:r>
            <a:r>
              <a:rPr lang="en-US" sz="2400"/>
              <a:t>in the position he </a:t>
            </a:r>
            <a:r>
              <a:rPr lang="en-US" sz="2400" smtClean="0"/>
              <a:t>finds</a:t>
            </a:r>
            <a:r>
              <a:rPr lang="tr-TR" sz="2400" smtClean="0"/>
              <a:t> most </a:t>
            </a:r>
            <a:r>
              <a:rPr lang="tr-TR" sz="2400"/>
              <a:t>comfortable</a:t>
            </a:r>
            <a:r>
              <a:rPr lang="tr-TR" sz="2400" smtClean="0"/>
              <a:t>.</a:t>
            </a:r>
          </a:p>
          <a:p>
            <a:r>
              <a:rPr lang="tr-TR" sz="2400" smtClean="0"/>
              <a:t>2. </a:t>
            </a:r>
            <a:r>
              <a:rPr lang="tr-TR" sz="2400"/>
              <a:t>Immobilize the injured </a:t>
            </a:r>
            <a:r>
              <a:rPr lang="tr-TR" sz="2400" smtClean="0"/>
              <a:t>arm with </a:t>
            </a:r>
            <a:r>
              <a:rPr lang="tr-TR" sz="2400"/>
              <a:t>a </a:t>
            </a:r>
            <a:r>
              <a:rPr lang="tr-TR" sz="2400" smtClean="0"/>
              <a:t>sling.</a:t>
            </a:r>
          </a:p>
          <a:p>
            <a:r>
              <a:rPr lang="tr-TR" sz="2400" smtClean="0"/>
              <a:t>3. </a:t>
            </a:r>
            <a:r>
              <a:rPr lang="en-US" sz="2400"/>
              <a:t>For extra support for an injured arm, secure the limb to the </a:t>
            </a:r>
            <a:r>
              <a:rPr lang="en-US" sz="2400" smtClean="0"/>
              <a:t>chest</a:t>
            </a:r>
            <a:r>
              <a:rPr lang="tr-TR" sz="2400" smtClean="0"/>
              <a:t> </a:t>
            </a:r>
            <a:r>
              <a:rPr lang="en-US" sz="2400" smtClean="0"/>
              <a:t>by </a:t>
            </a:r>
            <a:r>
              <a:rPr lang="en-US" sz="2400"/>
              <a:t>tying a </a:t>
            </a:r>
            <a:r>
              <a:rPr lang="en-US" sz="2400" smtClean="0"/>
              <a:t>broad-fold</a:t>
            </a:r>
            <a:r>
              <a:rPr lang="tr-TR" sz="2400" smtClean="0"/>
              <a:t> b</a:t>
            </a:r>
            <a:r>
              <a:rPr lang="en-US" sz="2400" smtClean="0"/>
              <a:t>andage around </a:t>
            </a:r>
            <a:r>
              <a:rPr lang="en-US" sz="2400"/>
              <a:t>the chest </a:t>
            </a:r>
            <a:r>
              <a:rPr lang="en-US" sz="2400" smtClean="0"/>
              <a:t>and</a:t>
            </a:r>
            <a:r>
              <a:rPr lang="tr-TR" sz="2400" smtClean="0"/>
              <a:t> the </a:t>
            </a:r>
            <a:r>
              <a:rPr lang="tr-TR" sz="2400"/>
              <a:t>sling</a:t>
            </a:r>
            <a:r>
              <a:rPr lang="tr-TR" sz="2400" smtClean="0"/>
              <a:t>.</a:t>
            </a:r>
          </a:p>
          <a:p>
            <a:r>
              <a:rPr lang="tr-TR" sz="2400" smtClean="0"/>
              <a:t>4. </a:t>
            </a:r>
            <a:r>
              <a:rPr lang="en-US" sz="2400"/>
              <a:t>Arrange to take or send the casualty to the hospital. Treat </a:t>
            </a:r>
            <a:r>
              <a:rPr lang="en-US" sz="2400" smtClean="0"/>
              <a:t>for</a:t>
            </a:r>
            <a:r>
              <a:rPr lang="tr-TR" sz="2400" smtClean="0"/>
              <a:t> </a:t>
            </a:r>
            <a:r>
              <a:rPr lang="en-US" sz="2400" smtClean="0"/>
              <a:t>shock </a:t>
            </a:r>
            <a:r>
              <a:rPr lang="en-US" sz="2400"/>
              <a:t>if necessary. Monitor and record vital signs—level </a:t>
            </a:r>
            <a:r>
              <a:rPr lang="en-US" sz="2400" smtClean="0"/>
              <a:t>of</a:t>
            </a:r>
            <a:r>
              <a:rPr lang="tr-TR" sz="2400" smtClean="0"/>
              <a:t> </a:t>
            </a:r>
            <a:r>
              <a:rPr lang="en-US" sz="2400" smtClean="0"/>
              <a:t>response</a:t>
            </a:r>
            <a:r>
              <a:rPr lang="en-US" sz="2400"/>
              <a:t>, breathing, and </a:t>
            </a:r>
            <a:r>
              <a:rPr lang="en-US" sz="2400" smtClean="0"/>
              <a:t>pulse—while </a:t>
            </a:r>
            <a:r>
              <a:rPr lang="en-US" sz="2400"/>
              <a:t>waiting for help</a:t>
            </a:r>
            <a:r>
              <a:rPr lang="en-US" sz="2400" smtClean="0"/>
              <a:t>.</a:t>
            </a:r>
            <a:endParaRPr lang="tr-TR" sz="2400" smtClean="0"/>
          </a:p>
          <a:p>
            <a:r>
              <a:rPr lang="tr-TR" sz="2400" smtClean="0"/>
              <a:t>5. </a:t>
            </a:r>
            <a:r>
              <a:rPr lang="en-US" sz="2400"/>
              <a:t>Check the circulation beyond the </a:t>
            </a:r>
            <a:r>
              <a:rPr lang="en-US" sz="2400" smtClean="0"/>
              <a:t>bandages every</a:t>
            </a:r>
            <a:r>
              <a:rPr lang="tr-TR" sz="2400" smtClean="0"/>
              <a:t> ten </a:t>
            </a:r>
            <a:r>
              <a:rPr lang="tr-TR" sz="2400"/>
              <a:t>minutes.</a:t>
            </a:r>
          </a:p>
        </p:txBody>
      </p:sp>
    </p:spTree>
    <p:extLst>
      <p:ext uri="{BB962C8B-B14F-4D97-AF65-F5344CB8AC3E}">
        <p14:creationId xmlns:p14="http://schemas.microsoft.com/office/powerpoint/2010/main" val="135190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STRAINS AND SPRAINS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/>
              <a:t>Strains and sprains should be treated </a:t>
            </a:r>
            <a:r>
              <a:rPr lang="en-US" sz="2800" smtClean="0"/>
              <a:t>initially</a:t>
            </a:r>
            <a:r>
              <a:rPr lang="tr-TR" sz="2800" smtClean="0"/>
              <a:t> by </a:t>
            </a:r>
            <a:r>
              <a:rPr lang="tr-TR" sz="2800"/>
              <a:t>the “RICE” procedure:</a:t>
            </a:r>
          </a:p>
          <a:p>
            <a:r>
              <a:rPr lang="tr-TR" sz="2800"/>
              <a:t>R—</a:t>
            </a:r>
            <a:r>
              <a:rPr lang="tr-TR" sz="2800" b="1"/>
              <a:t>Rest</a:t>
            </a:r>
            <a:r>
              <a:rPr lang="tr-TR" sz="2800"/>
              <a:t> the injured part;</a:t>
            </a:r>
          </a:p>
          <a:p>
            <a:r>
              <a:rPr lang="en-US" sz="2800"/>
              <a:t>I—Apply </a:t>
            </a:r>
            <a:r>
              <a:rPr lang="en-US" sz="2800" b="1"/>
              <a:t>Ice </a:t>
            </a:r>
            <a:r>
              <a:rPr lang="en-US" sz="2800"/>
              <a:t>pack or a cold pad;</a:t>
            </a:r>
          </a:p>
          <a:p>
            <a:r>
              <a:rPr lang="en-US" sz="2800"/>
              <a:t>C—Provide comfortable support with </a:t>
            </a:r>
            <a:r>
              <a:rPr lang="en-US" sz="2800" smtClean="0"/>
              <a:t>mild</a:t>
            </a:r>
            <a:r>
              <a:rPr lang="tr-TR" sz="2800" smtClean="0"/>
              <a:t> </a:t>
            </a:r>
            <a:r>
              <a:rPr lang="en-US" sz="2800" b="1" smtClean="0"/>
              <a:t>Compression</a:t>
            </a:r>
            <a:r>
              <a:rPr lang="en-US" sz="2800" smtClean="0"/>
              <a:t> </a:t>
            </a:r>
            <a:r>
              <a:rPr lang="en-US" sz="2800"/>
              <a:t>from an elastic bandage;</a:t>
            </a:r>
          </a:p>
          <a:p>
            <a:r>
              <a:rPr lang="tr-TR" sz="2800"/>
              <a:t>E—</a:t>
            </a:r>
            <a:r>
              <a:rPr lang="tr-TR" sz="2800" b="1"/>
              <a:t>Elevate</a:t>
            </a:r>
            <a:r>
              <a:rPr lang="tr-TR" sz="2800"/>
              <a:t> the injured part.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555" y="906088"/>
            <a:ext cx="858981" cy="8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STRAINS AND SPRAINS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258" y="1737360"/>
            <a:ext cx="10058400" cy="4023360"/>
          </a:xfrm>
        </p:spPr>
        <p:txBody>
          <a:bodyPr>
            <a:noAutofit/>
          </a:bodyPr>
          <a:lstStyle/>
          <a:p>
            <a:r>
              <a:rPr lang="tr-TR" sz="2400" smtClean="0"/>
              <a:t>1. </a:t>
            </a:r>
            <a:r>
              <a:rPr lang="en-US" sz="2400" smtClean="0"/>
              <a:t>Help </a:t>
            </a:r>
            <a:r>
              <a:rPr lang="en-US" sz="2400"/>
              <a:t>the casualty sit or lie</a:t>
            </a:r>
          </a:p>
          <a:p>
            <a:r>
              <a:rPr lang="tr-TR" sz="2400"/>
              <a:t>down. Support the injured</a:t>
            </a:r>
          </a:p>
          <a:p>
            <a:r>
              <a:rPr lang="tr-TR" sz="2400"/>
              <a:t>part in a comfortable position,</a:t>
            </a:r>
          </a:p>
          <a:p>
            <a:r>
              <a:rPr lang="tr-TR" sz="2400"/>
              <a:t>preferably raised</a:t>
            </a:r>
            <a:r>
              <a:rPr lang="tr-TR" sz="2400" smtClean="0"/>
              <a:t>.</a:t>
            </a:r>
          </a:p>
          <a:p>
            <a:r>
              <a:rPr lang="tr-TR" sz="2400" smtClean="0"/>
              <a:t>2. </a:t>
            </a:r>
            <a:r>
              <a:rPr lang="en-US" sz="2400"/>
              <a:t>Cool the area by applying a</a:t>
            </a:r>
          </a:p>
          <a:p>
            <a:r>
              <a:rPr lang="en-US" sz="2400"/>
              <a:t>cold compress, such as an</a:t>
            </a:r>
          </a:p>
          <a:p>
            <a:r>
              <a:rPr lang="en-US" sz="2400"/>
              <a:t>ice pack in a towel </a:t>
            </a:r>
            <a:r>
              <a:rPr lang="en-US" sz="2400" smtClean="0"/>
              <a:t>to</a:t>
            </a:r>
            <a:r>
              <a:rPr lang="tr-TR" sz="2400" smtClean="0"/>
              <a:t> </a:t>
            </a:r>
            <a:r>
              <a:rPr lang="en-US" sz="2400" smtClean="0"/>
              <a:t>the </a:t>
            </a:r>
            <a:r>
              <a:rPr lang="en-US" sz="2400"/>
              <a:t>injury. This helps reduce</a:t>
            </a:r>
          </a:p>
          <a:p>
            <a:r>
              <a:rPr lang="tr-TR" sz="2400"/>
              <a:t>swelling, bruising, and pain.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7736" t="38731" r="61926" b="19981"/>
          <a:stretch/>
        </p:blipFill>
        <p:spPr>
          <a:xfrm>
            <a:off x="5056909" y="1737360"/>
            <a:ext cx="2646218" cy="302029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38713" t="41383" r="41162" b="19223"/>
          <a:stretch/>
        </p:blipFill>
        <p:spPr>
          <a:xfrm>
            <a:off x="8120148" y="3316778"/>
            <a:ext cx="2618510" cy="288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STRAINS AND SPRAINS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891" y="1845734"/>
            <a:ext cx="10573789" cy="4023360"/>
          </a:xfrm>
        </p:spPr>
        <p:txBody>
          <a:bodyPr>
            <a:noAutofit/>
          </a:bodyPr>
          <a:lstStyle/>
          <a:p>
            <a:r>
              <a:rPr lang="tr-TR" sz="1800" smtClean="0"/>
              <a:t>3. </a:t>
            </a:r>
            <a:r>
              <a:rPr lang="en-US" sz="1800"/>
              <a:t>Apply comfortable support to the injured part.</a:t>
            </a:r>
          </a:p>
          <a:p>
            <a:r>
              <a:rPr lang="en-US" sz="1800"/>
              <a:t>Leave the cold compress in place or wrap an</a:t>
            </a:r>
          </a:p>
          <a:p>
            <a:r>
              <a:rPr lang="en-US" sz="1800"/>
              <a:t>elastic bandage around the area. Secure it with a</a:t>
            </a:r>
          </a:p>
          <a:p>
            <a:r>
              <a:rPr lang="en-US" sz="1800"/>
              <a:t>support bandage that extends to the next joint; for</a:t>
            </a:r>
          </a:p>
          <a:p>
            <a:r>
              <a:rPr lang="en-US" sz="1800"/>
              <a:t>an ankle injury, the bandage should extend from</a:t>
            </a:r>
          </a:p>
          <a:p>
            <a:r>
              <a:rPr lang="en-US" sz="1800"/>
              <a:t>the base of the toes to below the knee</a:t>
            </a:r>
            <a:r>
              <a:rPr lang="en-US" sz="1800" smtClean="0"/>
              <a:t>.</a:t>
            </a:r>
            <a:endParaRPr lang="tr-TR" sz="1800" smtClean="0"/>
          </a:p>
          <a:p>
            <a:r>
              <a:rPr lang="tr-TR" sz="1800" smtClean="0"/>
              <a:t>4. </a:t>
            </a:r>
            <a:r>
              <a:rPr lang="en-US" sz="1800"/>
              <a:t>Support the injured part in a raised position to</a:t>
            </a:r>
          </a:p>
          <a:p>
            <a:r>
              <a:rPr lang="en-US" sz="1800"/>
              <a:t>help minimize bruising and swelling in the area.</a:t>
            </a:r>
          </a:p>
          <a:p>
            <a:r>
              <a:rPr lang="en-US" sz="1800"/>
              <a:t>Check the circulation beyond the </a:t>
            </a:r>
            <a:r>
              <a:rPr lang="en-US" sz="1800" smtClean="0"/>
              <a:t>bandages</a:t>
            </a:r>
            <a:endParaRPr lang="en-US" sz="1800"/>
          </a:p>
          <a:p>
            <a:r>
              <a:rPr lang="en-US" sz="1800"/>
              <a:t>every ten minutes. If the circulation is impaired,</a:t>
            </a:r>
          </a:p>
          <a:p>
            <a:r>
              <a:rPr lang="tr-TR" sz="1800"/>
              <a:t>loosen the bandages.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18056" t="29261" r="51597" b="12784"/>
          <a:stretch/>
        </p:blipFill>
        <p:spPr>
          <a:xfrm>
            <a:off x="6126480" y="1845734"/>
            <a:ext cx="2424547" cy="260319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49787" t="25663" r="20398" b="30777"/>
          <a:stretch/>
        </p:blipFill>
        <p:spPr>
          <a:xfrm>
            <a:off x="8797638" y="3671455"/>
            <a:ext cx="3035952" cy="24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HEAD INJURY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4416829" cy="4023360"/>
          </a:xfrm>
        </p:spPr>
        <p:txBody>
          <a:bodyPr>
            <a:normAutofit/>
          </a:bodyPr>
          <a:lstStyle/>
          <a:p>
            <a:r>
              <a:rPr lang="en-US" sz="2800" b="1"/>
              <a:t>Head injuries are common. </a:t>
            </a:r>
            <a:r>
              <a:rPr lang="en-US" sz="2800"/>
              <a:t>They are potentially serious </a:t>
            </a:r>
            <a:r>
              <a:rPr lang="en-US" sz="2800" smtClean="0"/>
              <a:t>because</a:t>
            </a:r>
            <a:r>
              <a:rPr lang="tr-TR" sz="2800" smtClean="0"/>
              <a:t> </a:t>
            </a:r>
            <a:r>
              <a:rPr lang="en-US" sz="2800" smtClean="0"/>
              <a:t>they </a:t>
            </a:r>
            <a:r>
              <a:rPr lang="en-US" sz="2800"/>
              <a:t>can lead to damage to the brain. </a:t>
            </a:r>
            <a:endParaRPr lang="tr-TR" sz="2800" smtClean="0"/>
          </a:p>
          <a:p>
            <a:r>
              <a:rPr lang="en-US" sz="2800" smtClean="0"/>
              <a:t>There </a:t>
            </a:r>
            <a:r>
              <a:rPr lang="en-US" sz="2800"/>
              <a:t>may also be </a:t>
            </a:r>
            <a:r>
              <a:rPr lang="en-US" sz="2800" smtClean="0"/>
              <a:t>injuries</a:t>
            </a:r>
            <a:r>
              <a:rPr lang="tr-TR" sz="2800" smtClean="0"/>
              <a:t> </a:t>
            </a:r>
            <a:r>
              <a:rPr lang="en-US" sz="2800" smtClean="0"/>
              <a:t>to </a:t>
            </a:r>
            <a:r>
              <a:rPr lang="en-US" sz="2800"/>
              <a:t>the spine in the neck, scalp wounds and/or a skull fracture.</a:t>
            </a:r>
            <a:endParaRPr lang="tr-TR" sz="280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8588" t="24716" r="61607" b="25284"/>
          <a:stretch/>
        </p:blipFill>
        <p:spPr>
          <a:xfrm>
            <a:off x="6126480" y="286603"/>
            <a:ext cx="4544291" cy="644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1205556" cy="1450757"/>
          </a:xfrm>
        </p:spPr>
        <p:txBody>
          <a:bodyPr/>
          <a:lstStyle/>
          <a:p>
            <a:r>
              <a:rPr lang="tr-TR" b="1"/>
              <a:t>ASSESSING THE LEVEL </a:t>
            </a:r>
            <a:r>
              <a:rPr lang="tr-TR" b="1" smtClean="0"/>
              <a:t>OF CONSCIOUSNESS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/>
              <a:t>Assess a casualty’s level </a:t>
            </a:r>
            <a:r>
              <a:rPr lang="en-US" sz="2400" smtClean="0"/>
              <a:t>of</a:t>
            </a:r>
            <a:r>
              <a:rPr lang="tr-TR" sz="2400" smtClean="0"/>
              <a:t> consciousness </a:t>
            </a:r>
            <a:r>
              <a:rPr lang="tr-TR" sz="2400"/>
              <a:t>using the </a:t>
            </a:r>
            <a:r>
              <a:rPr lang="tr-TR" sz="2400" smtClean="0"/>
              <a:t>AVPU </a:t>
            </a:r>
            <a:r>
              <a:rPr lang="en-US" sz="2400" smtClean="0"/>
              <a:t>scale</a:t>
            </a:r>
            <a:r>
              <a:rPr lang="en-US" sz="2400"/>
              <a:t>. Check the casualty </a:t>
            </a:r>
            <a:r>
              <a:rPr lang="en-US" sz="2400" smtClean="0"/>
              <a:t>at</a:t>
            </a:r>
            <a:r>
              <a:rPr lang="tr-TR" sz="2400" smtClean="0"/>
              <a:t> regular </a:t>
            </a:r>
            <a:r>
              <a:rPr lang="tr-TR" sz="2400"/>
              <a:t>intervals. Make </a:t>
            </a:r>
            <a:r>
              <a:rPr lang="tr-TR" sz="2400" smtClean="0"/>
              <a:t>a </a:t>
            </a:r>
            <a:r>
              <a:rPr lang="en-US" sz="2400" smtClean="0"/>
              <a:t>note </a:t>
            </a:r>
            <a:r>
              <a:rPr lang="en-US" sz="2400"/>
              <a:t>of your findings at </a:t>
            </a:r>
            <a:r>
              <a:rPr lang="en-US" sz="2400" smtClean="0"/>
              <a:t>each</a:t>
            </a:r>
            <a:r>
              <a:rPr lang="tr-TR" sz="2400" smtClean="0"/>
              <a:t> assessment</a:t>
            </a:r>
            <a:r>
              <a:rPr lang="tr-TR" sz="2400"/>
              <a:t>, paying </a:t>
            </a:r>
            <a:r>
              <a:rPr lang="tr-TR" sz="2400" smtClean="0"/>
              <a:t>particular attention </a:t>
            </a:r>
            <a:r>
              <a:rPr lang="tr-TR" sz="2400"/>
              <a:t>to any </a:t>
            </a:r>
            <a:r>
              <a:rPr lang="tr-TR" sz="2400" smtClean="0"/>
              <a:t>change—the casualty’s </a:t>
            </a:r>
            <a:r>
              <a:rPr lang="tr-TR" sz="2400"/>
              <a:t>condition may </a:t>
            </a:r>
            <a:r>
              <a:rPr lang="tr-TR" sz="2400" smtClean="0"/>
              <a:t>improve </a:t>
            </a:r>
            <a:r>
              <a:rPr lang="en-US" sz="2400" smtClean="0"/>
              <a:t>or </a:t>
            </a:r>
            <a:r>
              <a:rPr lang="en-US" sz="2400"/>
              <a:t>deteriorate while you </a:t>
            </a:r>
            <a:r>
              <a:rPr lang="en-US" sz="2400" smtClean="0"/>
              <a:t>are</a:t>
            </a:r>
            <a:r>
              <a:rPr lang="tr-TR" sz="2400" smtClean="0"/>
              <a:t> looking </a:t>
            </a:r>
            <a:r>
              <a:rPr lang="tr-TR" sz="2400"/>
              <a:t>after him.</a:t>
            </a:r>
          </a:p>
          <a:p>
            <a:r>
              <a:rPr lang="en-US" sz="2400"/>
              <a:t>A—Is the casualty </a:t>
            </a:r>
            <a:r>
              <a:rPr lang="en-US" sz="2400" b="1"/>
              <a:t>Alert</a:t>
            </a:r>
            <a:r>
              <a:rPr lang="en-US" sz="2400"/>
              <a:t>? Are </a:t>
            </a:r>
            <a:r>
              <a:rPr lang="en-US" sz="2400" smtClean="0"/>
              <a:t>his</a:t>
            </a:r>
            <a:r>
              <a:rPr lang="tr-TR" sz="2400" smtClean="0"/>
              <a:t> </a:t>
            </a:r>
            <a:r>
              <a:rPr lang="en-US" sz="2400" smtClean="0"/>
              <a:t>eyes </a:t>
            </a:r>
            <a:r>
              <a:rPr lang="en-US" sz="2400"/>
              <a:t>open and does he </a:t>
            </a:r>
            <a:r>
              <a:rPr lang="en-US" sz="2400" smtClean="0"/>
              <a:t>respond</a:t>
            </a:r>
            <a:r>
              <a:rPr lang="tr-TR" sz="2400" smtClean="0"/>
              <a:t> to </a:t>
            </a:r>
            <a:r>
              <a:rPr lang="tr-TR" sz="2400"/>
              <a:t>questions?</a:t>
            </a:r>
          </a:p>
          <a:p>
            <a:r>
              <a:rPr lang="en-US" sz="2400"/>
              <a:t>V—Does the casualty respond </a:t>
            </a:r>
            <a:r>
              <a:rPr lang="en-US" sz="2400" smtClean="0"/>
              <a:t>to</a:t>
            </a:r>
            <a:r>
              <a:rPr lang="tr-TR" sz="2400" smtClean="0"/>
              <a:t> </a:t>
            </a:r>
            <a:r>
              <a:rPr lang="en-US" sz="2400" b="1" smtClean="0"/>
              <a:t>Voice</a:t>
            </a:r>
            <a:r>
              <a:rPr lang="en-US" sz="2400"/>
              <a:t>? Can he answer </a:t>
            </a:r>
            <a:r>
              <a:rPr lang="en-US" sz="2400" smtClean="0"/>
              <a:t>simple</a:t>
            </a:r>
            <a:r>
              <a:rPr lang="tr-TR" sz="2400" smtClean="0"/>
              <a:t> questions </a:t>
            </a:r>
            <a:r>
              <a:rPr lang="tr-TR" sz="2400"/>
              <a:t>and obey commands?</a:t>
            </a:r>
          </a:p>
          <a:p>
            <a:r>
              <a:rPr lang="en-US" sz="2400"/>
              <a:t>P—Does the casualty respond </a:t>
            </a:r>
            <a:r>
              <a:rPr lang="en-US" sz="2400" smtClean="0"/>
              <a:t>to</a:t>
            </a:r>
            <a:r>
              <a:rPr lang="tr-TR" sz="2400" smtClean="0"/>
              <a:t> </a:t>
            </a:r>
            <a:r>
              <a:rPr lang="en-US" sz="2400" b="1" smtClean="0"/>
              <a:t>Pain</a:t>
            </a:r>
            <a:r>
              <a:rPr lang="en-US" sz="2400"/>
              <a:t>? Does he move or </a:t>
            </a:r>
            <a:r>
              <a:rPr lang="en-US" sz="2400" smtClean="0"/>
              <a:t>open</a:t>
            </a:r>
            <a:r>
              <a:rPr lang="tr-TR" sz="2400" smtClean="0"/>
              <a:t> his </a:t>
            </a:r>
            <a:r>
              <a:rPr lang="tr-TR" sz="2400"/>
              <a:t>eyes if pinched?</a:t>
            </a:r>
          </a:p>
          <a:p>
            <a:r>
              <a:rPr lang="tr-TR" sz="2400"/>
              <a:t>U—Is he </a:t>
            </a:r>
            <a:r>
              <a:rPr lang="tr-TR" sz="2400" b="1" smtClean="0"/>
              <a:t>Unresponsive?</a:t>
            </a:r>
            <a:endParaRPr lang="tr-TR" sz="2400" b="1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189" y="4757651"/>
            <a:ext cx="858981" cy="8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Main parts of the skeleton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The </a:t>
            </a:r>
            <a:r>
              <a:rPr lang="tr-TR" smtClean="0"/>
              <a:t>Spine </a:t>
            </a:r>
            <a:r>
              <a:rPr lang="tr-TR" smtClean="0"/>
              <a:t>/Backbone</a:t>
            </a:r>
          </a:p>
          <a:p>
            <a:endParaRPr lang="tr-TR"/>
          </a:p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21474" t="24007" r="23587" b="17024"/>
          <a:stretch/>
        </p:blipFill>
        <p:spPr>
          <a:xfrm>
            <a:off x="3435927" y="1737360"/>
            <a:ext cx="8174182" cy="493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HEAD INJURY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smtClean="0"/>
              <a:t>1. </a:t>
            </a:r>
            <a:r>
              <a:rPr lang="en-US" sz="2400" smtClean="0"/>
              <a:t>Sit </a:t>
            </a:r>
            <a:r>
              <a:rPr lang="en-US" sz="2400"/>
              <a:t>the casualty down and give him a cold compress to </a:t>
            </a:r>
            <a:r>
              <a:rPr lang="en-US" sz="2400" smtClean="0"/>
              <a:t>hold</a:t>
            </a:r>
            <a:r>
              <a:rPr lang="tr-TR" sz="2400" smtClean="0"/>
              <a:t> </a:t>
            </a:r>
            <a:r>
              <a:rPr lang="en-US" sz="2400" smtClean="0"/>
              <a:t>against </a:t>
            </a:r>
            <a:r>
              <a:rPr lang="en-US" sz="2400"/>
              <a:t>the injury. Carry out an assessment of the casualty’s </a:t>
            </a:r>
            <a:r>
              <a:rPr lang="en-US" sz="2400" smtClean="0"/>
              <a:t>level</a:t>
            </a:r>
            <a:r>
              <a:rPr lang="tr-TR" sz="2400" smtClean="0"/>
              <a:t> </a:t>
            </a:r>
            <a:r>
              <a:rPr lang="en-US" sz="2400" smtClean="0"/>
              <a:t>of </a:t>
            </a:r>
            <a:r>
              <a:rPr lang="en-US" sz="2400"/>
              <a:t>consciousness using the AVPU </a:t>
            </a:r>
            <a:r>
              <a:rPr lang="en-US" sz="2400" smtClean="0"/>
              <a:t>scale. </a:t>
            </a:r>
            <a:r>
              <a:rPr lang="en-US" sz="2400"/>
              <a:t>Treat any </a:t>
            </a:r>
            <a:r>
              <a:rPr lang="en-US" sz="2400" smtClean="0"/>
              <a:t>scalp</a:t>
            </a:r>
            <a:r>
              <a:rPr lang="tr-TR" sz="2400" smtClean="0"/>
              <a:t> </a:t>
            </a:r>
            <a:r>
              <a:rPr lang="en-US" sz="2400" smtClean="0"/>
              <a:t>wounds </a:t>
            </a:r>
            <a:r>
              <a:rPr lang="en-US" sz="2400"/>
              <a:t>by applying direct pressure to </a:t>
            </a:r>
            <a:r>
              <a:rPr lang="en-US" sz="2400" smtClean="0"/>
              <a:t>the wound</a:t>
            </a:r>
            <a:r>
              <a:rPr lang="tr-TR" sz="2400" smtClean="0"/>
              <a:t>.</a:t>
            </a:r>
          </a:p>
          <a:p>
            <a:r>
              <a:rPr lang="tr-TR" sz="2400" smtClean="0"/>
              <a:t>2. </a:t>
            </a:r>
            <a:r>
              <a:rPr lang="en-US" sz="2400"/>
              <a:t>Regularly monitor and record vital signs—breathing, pulse </a:t>
            </a:r>
            <a:r>
              <a:rPr lang="en-US" sz="2400" smtClean="0"/>
              <a:t>and</a:t>
            </a:r>
            <a:r>
              <a:rPr lang="tr-TR" sz="2400" smtClean="0"/>
              <a:t> </a:t>
            </a:r>
            <a:r>
              <a:rPr lang="en-US" sz="2400" smtClean="0"/>
              <a:t>level </a:t>
            </a:r>
            <a:r>
              <a:rPr lang="en-US" sz="2400"/>
              <a:t>of </a:t>
            </a:r>
            <a:r>
              <a:rPr lang="en-US" sz="2400" smtClean="0"/>
              <a:t>response</a:t>
            </a:r>
            <a:r>
              <a:rPr lang="tr-TR" sz="2400" smtClean="0"/>
              <a:t>.</a:t>
            </a:r>
            <a:r>
              <a:rPr lang="en-US" sz="2400" smtClean="0"/>
              <a:t> </a:t>
            </a:r>
            <a:r>
              <a:rPr lang="en-US" sz="2400"/>
              <a:t>Watch especially for changes in </a:t>
            </a:r>
            <a:r>
              <a:rPr lang="en-US" sz="2400" smtClean="0"/>
              <a:t>his</a:t>
            </a:r>
            <a:r>
              <a:rPr lang="tr-TR" sz="2400" smtClean="0"/>
              <a:t> level </a:t>
            </a:r>
            <a:r>
              <a:rPr lang="tr-TR" sz="2400"/>
              <a:t>of response</a:t>
            </a:r>
            <a:r>
              <a:rPr lang="tr-TR" sz="2400" smtClean="0"/>
              <a:t>.</a:t>
            </a:r>
          </a:p>
          <a:p>
            <a:r>
              <a:rPr lang="tr-TR" sz="2400" smtClean="0"/>
              <a:t>3. </a:t>
            </a:r>
            <a:r>
              <a:rPr lang="en-US" sz="2400"/>
              <a:t>When the casualty has recovered, ask a responsible person </a:t>
            </a:r>
            <a:r>
              <a:rPr lang="en-US" sz="2400" smtClean="0"/>
              <a:t>to</a:t>
            </a:r>
            <a:r>
              <a:rPr lang="tr-TR" sz="2400" smtClean="0"/>
              <a:t> look </a:t>
            </a:r>
            <a:r>
              <a:rPr lang="tr-TR" sz="2400"/>
              <a:t>after him</a:t>
            </a:r>
            <a:r>
              <a:rPr lang="tr-TR" sz="2400" smtClean="0"/>
              <a:t>.</a:t>
            </a:r>
          </a:p>
          <a:p>
            <a:r>
              <a:rPr lang="tr-TR" sz="2400" smtClean="0"/>
              <a:t>4. </a:t>
            </a:r>
            <a:r>
              <a:rPr lang="en-US" sz="2400"/>
              <a:t>If a casualty’s injury is the result of a sporting accident, do </a:t>
            </a:r>
            <a:r>
              <a:rPr lang="en-US" sz="2400" smtClean="0"/>
              <a:t>not</a:t>
            </a:r>
            <a:r>
              <a:rPr lang="tr-TR" sz="2400" smtClean="0"/>
              <a:t> </a:t>
            </a:r>
            <a:r>
              <a:rPr lang="en-US" sz="2400" smtClean="0"/>
              <a:t>allow </a:t>
            </a:r>
            <a:r>
              <a:rPr lang="en-US" sz="2400"/>
              <a:t>him to return to the sport until he has been fully </a:t>
            </a:r>
            <a:r>
              <a:rPr lang="en-US" sz="2400" smtClean="0"/>
              <a:t>assessed</a:t>
            </a:r>
            <a:r>
              <a:rPr lang="tr-TR" sz="2400" smtClean="0"/>
              <a:t> by </a:t>
            </a:r>
            <a:r>
              <a:rPr lang="tr-TR" sz="2400"/>
              <a:t>a medical practitioner.</a:t>
            </a:r>
          </a:p>
        </p:txBody>
      </p:sp>
    </p:spTree>
    <p:extLst>
      <p:ext uri="{BB962C8B-B14F-4D97-AF65-F5344CB8AC3E}">
        <p14:creationId xmlns:p14="http://schemas.microsoft.com/office/powerpoint/2010/main" val="31113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HEAD INJURY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Advise the casualty to seek medical help or </a:t>
            </a:r>
            <a:r>
              <a:rPr lang="en-US" sz="2400" smtClean="0"/>
              <a:t>arrange</a:t>
            </a:r>
            <a:r>
              <a:rPr lang="tr-TR" sz="2400" smtClean="0"/>
              <a:t> </a:t>
            </a:r>
            <a:r>
              <a:rPr lang="en-US" sz="2400" smtClean="0"/>
              <a:t>transportation </a:t>
            </a:r>
            <a:r>
              <a:rPr lang="en-US" sz="2400"/>
              <a:t>to a hospital if he develops signs and symptoms </a:t>
            </a:r>
            <a:r>
              <a:rPr lang="en-US" sz="2400" smtClean="0"/>
              <a:t>of</a:t>
            </a:r>
            <a:r>
              <a:rPr lang="tr-TR" sz="2400" smtClean="0"/>
              <a:t> </a:t>
            </a:r>
            <a:r>
              <a:rPr lang="en-US" sz="2400" smtClean="0"/>
              <a:t>a </a:t>
            </a:r>
            <a:r>
              <a:rPr lang="en-US" sz="2400"/>
              <a:t>worsening head injury </a:t>
            </a:r>
            <a:r>
              <a:rPr lang="en-US" sz="2400" smtClean="0"/>
              <a:t>or </a:t>
            </a:r>
            <a:r>
              <a:rPr lang="en-US" sz="2400"/>
              <a:t>if ANY of the following apply: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/>
              <a:t>He is over 65 years of age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/>
              <a:t>He has had previous brain surgery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/>
              <a:t>He is taking anticoagulant (anticlotting) medication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/>
              <a:t>The head injury is accompanied by drug or alcohol intoxication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/>
              <a:t>There is no responsible person to look after him</a:t>
            </a:r>
            <a:endParaRPr lang="tr-TR" sz="2400"/>
          </a:p>
        </p:txBody>
      </p:sp>
    </p:spTree>
    <p:extLst>
      <p:ext uri="{BB962C8B-B14F-4D97-AF65-F5344CB8AC3E}">
        <p14:creationId xmlns:p14="http://schemas.microsoft.com/office/powerpoint/2010/main" val="5412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03477"/>
            <a:ext cx="9930938" cy="1278960"/>
          </a:xfrm>
        </p:spPr>
        <p:txBody>
          <a:bodyPr>
            <a:normAutofit fontScale="90000"/>
          </a:bodyPr>
          <a:lstStyle/>
          <a:p>
            <a:r>
              <a:rPr lang="tr-TR" b="1"/>
              <a:t>FACIAL </a:t>
            </a:r>
            <a:r>
              <a:rPr lang="tr-TR" b="1" smtClean="0"/>
              <a:t>INJURY-Jaw, Cheekbone and Nose Injuries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2175164"/>
            <a:ext cx="9930938" cy="3693930"/>
          </a:xfrm>
        </p:spPr>
        <p:txBody>
          <a:bodyPr>
            <a:normAutofit/>
          </a:bodyPr>
          <a:lstStyle/>
          <a:p>
            <a:r>
              <a:rPr lang="tr-TR" sz="2400" smtClean="0"/>
              <a:t>1. </a:t>
            </a:r>
            <a:r>
              <a:rPr lang="en-US" sz="2400"/>
              <a:t>Help the casualty sit down</a:t>
            </a:r>
          </a:p>
          <a:p>
            <a:r>
              <a:rPr lang="en-US" sz="2400"/>
              <a:t>and make sure the airway</a:t>
            </a:r>
          </a:p>
          <a:p>
            <a:r>
              <a:rPr lang="tr-TR" sz="2400"/>
              <a:t>is open and clear</a:t>
            </a:r>
            <a:r>
              <a:rPr lang="tr-TR" sz="2400" smtClean="0"/>
              <a:t>.</a:t>
            </a:r>
          </a:p>
          <a:p>
            <a:r>
              <a:rPr lang="tr-TR" sz="2400" smtClean="0"/>
              <a:t>2. </a:t>
            </a:r>
            <a:r>
              <a:rPr lang="tr-TR" sz="2400"/>
              <a:t>Gently place a </a:t>
            </a:r>
            <a:r>
              <a:rPr lang="tr-TR" sz="3200" b="1"/>
              <a:t>cold</a:t>
            </a:r>
          </a:p>
          <a:p>
            <a:r>
              <a:rPr lang="tr-TR" sz="2400" smtClean="0"/>
              <a:t>Compress</a:t>
            </a:r>
          </a:p>
          <a:p>
            <a:r>
              <a:rPr lang="tr-TR" sz="2400" smtClean="0"/>
              <a:t>3. </a:t>
            </a:r>
            <a:r>
              <a:rPr lang="en-US" sz="2400"/>
              <a:t>Arrange to take or send the</a:t>
            </a:r>
          </a:p>
          <a:p>
            <a:r>
              <a:rPr lang="tr-TR" sz="2400"/>
              <a:t>casualty to the hospital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322" y="1953491"/>
            <a:ext cx="3645477" cy="228008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386737" y="4926298"/>
            <a:ext cx="5641481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The main danger with any facial fracture is that blood,</a:t>
            </a:r>
          </a:p>
          <a:p>
            <a:r>
              <a:rPr lang="en-US"/>
              <a:t>saliva or swollen tissue may obstruct the airway and cause</a:t>
            </a:r>
          </a:p>
          <a:p>
            <a:r>
              <a:rPr lang="tr-TR"/>
              <a:t>breathing difficulties.</a:t>
            </a:r>
          </a:p>
        </p:txBody>
      </p:sp>
    </p:spTree>
    <p:extLst>
      <p:ext uri="{BB962C8B-B14F-4D97-AF65-F5344CB8AC3E}">
        <p14:creationId xmlns:p14="http://schemas.microsoft.com/office/powerpoint/2010/main" val="4021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Upper Arm and Shoulder Injuries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 support and </a:t>
            </a:r>
            <a:r>
              <a:rPr lang="en-US" smtClean="0"/>
              <a:t>immobilize the</a:t>
            </a:r>
            <a:r>
              <a:rPr lang="tr-TR" smtClean="0"/>
              <a:t> injured limb.</a:t>
            </a:r>
          </a:p>
          <a:p>
            <a:r>
              <a:rPr lang="tr-TR" smtClean="0"/>
              <a:t>1. </a:t>
            </a:r>
            <a:r>
              <a:rPr lang="en-US"/>
              <a:t>Help the casualty sit down</a:t>
            </a:r>
            <a:r>
              <a:rPr lang="en-US" smtClean="0"/>
              <a:t>.</a:t>
            </a:r>
            <a:endParaRPr lang="tr-TR" smtClean="0"/>
          </a:p>
          <a:p>
            <a:r>
              <a:rPr lang="tr-TR" smtClean="0"/>
              <a:t>2. </a:t>
            </a:r>
            <a:r>
              <a:rPr lang="en-US"/>
              <a:t>Support the arm on the</a:t>
            </a:r>
          </a:p>
          <a:p>
            <a:r>
              <a:rPr lang="en-US"/>
              <a:t>injured side with an arm</a:t>
            </a:r>
          </a:p>
          <a:p>
            <a:r>
              <a:rPr lang="tr-TR"/>
              <a:t>sling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42866" t="39110" r="44782" b="29830"/>
          <a:stretch/>
        </p:blipFill>
        <p:spPr>
          <a:xfrm>
            <a:off x="6580909" y="1967346"/>
            <a:ext cx="2701636" cy="381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FOREARM </a:t>
            </a:r>
            <a:r>
              <a:rPr lang="tr-TR" b="1" smtClean="0"/>
              <a:t>AND HAND INJURIES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To immobilize the </a:t>
            </a:r>
            <a:r>
              <a:rPr lang="tr-TR" smtClean="0"/>
              <a:t>arm</a:t>
            </a:r>
          </a:p>
          <a:p>
            <a:r>
              <a:rPr lang="tr-TR" smtClean="0"/>
              <a:t>1. </a:t>
            </a:r>
            <a:r>
              <a:rPr lang="en-US"/>
              <a:t>Ask the casualty to </a:t>
            </a:r>
            <a:r>
              <a:rPr lang="en-US" smtClean="0"/>
              <a:t>sit</a:t>
            </a:r>
            <a:r>
              <a:rPr lang="tr-TR" smtClean="0"/>
              <a:t> down</a:t>
            </a:r>
          </a:p>
          <a:p>
            <a:r>
              <a:rPr lang="tr-TR" smtClean="0"/>
              <a:t>2. </a:t>
            </a:r>
            <a:r>
              <a:rPr lang="tr-TR"/>
              <a:t>Slide a triangular </a:t>
            </a:r>
            <a:r>
              <a:rPr lang="tr-TR" smtClean="0"/>
              <a:t>bandage   </a:t>
            </a:r>
            <a:endParaRPr lang="tr-TR"/>
          </a:p>
          <a:p>
            <a:r>
              <a:rPr lang="en-US"/>
              <a:t>in position between the arm</a:t>
            </a:r>
          </a:p>
          <a:p>
            <a:r>
              <a:rPr lang="tr-TR"/>
              <a:t>and the </a:t>
            </a:r>
            <a:r>
              <a:rPr lang="tr-TR" smtClean="0"/>
              <a:t>chest / </a:t>
            </a:r>
            <a:r>
              <a:rPr lang="en-US"/>
              <a:t>Wrap the hand in soft, </a:t>
            </a:r>
            <a:endParaRPr lang="tr-TR" smtClean="0"/>
          </a:p>
          <a:p>
            <a:r>
              <a:rPr lang="en-US" smtClean="0"/>
              <a:t>nonfluffy</a:t>
            </a:r>
            <a:r>
              <a:rPr lang="tr-TR" smtClean="0"/>
              <a:t> </a:t>
            </a:r>
            <a:r>
              <a:rPr lang="tr-TR"/>
              <a:t>padding for extra protection.</a:t>
            </a:r>
            <a:endParaRPr lang="tr-TR" smtClean="0"/>
          </a:p>
          <a:p>
            <a:r>
              <a:rPr lang="tr-TR" smtClean="0"/>
              <a:t>3. </a:t>
            </a:r>
            <a:r>
              <a:rPr lang="tr-TR"/>
              <a:t>Support the arm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41588" t="46307" r="25296" b="11647"/>
          <a:stretch/>
        </p:blipFill>
        <p:spPr>
          <a:xfrm>
            <a:off x="5336707" y="4562766"/>
            <a:ext cx="2324748" cy="165946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18162" t="39868" r="41908" b="15815"/>
          <a:stretch/>
        </p:blipFill>
        <p:spPr>
          <a:xfrm>
            <a:off x="8247634" y="2394684"/>
            <a:ext cx="3494225" cy="218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SPINAL INJURY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/>
              <a:t>WHAT TO DO FOR A CONSCIOUS </a:t>
            </a:r>
            <a:r>
              <a:rPr lang="en-US" b="1" smtClean="0"/>
              <a:t>CASUALTY</a:t>
            </a:r>
            <a:endParaRPr lang="tr-TR" b="1" smtClean="0"/>
          </a:p>
          <a:p>
            <a:r>
              <a:rPr lang="tr-TR" b="1" smtClean="0"/>
              <a:t>1. </a:t>
            </a:r>
            <a:r>
              <a:rPr lang="tr-TR" b="1"/>
              <a:t>Call </a:t>
            </a:r>
            <a:r>
              <a:rPr lang="tr-TR" b="1" smtClean="0"/>
              <a:t>112</a:t>
            </a:r>
          </a:p>
          <a:p>
            <a:r>
              <a:rPr lang="tr-TR" b="1" smtClean="0"/>
              <a:t>2. </a:t>
            </a:r>
            <a:r>
              <a:rPr lang="en-US"/>
              <a:t>Kneel or lie behind the casualty’s head. Rest your elbows on </a:t>
            </a:r>
            <a:r>
              <a:rPr lang="en-US" smtClean="0"/>
              <a:t>the</a:t>
            </a:r>
            <a:r>
              <a:rPr lang="tr-TR" smtClean="0"/>
              <a:t> </a:t>
            </a:r>
            <a:r>
              <a:rPr lang="en-US" smtClean="0"/>
              <a:t>ground </a:t>
            </a:r>
            <a:r>
              <a:rPr lang="en-US"/>
              <a:t>or on your knees to keep your arms steady. Grasp </a:t>
            </a:r>
            <a:r>
              <a:rPr lang="en-US" smtClean="0"/>
              <a:t>the</a:t>
            </a:r>
            <a:r>
              <a:rPr lang="tr-TR" smtClean="0"/>
              <a:t> </a:t>
            </a:r>
            <a:r>
              <a:rPr lang="en-US" smtClean="0"/>
              <a:t>sides </a:t>
            </a:r>
            <a:r>
              <a:rPr lang="en-US"/>
              <a:t>of the casualty’s head. Spread your fingers so that you do </a:t>
            </a:r>
            <a:r>
              <a:rPr lang="en-US" smtClean="0"/>
              <a:t>not</a:t>
            </a:r>
            <a:r>
              <a:rPr lang="tr-TR" smtClean="0"/>
              <a:t> </a:t>
            </a:r>
            <a:r>
              <a:rPr lang="en-US" smtClean="0"/>
              <a:t>cover </a:t>
            </a:r>
            <a:r>
              <a:rPr lang="en-US"/>
              <a:t>his ears, so he can hear you. Steady and support his head in </a:t>
            </a:r>
            <a:r>
              <a:rPr lang="en-US" smtClean="0"/>
              <a:t>this</a:t>
            </a:r>
            <a:r>
              <a:rPr lang="tr-TR" smtClean="0"/>
              <a:t> </a:t>
            </a:r>
            <a:r>
              <a:rPr lang="en-US" smtClean="0"/>
              <a:t>neutral </a:t>
            </a:r>
            <a:r>
              <a:rPr lang="en-US"/>
              <a:t>position, in which the head, neck, and spine are </a:t>
            </a:r>
            <a:r>
              <a:rPr lang="en-US" smtClean="0"/>
              <a:t>aligned</a:t>
            </a:r>
            <a:endParaRPr lang="tr-TR" smtClean="0"/>
          </a:p>
          <a:p>
            <a:r>
              <a:rPr lang="tr-TR" b="1" smtClean="0"/>
              <a:t>3. </a:t>
            </a:r>
            <a:r>
              <a:rPr lang="en-US"/>
              <a:t>Ask a helper to place </a:t>
            </a:r>
            <a:r>
              <a:rPr lang="en-US" smtClean="0"/>
              <a:t>rolled</a:t>
            </a:r>
            <a:r>
              <a:rPr lang="tr-TR" smtClean="0"/>
              <a:t> </a:t>
            </a:r>
            <a:r>
              <a:rPr lang="en-US" smtClean="0"/>
              <a:t>up</a:t>
            </a:r>
            <a:r>
              <a:rPr lang="tr-TR" smtClean="0"/>
              <a:t> blankets</a:t>
            </a:r>
            <a:r>
              <a:rPr lang="tr-TR"/>
              <a:t>, towels, or </a:t>
            </a:r>
            <a:r>
              <a:rPr lang="tr-TR" smtClean="0"/>
              <a:t>items </a:t>
            </a:r>
            <a:r>
              <a:rPr lang="en-US" smtClean="0"/>
              <a:t>of </a:t>
            </a:r>
            <a:r>
              <a:rPr lang="en-US"/>
              <a:t>clothing on either side of </a:t>
            </a:r>
            <a:r>
              <a:rPr lang="en-US" smtClean="0"/>
              <a:t>the</a:t>
            </a:r>
            <a:r>
              <a:rPr lang="tr-TR" smtClean="0"/>
              <a:t> </a:t>
            </a:r>
            <a:r>
              <a:rPr lang="en-US" smtClean="0"/>
              <a:t>casualty’s </a:t>
            </a:r>
            <a:r>
              <a:rPr lang="en-US"/>
              <a:t>head and neck, </a:t>
            </a:r>
            <a:r>
              <a:rPr lang="en-US" smtClean="0"/>
              <a:t>while</a:t>
            </a:r>
            <a:r>
              <a:rPr lang="tr-TR" smtClean="0"/>
              <a:t> </a:t>
            </a:r>
            <a:r>
              <a:rPr lang="en-US" smtClean="0"/>
              <a:t>you </a:t>
            </a:r>
            <a:r>
              <a:rPr lang="en-US"/>
              <a:t>keep his head in the </a:t>
            </a:r>
            <a:r>
              <a:rPr lang="en-US" smtClean="0"/>
              <a:t>neutral</a:t>
            </a:r>
            <a:r>
              <a:rPr lang="tr-TR" smtClean="0"/>
              <a:t> </a:t>
            </a:r>
            <a:r>
              <a:rPr lang="en-US" smtClean="0"/>
              <a:t>position</a:t>
            </a:r>
            <a:r>
              <a:rPr lang="en-US"/>
              <a:t>. Continue to support </a:t>
            </a:r>
            <a:r>
              <a:rPr lang="en-US" smtClean="0"/>
              <a:t>the</a:t>
            </a:r>
            <a:r>
              <a:rPr lang="tr-TR" smtClean="0"/>
              <a:t> casualty’s </a:t>
            </a:r>
            <a:r>
              <a:rPr lang="tr-TR"/>
              <a:t>head until </a:t>
            </a:r>
            <a:r>
              <a:rPr lang="tr-TR" smtClean="0"/>
              <a:t>emergency </a:t>
            </a:r>
            <a:r>
              <a:rPr lang="en-US" smtClean="0"/>
              <a:t>services </a:t>
            </a:r>
            <a:r>
              <a:rPr lang="en-US"/>
              <a:t>take over, no </a:t>
            </a:r>
            <a:r>
              <a:rPr lang="en-US" smtClean="0"/>
              <a:t>matter</a:t>
            </a:r>
            <a:r>
              <a:rPr lang="tr-TR" smtClean="0"/>
              <a:t> </a:t>
            </a:r>
            <a:r>
              <a:rPr lang="en-US" smtClean="0"/>
              <a:t>how </a:t>
            </a:r>
            <a:r>
              <a:rPr lang="en-US"/>
              <a:t>long this may be.</a:t>
            </a:r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41907" t="32103" r="24870" b="16193"/>
          <a:stretch/>
        </p:blipFill>
        <p:spPr>
          <a:xfrm>
            <a:off x="9185564" y="4940838"/>
            <a:ext cx="2121727" cy="185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SPINAL INJURY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/>
              <a:t>WHAT TO DO FOR AN UNCONSCIOUS CASUALTY </a:t>
            </a:r>
            <a:endParaRPr lang="tr-TR" sz="2400" b="1" smtClean="0"/>
          </a:p>
          <a:p>
            <a:r>
              <a:rPr lang="tr-TR" sz="2400" b="1" smtClean="0"/>
              <a:t>1. </a:t>
            </a:r>
            <a:r>
              <a:rPr lang="en-US" sz="2400"/>
              <a:t>Kneel or lie behind the casualty’s head. Rest your elbows on </a:t>
            </a:r>
            <a:r>
              <a:rPr lang="en-US" sz="2400" smtClean="0"/>
              <a:t>the</a:t>
            </a:r>
            <a:r>
              <a:rPr lang="tr-TR" sz="2400" smtClean="0"/>
              <a:t> </a:t>
            </a:r>
            <a:r>
              <a:rPr lang="en-US" sz="2400" smtClean="0"/>
              <a:t>ground </a:t>
            </a:r>
            <a:r>
              <a:rPr lang="en-US" sz="2400"/>
              <a:t>or on your knees to keep your arms steady. Grasp </a:t>
            </a:r>
            <a:r>
              <a:rPr lang="en-US" sz="2400" smtClean="0"/>
              <a:t>the</a:t>
            </a:r>
            <a:r>
              <a:rPr lang="tr-TR" sz="2400" smtClean="0"/>
              <a:t> </a:t>
            </a:r>
            <a:r>
              <a:rPr lang="en-US" sz="2400" smtClean="0"/>
              <a:t>sides </a:t>
            </a:r>
            <a:r>
              <a:rPr lang="en-US" sz="2400"/>
              <a:t>of her head. Support her head so that her head, trunk, and </a:t>
            </a:r>
            <a:r>
              <a:rPr lang="en-US" sz="2400" smtClean="0"/>
              <a:t>legs</a:t>
            </a:r>
            <a:r>
              <a:rPr lang="tr-TR" sz="2400" smtClean="0"/>
              <a:t> </a:t>
            </a:r>
            <a:r>
              <a:rPr lang="en-US" sz="2400" smtClean="0"/>
              <a:t>are </a:t>
            </a:r>
            <a:r>
              <a:rPr lang="en-US" sz="2400"/>
              <a:t>in a straight line. </a:t>
            </a:r>
            <a:endParaRPr lang="tr-TR" sz="2400" smtClean="0"/>
          </a:p>
          <a:p>
            <a:r>
              <a:rPr lang="tr-TR" sz="2400" b="1" smtClean="0"/>
              <a:t>2. </a:t>
            </a:r>
            <a:r>
              <a:rPr lang="en-US" sz="2400"/>
              <a:t>Open the casualty’s airway using the jaw-thrust technique. </a:t>
            </a:r>
            <a:r>
              <a:rPr lang="en-US" sz="2400" smtClean="0"/>
              <a:t>Place</a:t>
            </a:r>
            <a:r>
              <a:rPr lang="tr-TR" sz="2400" smtClean="0"/>
              <a:t> </a:t>
            </a:r>
            <a:r>
              <a:rPr lang="en-US" sz="2400" smtClean="0"/>
              <a:t>your </a:t>
            </a:r>
            <a:r>
              <a:rPr lang="en-US" sz="2400"/>
              <a:t>fingertips at the angles of her jaw. Gently lift the jaw to </a:t>
            </a:r>
            <a:r>
              <a:rPr lang="en-US" sz="2400" smtClean="0"/>
              <a:t>open</a:t>
            </a:r>
            <a:r>
              <a:rPr lang="tr-TR" sz="2400" smtClean="0"/>
              <a:t> </a:t>
            </a:r>
            <a:r>
              <a:rPr lang="en-US" sz="2400" smtClean="0"/>
              <a:t>the </a:t>
            </a:r>
            <a:r>
              <a:rPr lang="en-US" sz="2400"/>
              <a:t>airway. Take care not to tilt the casualty’s neck. </a:t>
            </a:r>
            <a:endParaRPr lang="tr-TR" sz="2400" smtClean="0"/>
          </a:p>
          <a:p>
            <a:r>
              <a:rPr lang="tr-TR" sz="2400" b="1" smtClean="0"/>
              <a:t>3. </a:t>
            </a:r>
            <a:r>
              <a:rPr lang="tr-TR" sz="2400"/>
              <a:t>Check the </a:t>
            </a:r>
            <a:r>
              <a:rPr lang="tr-TR" sz="2400" smtClean="0"/>
              <a:t>casualty’s breathing</a:t>
            </a:r>
            <a:r>
              <a:rPr lang="tr-TR" sz="2400"/>
              <a:t>. If she </a:t>
            </a:r>
            <a:r>
              <a:rPr lang="tr-TR" sz="2400" smtClean="0"/>
              <a:t>is breathing</a:t>
            </a:r>
            <a:r>
              <a:rPr lang="tr-TR" sz="2400"/>
              <a:t>, continue </a:t>
            </a:r>
            <a:r>
              <a:rPr lang="tr-TR" sz="2400" smtClean="0"/>
              <a:t>to </a:t>
            </a:r>
            <a:r>
              <a:rPr lang="en-US" sz="2400" smtClean="0"/>
              <a:t>support </a:t>
            </a:r>
            <a:r>
              <a:rPr lang="en-US" sz="2400"/>
              <a:t>her head. </a:t>
            </a:r>
            <a:r>
              <a:rPr lang="en-US" sz="2400" b="1"/>
              <a:t>Call </a:t>
            </a:r>
            <a:r>
              <a:rPr lang="tr-TR" sz="2400" b="1" smtClean="0"/>
              <a:t>112 for </a:t>
            </a:r>
            <a:r>
              <a:rPr lang="tr-TR" sz="2400" b="1"/>
              <a:t>emergency </a:t>
            </a:r>
            <a:r>
              <a:rPr lang="tr-TR" sz="2400" b="1" smtClean="0"/>
              <a:t>help</a:t>
            </a:r>
          </a:p>
          <a:p>
            <a:r>
              <a:rPr lang="tr-TR" sz="2400" b="1" smtClean="0"/>
              <a:t>4. </a:t>
            </a:r>
            <a:r>
              <a:rPr lang="en-US" sz="2400"/>
              <a:t>If the casualty is </a:t>
            </a:r>
            <a:r>
              <a:rPr lang="en-US" sz="2400" smtClean="0"/>
              <a:t>not</a:t>
            </a:r>
            <a:r>
              <a:rPr lang="tr-TR" sz="2400" smtClean="0"/>
              <a:t> breathing</a:t>
            </a:r>
            <a:r>
              <a:rPr lang="tr-TR" sz="2400"/>
              <a:t>, </a:t>
            </a:r>
            <a:r>
              <a:rPr lang="tr-TR" sz="3200" b="1"/>
              <a:t>begin CPR</a:t>
            </a:r>
          </a:p>
        </p:txBody>
      </p:sp>
    </p:spTree>
    <p:extLst>
      <p:ext uri="{BB962C8B-B14F-4D97-AF65-F5344CB8AC3E}">
        <p14:creationId xmlns:p14="http://schemas.microsoft.com/office/powerpoint/2010/main" val="2223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-489251"/>
            <a:ext cx="10058400" cy="1450757"/>
          </a:xfrm>
        </p:spPr>
        <p:txBody>
          <a:bodyPr/>
          <a:lstStyle/>
          <a:p>
            <a:r>
              <a:rPr lang="tr-TR" b="1"/>
              <a:t>LOWER LEG INJURIES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263844"/>
            <a:ext cx="10058400" cy="4023360"/>
          </a:xfrm>
        </p:spPr>
        <p:txBody>
          <a:bodyPr>
            <a:normAutofit/>
          </a:bodyPr>
          <a:lstStyle/>
          <a:p>
            <a:r>
              <a:rPr lang="tr-TR" smtClean="0"/>
              <a:t>WHAT TO DO</a:t>
            </a:r>
          </a:p>
          <a:p>
            <a:r>
              <a:rPr lang="tr-TR" smtClean="0"/>
              <a:t>1. </a:t>
            </a:r>
            <a:r>
              <a:rPr lang="en-US"/>
              <a:t>Help the casualty lie down, and gently steady and support </a:t>
            </a:r>
            <a:r>
              <a:rPr lang="en-US" smtClean="0"/>
              <a:t>the</a:t>
            </a:r>
            <a:r>
              <a:rPr lang="tr-TR" smtClean="0"/>
              <a:t> </a:t>
            </a:r>
            <a:r>
              <a:rPr lang="en-US" smtClean="0"/>
              <a:t>injured </a:t>
            </a:r>
            <a:r>
              <a:rPr lang="en-US"/>
              <a:t>leg. If there is a wound, carefully expose it and treat </a:t>
            </a:r>
            <a:r>
              <a:rPr lang="en-US" smtClean="0"/>
              <a:t>the</a:t>
            </a:r>
            <a:r>
              <a:rPr lang="tr-TR" smtClean="0"/>
              <a:t> bleeding.</a:t>
            </a:r>
          </a:p>
          <a:p>
            <a:r>
              <a:rPr lang="tr-TR" smtClean="0"/>
              <a:t>2. </a:t>
            </a:r>
            <a:r>
              <a:rPr lang="tr-TR" b="1"/>
              <a:t>Call </a:t>
            </a:r>
            <a:r>
              <a:rPr lang="tr-TR" b="1" smtClean="0"/>
              <a:t>112</a:t>
            </a:r>
          </a:p>
          <a:p>
            <a:r>
              <a:rPr lang="tr-TR" smtClean="0"/>
              <a:t>3</a:t>
            </a:r>
            <a:r>
              <a:rPr lang="tr-TR" b="1" smtClean="0"/>
              <a:t>. </a:t>
            </a:r>
            <a:r>
              <a:rPr lang="tr-TR" smtClean="0"/>
              <a:t>S</a:t>
            </a:r>
            <a:r>
              <a:rPr lang="en-US" smtClean="0"/>
              <a:t>upport </a:t>
            </a:r>
            <a:r>
              <a:rPr lang="en-US"/>
              <a:t>the </a:t>
            </a:r>
            <a:r>
              <a:rPr lang="en-US" smtClean="0"/>
              <a:t>injured</a:t>
            </a:r>
            <a:r>
              <a:rPr lang="tr-TR" smtClean="0"/>
              <a:t> </a:t>
            </a:r>
            <a:r>
              <a:rPr lang="en-US" smtClean="0"/>
              <a:t>leg </a:t>
            </a:r>
            <a:r>
              <a:rPr lang="en-US"/>
              <a:t>by splinting it to the other leg. Bring </a:t>
            </a:r>
            <a:r>
              <a:rPr lang="en-US" smtClean="0"/>
              <a:t>the</a:t>
            </a:r>
            <a:r>
              <a:rPr lang="tr-TR" smtClean="0"/>
              <a:t> </a:t>
            </a:r>
            <a:r>
              <a:rPr lang="en-US" smtClean="0"/>
              <a:t>uninjured </a:t>
            </a:r>
            <a:r>
              <a:rPr lang="en-US"/>
              <a:t>leg alongside the injured one and </a:t>
            </a:r>
            <a:r>
              <a:rPr lang="en-US" smtClean="0"/>
              <a:t>slide</a:t>
            </a:r>
            <a:r>
              <a:rPr lang="tr-TR" smtClean="0"/>
              <a:t> </a:t>
            </a:r>
            <a:r>
              <a:rPr lang="en-US" smtClean="0"/>
              <a:t>bandages </a:t>
            </a:r>
            <a:r>
              <a:rPr lang="en-US"/>
              <a:t>under both legs. Position a </a:t>
            </a:r>
            <a:r>
              <a:rPr lang="en-US" smtClean="0"/>
              <a:t>narrow-fold</a:t>
            </a:r>
            <a:r>
              <a:rPr lang="tr-TR" smtClean="0"/>
              <a:t> </a:t>
            </a:r>
            <a:r>
              <a:rPr lang="en-US" smtClean="0"/>
              <a:t>bandage </a:t>
            </a:r>
            <a:r>
              <a:rPr lang="en-US"/>
              <a:t>at the feet and ankles (1), </a:t>
            </a:r>
            <a:r>
              <a:rPr lang="en-US" smtClean="0"/>
              <a:t>then</a:t>
            </a:r>
            <a:r>
              <a:rPr lang="tr-TR" smtClean="0"/>
              <a:t> </a:t>
            </a:r>
            <a:r>
              <a:rPr lang="en-US"/>
              <a:t>broad-fold bandages at the knees (2) and above </a:t>
            </a:r>
            <a:r>
              <a:rPr lang="en-US" smtClean="0"/>
              <a:t>and</a:t>
            </a:r>
            <a:r>
              <a:rPr lang="tr-TR" smtClean="0"/>
              <a:t> </a:t>
            </a:r>
            <a:r>
              <a:rPr lang="en-US" smtClean="0"/>
              <a:t>below </a:t>
            </a:r>
            <a:r>
              <a:rPr lang="en-US"/>
              <a:t>the fracture site (3 and 4). Insert </a:t>
            </a:r>
            <a:r>
              <a:rPr lang="en-US" smtClean="0"/>
              <a:t>padding</a:t>
            </a:r>
            <a:r>
              <a:rPr lang="tr-TR" smtClean="0"/>
              <a:t> </a:t>
            </a:r>
            <a:r>
              <a:rPr lang="en-US" smtClean="0"/>
              <a:t>between </a:t>
            </a:r>
            <a:r>
              <a:rPr lang="en-US"/>
              <a:t>the lower legs. Tie a figure-eight </a:t>
            </a:r>
            <a:r>
              <a:rPr lang="en-US" smtClean="0"/>
              <a:t>bandage</a:t>
            </a:r>
            <a:r>
              <a:rPr lang="tr-TR" smtClean="0"/>
              <a:t> </a:t>
            </a:r>
            <a:r>
              <a:rPr lang="en-US" smtClean="0"/>
              <a:t>around </a:t>
            </a:r>
            <a:r>
              <a:rPr lang="en-US"/>
              <a:t>the feet and ankles, then secure the </a:t>
            </a:r>
            <a:r>
              <a:rPr lang="en-US" smtClean="0"/>
              <a:t>other</a:t>
            </a:r>
            <a:r>
              <a:rPr lang="tr-TR" smtClean="0"/>
              <a:t> </a:t>
            </a:r>
            <a:r>
              <a:rPr lang="en-US" smtClean="0"/>
              <a:t>bandages</a:t>
            </a:r>
            <a:r>
              <a:rPr lang="en-US"/>
              <a:t>, knotting them on the uninjured side.</a:t>
            </a:r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9653" t="45171" r="22314" b="13730"/>
          <a:stretch/>
        </p:blipFill>
        <p:spPr>
          <a:xfrm>
            <a:off x="4419601" y="4557975"/>
            <a:ext cx="5181600" cy="206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11135" y="720436"/>
            <a:ext cx="10058400" cy="3990031"/>
          </a:xfrm>
        </p:spPr>
        <p:txBody>
          <a:bodyPr>
            <a:normAutofit fontScale="90000"/>
          </a:bodyPr>
          <a:lstStyle/>
          <a:p>
            <a:r>
              <a:rPr lang="tr-TR" b="1" smtClean="0"/>
              <a:t>REFERENCES</a:t>
            </a:r>
            <a:br>
              <a:rPr lang="tr-TR" b="1" smtClean="0"/>
            </a:br>
            <a:r>
              <a:rPr lang="tr-TR" smtClean="0"/>
              <a:t/>
            </a:r>
            <a:br>
              <a:rPr lang="tr-TR" smtClean="0"/>
            </a:br>
            <a:r>
              <a:rPr lang="en-US" sz="4000" smtClean="0"/>
              <a:t>The American College Of Emergency</a:t>
            </a:r>
            <a:br>
              <a:rPr lang="en-US" sz="4000" smtClean="0"/>
            </a:br>
            <a:r>
              <a:rPr lang="tr-TR" sz="4000" smtClean="0"/>
              <a:t>Physıcıans (Acep)-First Aid Manuel 5th Edition</a:t>
            </a:r>
            <a:br>
              <a:rPr lang="tr-TR" sz="4000" smtClean="0"/>
            </a:br>
            <a:r>
              <a:rPr lang="tr-TR" sz="4000"/>
              <a:t/>
            </a:r>
            <a:br>
              <a:rPr lang="tr-TR" sz="4000"/>
            </a:br>
            <a:r>
              <a:rPr lang="tr-TR" sz="4000" smtClean="0"/>
              <a:t>The Everything First Aid Book</a:t>
            </a:r>
            <a:r>
              <a:rPr lang="tr-TR" smtClean="0"/>
              <a:t/>
            </a:r>
            <a:br>
              <a:rPr lang="tr-TR" smtClean="0"/>
            </a:br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973782" y="4849091"/>
            <a:ext cx="21599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b="1" smtClean="0"/>
              <a:t>STAY</a:t>
            </a:r>
            <a:endParaRPr lang="tr-TR" sz="8000" b="1"/>
          </a:p>
        </p:txBody>
      </p:sp>
      <p:sp>
        <p:nvSpPr>
          <p:cNvPr id="6" name="Metin kutusu 5"/>
          <p:cNvSpPr txBox="1"/>
          <p:nvPr/>
        </p:nvSpPr>
        <p:spPr>
          <a:xfrm>
            <a:off x="6984199" y="5103122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smtClean="0"/>
              <a:t>HOME</a:t>
            </a:r>
            <a:endParaRPr lang="tr-TR" sz="2400" b="1"/>
          </a:p>
        </p:txBody>
      </p:sp>
      <p:sp>
        <p:nvSpPr>
          <p:cNvPr id="7" name="Metin kutusu 6"/>
          <p:cNvSpPr txBox="1"/>
          <p:nvPr/>
        </p:nvSpPr>
        <p:spPr>
          <a:xfrm>
            <a:off x="6984199" y="5472578"/>
            <a:ext cx="804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smtClean="0"/>
              <a:t>SAFE</a:t>
            </a:r>
            <a:endParaRPr lang="tr-TR" sz="2400" b="1"/>
          </a:p>
        </p:txBody>
      </p:sp>
    </p:spTree>
    <p:extLst>
      <p:ext uri="{BB962C8B-B14F-4D97-AF65-F5344CB8AC3E}">
        <p14:creationId xmlns:p14="http://schemas.microsoft.com/office/powerpoint/2010/main" val="328009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/>
              <a:t>THE SKULL</a:t>
            </a:r>
            <a:endParaRPr lang="tr-TR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Main parts of the skeleton</a:t>
            </a:r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39352" t="31535" r="23912" b="11647"/>
          <a:stretch/>
        </p:blipFill>
        <p:spPr>
          <a:xfrm>
            <a:off x="4475018" y="1613219"/>
            <a:ext cx="5777346" cy="502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smtClean="0"/>
              <a:t>THE BONES</a:t>
            </a:r>
            <a:endParaRPr lang="tr-TR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Main parts of the skeleton</a:t>
            </a:r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6351" t="49905" r="16778" b="13163"/>
          <a:stretch/>
        </p:blipFill>
        <p:spPr>
          <a:xfrm>
            <a:off x="711995" y="2506595"/>
            <a:ext cx="10828969" cy="33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/>
              <a:t>THE MUSCLES</a:t>
            </a:r>
            <a:endParaRPr lang="tr-TR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Muscles and joints</a:t>
            </a:r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6990" t="33240" r="18161" b="15435"/>
          <a:stretch/>
        </p:blipFill>
        <p:spPr>
          <a:xfrm>
            <a:off x="2161309" y="2222885"/>
            <a:ext cx="8437418" cy="375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4553" y="339622"/>
            <a:ext cx="10058400" cy="4023360"/>
          </a:xfrm>
        </p:spPr>
        <p:txBody>
          <a:bodyPr/>
          <a:lstStyle/>
          <a:p>
            <a:r>
              <a:rPr lang="tr-TR" b="1"/>
              <a:t>THE JOINTS</a:t>
            </a:r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6361" t="16382" r="27958" b="5966"/>
          <a:stretch/>
        </p:blipFill>
        <p:spPr>
          <a:xfrm>
            <a:off x="3643746" y="41881"/>
            <a:ext cx="8204662" cy="678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FRACTURES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2589" y="2386061"/>
            <a:ext cx="10058400" cy="4023360"/>
          </a:xfrm>
        </p:spPr>
        <p:txBody>
          <a:bodyPr>
            <a:normAutofit/>
          </a:bodyPr>
          <a:lstStyle/>
          <a:p>
            <a:r>
              <a:rPr lang="tr-TR" sz="3200" smtClean="0"/>
              <a:t>Aims:</a:t>
            </a:r>
          </a:p>
          <a:p>
            <a:r>
              <a:rPr lang="en-US" sz="3200"/>
              <a:t>■ To prevent movement at </a:t>
            </a:r>
            <a:r>
              <a:rPr lang="en-US" sz="3200" smtClean="0"/>
              <a:t>the</a:t>
            </a:r>
            <a:r>
              <a:rPr lang="tr-TR" sz="3200" smtClean="0"/>
              <a:t> injury </a:t>
            </a:r>
            <a:r>
              <a:rPr lang="tr-TR" sz="3200"/>
              <a:t>site</a:t>
            </a:r>
          </a:p>
          <a:p>
            <a:r>
              <a:rPr lang="en-US" sz="3200"/>
              <a:t>■ To arrange transportation to </a:t>
            </a:r>
            <a:r>
              <a:rPr lang="en-US" sz="3200" smtClean="0"/>
              <a:t>the</a:t>
            </a:r>
            <a:r>
              <a:rPr lang="tr-TR" sz="3200" smtClean="0"/>
              <a:t> hospital</a:t>
            </a:r>
            <a:r>
              <a:rPr lang="tr-TR" sz="3200"/>
              <a:t>, with comfortable </a:t>
            </a:r>
            <a:r>
              <a:rPr lang="tr-TR" sz="3200" smtClean="0"/>
              <a:t>support during </a:t>
            </a:r>
            <a:r>
              <a:rPr lang="tr-TR" sz="3200"/>
              <a:t>transit</a:t>
            </a:r>
          </a:p>
        </p:txBody>
      </p:sp>
    </p:spTree>
    <p:extLst>
      <p:ext uri="{BB962C8B-B14F-4D97-AF65-F5344CB8AC3E}">
        <p14:creationId xmlns:p14="http://schemas.microsoft.com/office/powerpoint/2010/main" val="13071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OPEN AND CLOSED FRACTURES</a:t>
            </a:r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571" t="51266" r="19572" b="22883"/>
          <a:stretch/>
        </p:blipFill>
        <p:spPr>
          <a:xfrm>
            <a:off x="1558361" y="2147457"/>
            <a:ext cx="8181385" cy="284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9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STABLE AND UNSTABLE FRACTURES</a:t>
            </a:r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58" t="47439" r="9757" b="13644"/>
          <a:stretch/>
        </p:blipFill>
        <p:spPr>
          <a:xfrm>
            <a:off x="189548" y="2313710"/>
            <a:ext cx="11590003" cy="318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7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Geçmişe bakış</Template>
  <TotalTime>849</TotalTime>
  <Words>1729</Words>
  <Application>Microsoft Office PowerPoint</Application>
  <PresentationFormat>Geniş ekran</PresentationFormat>
  <Paragraphs>141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2" baseType="lpstr">
      <vt:lpstr>Calibri</vt:lpstr>
      <vt:lpstr>Calibri Light</vt:lpstr>
      <vt:lpstr>Wingdings</vt:lpstr>
      <vt:lpstr>Geçmişe bakış</vt:lpstr>
      <vt:lpstr>BONE, JOINT AND MUSCLE INJURIES</vt:lpstr>
      <vt:lpstr>Main parts of the skeleton</vt:lpstr>
      <vt:lpstr>Main parts of the skeleton</vt:lpstr>
      <vt:lpstr>Main parts of the skeleton</vt:lpstr>
      <vt:lpstr>Muscles and joints</vt:lpstr>
      <vt:lpstr>PowerPoint Sunusu</vt:lpstr>
      <vt:lpstr>FRACTURES</vt:lpstr>
      <vt:lpstr>OPEN AND CLOSED FRACTURES</vt:lpstr>
      <vt:lpstr>STABLE AND UNSTABLE FRACTURES</vt:lpstr>
      <vt:lpstr>WHAT TO DO FOR A CLOSED FRACTURE</vt:lpstr>
      <vt:lpstr>Caution!</vt:lpstr>
      <vt:lpstr>WHAT TO DO FOR AN OPEN FRACTURE</vt:lpstr>
      <vt:lpstr>DISLOCATED JOINT</vt:lpstr>
      <vt:lpstr>DISLOCATED JOINT</vt:lpstr>
      <vt:lpstr>STRAINS AND SPRAINS</vt:lpstr>
      <vt:lpstr>STRAINS AND SPRAINS</vt:lpstr>
      <vt:lpstr>STRAINS AND SPRAINS</vt:lpstr>
      <vt:lpstr>HEAD INJURY</vt:lpstr>
      <vt:lpstr>ASSESSING THE LEVEL OF CONSCIOUSNESS</vt:lpstr>
      <vt:lpstr>HEAD INJURY</vt:lpstr>
      <vt:lpstr>HEAD INJURY</vt:lpstr>
      <vt:lpstr>FACIAL INJURY-Jaw, Cheekbone and Nose Injuries</vt:lpstr>
      <vt:lpstr>Upper Arm and Shoulder Injuries</vt:lpstr>
      <vt:lpstr>FOREARM AND HAND INJURIES</vt:lpstr>
      <vt:lpstr>SPINAL INJURY</vt:lpstr>
      <vt:lpstr>SPINAL INJURY</vt:lpstr>
      <vt:lpstr>LOWER LEG INJURIES</vt:lpstr>
      <vt:lpstr>REFERENCES  The American College Of Emergency Physıcıans (Acep)-First Aid Manuel 5th Edition  The Everything First Aid Book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BONE, JOINT, AND MUSCLE INJURIES</dc:title>
  <dc:creator>Berna Güven</dc:creator>
  <cp:lastModifiedBy>Berna Güven</cp:lastModifiedBy>
  <cp:revision>43</cp:revision>
  <dcterms:created xsi:type="dcterms:W3CDTF">2020-03-25T12:51:32Z</dcterms:created>
  <dcterms:modified xsi:type="dcterms:W3CDTF">2020-04-05T17:53:06Z</dcterms:modified>
</cp:coreProperties>
</file>