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8" r:id="rId4"/>
    <p:sldId id="260" r:id="rId5"/>
    <p:sldId id="273" r:id="rId6"/>
    <p:sldId id="261" r:id="rId7"/>
    <p:sldId id="262" r:id="rId8"/>
    <p:sldId id="268"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0" d="100"/>
          <a:sy n="90" d="100"/>
        </p:scale>
        <p:origin x="100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F758C1-92DF-4801-9C98-D38AD260957D}" type="doc">
      <dgm:prSet loTypeId="urn:microsoft.com/office/officeart/2005/8/layout/cycle1" loCatId="cycle" qsTypeId="urn:microsoft.com/office/officeart/2005/8/quickstyle/simple5" qsCatId="simple" csTypeId="urn:microsoft.com/office/officeart/2005/8/colors/accent0_3" csCatId="mainScheme" phldr="1"/>
      <dgm:spPr/>
      <dgm:t>
        <a:bodyPr/>
        <a:lstStyle/>
        <a:p>
          <a:endParaRPr lang="tr-TR"/>
        </a:p>
      </dgm:t>
    </dgm:pt>
    <dgm:pt modelId="{73AF2B6C-5963-427F-A097-F027699DF4C0}">
      <dgm:prSet phldrT="[Text]" custT="1"/>
      <dgm:spPr/>
      <dgm:t>
        <a:bodyPr/>
        <a:lstStyle/>
        <a:p>
          <a:r>
            <a:rPr lang="tr-TR" sz="1400" b="1" dirty="0" smtClean="0">
              <a:latin typeface="Book Antiqua" pitchFamily="18" charset="0"/>
            </a:rPr>
            <a:t>Araştırma Sorununun Belirlenmesi</a:t>
          </a:r>
          <a:endParaRPr lang="tr-TR" sz="1400" b="1" dirty="0">
            <a:latin typeface="Book Antiqua" pitchFamily="18" charset="0"/>
          </a:endParaRPr>
        </a:p>
      </dgm:t>
    </dgm:pt>
    <dgm:pt modelId="{C82E8E3F-6261-4F9B-8C7C-867633D2695E}" type="parTrans" cxnId="{87A78D74-947D-4105-A2F3-9C608B4B0DB4}">
      <dgm:prSet/>
      <dgm:spPr/>
      <dgm:t>
        <a:bodyPr/>
        <a:lstStyle/>
        <a:p>
          <a:endParaRPr lang="tr-TR" sz="3600" b="1">
            <a:latin typeface="Book Antiqua" pitchFamily="18" charset="0"/>
          </a:endParaRPr>
        </a:p>
      </dgm:t>
    </dgm:pt>
    <dgm:pt modelId="{602F42B2-5966-4BDD-8326-2BB26940E045}" type="sibTrans" cxnId="{87A78D74-947D-4105-A2F3-9C608B4B0DB4}">
      <dgm:prSet/>
      <dgm:spPr/>
      <dgm:t>
        <a:bodyPr/>
        <a:lstStyle/>
        <a:p>
          <a:endParaRPr lang="tr-TR" sz="3600" b="1">
            <a:latin typeface="Book Antiqua" pitchFamily="18" charset="0"/>
          </a:endParaRPr>
        </a:p>
      </dgm:t>
    </dgm:pt>
    <dgm:pt modelId="{FFADF03C-E538-4FAD-AF9C-669B5F128248}">
      <dgm:prSet phldrT="[Text]" custT="1"/>
      <dgm:spPr/>
      <dgm:t>
        <a:bodyPr/>
        <a:lstStyle/>
        <a:p>
          <a:r>
            <a:rPr lang="tr-TR" sz="1400" b="1" dirty="0" smtClean="0">
              <a:latin typeface="Book Antiqua" pitchFamily="18" charset="0"/>
            </a:rPr>
            <a:t>Veri Kaynaklarının Seçilmesi ve Yorumlanması</a:t>
          </a:r>
          <a:endParaRPr lang="tr-TR" sz="1400" b="1" dirty="0">
            <a:latin typeface="Book Antiqua" pitchFamily="18" charset="0"/>
          </a:endParaRPr>
        </a:p>
      </dgm:t>
    </dgm:pt>
    <dgm:pt modelId="{7024666C-7FA3-4E0C-A893-93D020020FB3}" type="parTrans" cxnId="{F5FA00A3-3FA3-44B1-8210-80BBE43FB68B}">
      <dgm:prSet/>
      <dgm:spPr/>
      <dgm:t>
        <a:bodyPr/>
        <a:lstStyle/>
        <a:p>
          <a:endParaRPr lang="tr-TR" sz="3600" b="1">
            <a:latin typeface="Book Antiqua" pitchFamily="18" charset="0"/>
          </a:endParaRPr>
        </a:p>
      </dgm:t>
    </dgm:pt>
    <dgm:pt modelId="{B473BFFB-79A9-4290-86FD-5A5875A163CC}" type="sibTrans" cxnId="{F5FA00A3-3FA3-44B1-8210-80BBE43FB68B}">
      <dgm:prSet/>
      <dgm:spPr/>
      <dgm:t>
        <a:bodyPr/>
        <a:lstStyle/>
        <a:p>
          <a:endParaRPr lang="tr-TR" sz="3600" b="1">
            <a:latin typeface="Book Antiqua" pitchFamily="18" charset="0"/>
          </a:endParaRPr>
        </a:p>
      </dgm:t>
    </dgm:pt>
    <dgm:pt modelId="{773A801E-2BBC-481D-8157-0AF868AFAC5D}">
      <dgm:prSet phldrT="[Text]" custT="1"/>
      <dgm:spPr/>
      <dgm:t>
        <a:bodyPr/>
        <a:lstStyle/>
        <a:p>
          <a:r>
            <a:rPr lang="tr-TR" sz="1400" b="1" dirty="0" smtClean="0">
              <a:latin typeface="Book Antiqua" pitchFamily="18" charset="0"/>
            </a:rPr>
            <a:t>Yöntemin Belirlenmesi</a:t>
          </a:r>
          <a:endParaRPr lang="tr-TR" sz="1400" b="1" dirty="0">
            <a:latin typeface="Book Antiqua" pitchFamily="18" charset="0"/>
          </a:endParaRPr>
        </a:p>
      </dgm:t>
    </dgm:pt>
    <dgm:pt modelId="{C9404425-3745-43B3-8FC2-99B2C36C4B51}" type="parTrans" cxnId="{3A334C49-D9DE-4579-8800-2435E49D7305}">
      <dgm:prSet/>
      <dgm:spPr/>
      <dgm:t>
        <a:bodyPr/>
        <a:lstStyle/>
        <a:p>
          <a:endParaRPr lang="tr-TR" sz="3600" b="1">
            <a:latin typeface="Book Antiqua" pitchFamily="18" charset="0"/>
          </a:endParaRPr>
        </a:p>
      </dgm:t>
    </dgm:pt>
    <dgm:pt modelId="{5BBFC199-4FE8-424D-9C35-AC0E56B0F006}" type="sibTrans" cxnId="{3A334C49-D9DE-4579-8800-2435E49D7305}">
      <dgm:prSet/>
      <dgm:spPr/>
      <dgm:t>
        <a:bodyPr/>
        <a:lstStyle/>
        <a:p>
          <a:endParaRPr lang="tr-TR" sz="3600" b="1">
            <a:latin typeface="Book Antiqua" pitchFamily="18" charset="0"/>
          </a:endParaRPr>
        </a:p>
      </dgm:t>
    </dgm:pt>
    <dgm:pt modelId="{830C38BE-73A4-4FEB-9F38-727E28BB633D}">
      <dgm:prSet phldrT="[Text]" custT="1"/>
      <dgm:spPr/>
      <dgm:t>
        <a:bodyPr/>
        <a:lstStyle/>
        <a:p>
          <a:r>
            <a:rPr lang="tr-TR" sz="1400" b="1" dirty="0" smtClean="0">
              <a:latin typeface="Book Antiqua" pitchFamily="18" charset="0"/>
            </a:rPr>
            <a:t>Veri </a:t>
          </a:r>
        </a:p>
        <a:p>
          <a:r>
            <a:rPr lang="tr-TR" sz="1400" b="1" dirty="0" smtClean="0">
              <a:latin typeface="Book Antiqua" pitchFamily="18" charset="0"/>
            </a:rPr>
            <a:t>Analizi</a:t>
          </a:r>
          <a:endParaRPr lang="tr-TR" sz="1400" b="1" dirty="0">
            <a:latin typeface="Book Antiqua" pitchFamily="18" charset="0"/>
          </a:endParaRPr>
        </a:p>
      </dgm:t>
    </dgm:pt>
    <dgm:pt modelId="{7E437F7A-2423-4315-AADD-9DB5FB4FFD49}" type="parTrans" cxnId="{27BA2D03-851A-4EA0-9F6C-B76FA39F85D9}">
      <dgm:prSet/>
      <dgm:spPr/>
      <dgm:t>
        <a:bodyPr/>
        <a:lstStyle/>
        <a:p>
          <a:endParaRPr lang="tr-TR" sz="3600" b="1">
            <a:latin typeface="Book Antiqua" pitchFamily="18" charset="0"/>
          </a:endParaRPr>
        </a:p>
      </dgm:t>
    </dgm:pt>
    <dgm:pt modelId="{FA457397-73DD-43A3-A63F-4FE02C36AC5A}" type="sibTrans" cxnId="{27BA2D03-851A-4EA0-9F6C-B76FA39F85D9}">
      <dgm:prSet/>
      <dgm:spPr/>
      <dgm:t>
        <a:bodyPr/>
        <a:lstStyle/>
        <a:p>
          <a:endParaRPr lang="tr-TR" sz="3600" b="1">
            <a:latin typeface="Book Antiqua" pitchFamily="18" charset="0"/>
          </a:endParaRPr>
        </a:p>
      </dgm:t>
    </dgm:pt>
    <dgm:pt modelId="{3BA202BE-92CE-4BE1-B222-4AC555B08DA5}">
      <dgm:prSet phldrT="[Text]" custT="1"/>
      <dgm:spPr/>
      <dgm:t>
        <a:bodyPr/>
        <a:lstStyle/>
        <a:p>
          <a:r>
            <a:rPr lang="tr-TR" sz="1400" b="1" dirty="0" smtClean="0">
              <a:latin typeface="Book Antiqua" pitchFamily="18" charset="0"/>
            </a:rPr>
            <a:t>Bulguların</a:t>
          </a:r>
          <a:r>
            <a:rPr lang="tr-TR" sz="1400" b="1" baseline="0" dirty="0" smtClean="0">
              <a:latin typeface="Book Antiqua" pitchFamily="18" charset="0"/>
            </a:rPr>
            <a:t> Yorumlanması</a:t>
          </a:r>
          <a:endParaRPr lang="tr-TR" sz="1400" b="1" dirty="0">
            <a:latin typeface="Book Antiqua" pitchFamily="18" charset="0"/>
          </a:endParaRPr>
        </a:p>
      </dgm:t>
    </dgm:pt>
    <dgm:pt modelId="{E81DA7B6-6239-4022-91F2-6D40A52FB27E}" type="parTrans" cxnId="{573E37A5-8960-4CCD-9276-4830541F5A71}">
      <dgm:prSet/>
      <dgm:spPr/>
      <dgm:t>
        <a:bodyPr/>
        <a:lstStyle/>
        <a:p>
          <a:endParaRPr lang="tr-TR" sz="3600" b="1">
            <a:latin typeface="Book Antiqua" pitchFamily="18" charset="0"/>
          </a:endParaRPr>
        </a:p>
      </dgm:t>
    </dgm:pt>
    <dgm:pt modelId="{8B8E6D2A-211E-4978-8AF2-49BFF0057FA3}" type="sibTrans" cxnId="{573E37A5-8960-4CCD-9276-4830541F5A71}">
      <dgm:prSet/>
      <dgm:spPr/>
      <dgm:t>
        <a:bodyPr/>
        <a:lstStyle/>
        <a:p>
          <a:endParaRPr lang="tr-TR" sz="3600" b="1">
            <a:latin typeface="Book Antiqua" pitchFamily="18" charset="0"/>
          </a:endParaRPr>
        </a:p>
      </dgm:t>
    </dgm:pt>
    <dgm:pt modelId="{0AC4FE7A-1D0F-417B-89AC-ADCCFC5C0CAE}">
      <dgm:prSet phldrT="[Text]" custT="1"/>
      <dgm:spPr/>
      <dgm:t>
        <a:bodyPr/>
        <a:lstStyle/>
        <a:p>
          <a:r>
            <a:rPr lang="tr-TR" sz="1400" b="1" dirty="0" smtClean="0">
              <a:latin typeface="Book Antiqua" pitchFamily="18" charset="0"/>
            </a:rPr>
            <a:t>Bulguların Raporlaştırılması</a:t>
          </a:r>
          <a:endParaRPr lang="tr-TR" sz="1400" b="1" dirty="0">
            <a:latin typeface="Book Antiqua" pitchFamily="18" charset="0"/>
          </a:endParaRPr>
        </a:p>
      </dgm:t>
    </dgm:pt>
    <dgm:pt modelId="{A119EB1F-144A-42A1-A206-BE86D61CC594}" type="parTrans" cxnId="{BFAD0941-D235-4CD2-A657-DB40D56A149D}">
      <dgm:prSet/>
      <dgm:spPr/>
      <dgm:t>
        <a:bodyPr/>
        <a:lstStyle/>
        <a:p>
          <a:endParaRPr lang="tr-TR" sz="3600" b="1">
            <a:latin typeface="Book Antiqua" pitchFamily="18" charset="0"/>
          </a:endParaRPr>
        </a:p>
      </dgm:t>
    </dgm:pt>
    <dgm:pt modelId="{AA50A752-C48E-4220-9351-638BF3AB96D5}" type="sibTrans" cxnId="{BFAD0941-D235-4CD2-A657-DB40D56A149D}">
      <dgm:prSet/>
      <dgm:spPr/>
      <dgm:t>
        <a:bodyPr/>
        <a:lstStyle/>
        <a:p>
          <a:endParaRPr lang="tr-TR" sz="3600" b="1">
            <a:latin typeface="Book Antiqua" pitchFamily="18" charset="0"/>
          </a:endParaRPr>
        </a:p>
      </dgm:t>
    </dgm:pt>
    <dgm:pt modelId="{2006E283-3DC9-47CE-9197-8E7F08E2B625}">
      <dgm:prSet phldrT="[Text]" custT="1"/>
      <dgm:spPr/>
      <dgm:t>
        <a:bodyPr/>
        <a:lstStyle/>
        <a:p>
          <a:r>
            <a:rPr lang="tr-TR" sz="1400" b="1" dirty="0" smtClean="0">
              <a:latin typeface="Book Antiqua" pitchFamily="18" charset="0"/>
            </a:rPr>
            <a:t>Alanyazın Taraması</a:t>
          </a:r>
          <a:endParaRPr lang="tr-TR" sz="1400" b="1" dirty="0">
            <a:latin typeface="Book Antiqua" pitchFamily="18" charset="0"/>
          </a:endParaRPr>
        </a:p>
      </dgm:t>
    </dgm:pt>
    <dgm:pt modelId="{35152404-31EA-4E9A-A5FF-D123EA183475}" type="parTrans" cxnId="{284B1C71-A704-4C34-AF15-9D4FD6E7412F}">
      <dgm:prSet/>
      <dgm:spPr/>
      <dgm:t>
        <a:bodyPr/>
        <a:lstStyle/>
        <a:p>
          <a:endParaRPr lang="tr-TR" sz="3600" b="1">
            <a:latin typeface="Book Antiqua" pitchFamily="18" charset="0"/>
          </a:endParaRPr>
        </a:p>
      </dgm:t>
    </dgm:pt>
    <dgm:pt modelId="{3ABA8C27-1406-4429-8010-807CEA612FF1}" type="sibTrans" cxnId="{284B1C71-A704-4C34-AF15-9D4FD6E7412F}">
      <dgm:prSet/>
      <dgm:spPr/>
      <dgm:t>
        <a:bodyPr/>
        <a:lstStyle/>
        <a:p>
          <a:endParaRPr lang="tr-TR" sz="3600" b="1">
            <a:latin typeface="Book Antiqua" pitchFamily="18" charset="0"/>
          </a:endParaRPr>
        </a:p>
      </dgm:t>
    </dgm:pt>
    <dgm:pt modelId="{E0C0D3A4-5CF9-4576-97CD-102C74B62D46}" type="pres">
      <dgm:prSet presAssocID="{E8F758C1-92DF-4801-9C98-D38AD260957D}" presName="cycle" presStyleCnt="0">
        <dgm:presLayoutVars>
          <dgm:dir/>
          <dgm:resizeHandles val="exact"/>
        </dgm:presLayoutVars>
      </dgm:prSet>
      <dgm:spPr/>
      <dgm:t>
        <a:bodyPr/>
        <a:lstStyle/>
        <a:p>
          <a:endParaRPr lang="tr-TR"/>
        </a:p>
      </dgm:t>
    </dgm:pt>
    <dgm:pt modelId="{66D18BD5-D24B-4D53-A872-CB065CC97B0D}" type="pres">
      <dgm:prSet presAssocID="{73AF2B6C-5963-427F-A097-F027699DF4C0}" presName="dummy" presStyleCnt="0"/>
      <dgm:spPr/>
    </dgm:pt>
    <dgm:pt modelId="{DF82A23C-67B6-441F-96F9-DDBB927CB5E6}" type="pres">
      <dgm:prSet presAssocID="{73AF2B6C-5963-427F-A097-F027699DF4C0}" presName="node" presStyleLbl="revTx" presStyleIdx="0" presStyleCnt="7" custScaleX="155671" custRadScaleRad="99013" custRadScaleInc="-7071">
        <dgm:presLayoutVars>
          <dgm:bulletEnabled val="1"/>
        </dgm:presLayoutVars>
      </dgm:prSet>
      <dgm:spPr/>
      <dgm:t>
        <a:bodyPr/>
        <a:lstStyle/>
        <a:p>
          <a:endParaRPr lang="tr-TR"/>
        </a:p>
      </dgm:t>
    </dgm:pt>
    <dgm:pt modelId="{7461A5BA-2EEF-481C-9BE5-513772045F70}" type="pres">
      <dgm:prSet presAssocID="{602F42B2-5966-4BDD-8326-2BB26940E045}" presName="sibTrans" presStyleLbl="node1" presStyleIdx="0" presStyleCnt="7"/>
      <dgm:spPr/>
      <dgm:t>
        <a:bodyPr/>
        <a:lstStyle/>
        <a:p>
          <a:endParaRPr lang="tr-TR"/>
        </a:p>
      </dgm:t>
    </dgm:pt>
    <dgm:pt modelId="{5FF11816-52DC-4473-A317-D4C0B736AAD7}" type="pres">
      <dgm:prSet presAssocID="{FFADF03C-E538-4FAD-AF9C-669B5F128248}" presName="dummy" presStyleCnt="0"/>
      <dgm:spPr/>
    </dgm:pt>
    <dgm:pt modelId="{DAB52E7C-5568-46F6-B47B-4F457ADF6299}" type="pres">
      <dgm:prSet presAssocID="{FFADF03C-E538-4FAD-AF9C-669B5F128248}" presName="node" presStyleLbl="revTx" presStyleIdx="1" presStyleCnt="7" custScaleX="203173">
        <dgm:presLayoutVars>
          <dgm:bulletEnabled val="1"/>
        </dgm:presLayoutVars>
      </dgm:prSet>
      <dgm:spPr/>
      <dgm:t>
        <a:bodyPr/>
        <a:lstStyle/>
        <a:p>
          <a:endParaRPr lang="tr-TR"/>
        </a:p>
      </dgm:t>
    </dgm:pt>
    <dgm:pt modelId="{A896E8B3-EE76-45E2-A53B-1B5C8FE6BFF0}" type="pres">
      <dgm:prSet presAssocID="{B473BFFB-79A9-4290-86FD-5A5875A163CC}" presName="sibTrans" presStyleLbl="node1" presStyleIdx="1" presStyleCnt="7"/>
      <dgm:spPr/>
      <dgm:t>
        <a:bodyPr/>
        <a:lstStyle/>
        <a:p>
          <a:endParaRPr lang="tr-TR"/>
        </a:p>
      </dgm:t>
    </dgm:pt>
    <dgm:pt modelId="{B908E9FB-2614-4C48-91D7-0148B82E1607}" type="pres">
      <dgm:prSet presAssocID="{773A801E-2BBC-481D-8157-0AF868AFAC5D}" presName="dummy" presStyleCnt="0"/>
      <dgm:spPr/>
    </dgm:pt>
    <dgm:pt modelId="{539FCDDE-A589-404C-B95D-4E4D872B8821}" type="pres">
      <dgm:prSet presAssocID="{773A801E-2BBC-481D-8157-0AF868AFAC5D}" presName="node" presStyleLbl="revTx" presStyleIdx="2" presStyleCnt="7" custScaleX="159076">
        <dgm:presLayoutVars>
          <dgm:bulletEnabled val="1"/>
        </dgm:presLayoutVars>
      </dgm:prSet>
      <dgm:spPr/>
      <dgm:t>
        <a:bodyPr/>
        <a:lstStyle/>
        <a:p>
          <a:endParaRPr lang="tr-TR"/>
        </a:p>
      </dgm:t>
    </dgm:pt>
    <dgm:pt modelId="{7829789A-42BC-46B0-99D2-1B3FB231611B}" type="pres">
      <dgm:prSet presAssocID="{5BBFC199-4FE8-424D-9C35-AC0E56B0F006}" presName="sibTrans" presStyleLbl="node1" presStyleIdx="2" presStyleCnt="7"/>
      <dgm:spPr/>
      <dgm:t>
        <a:bodyPr/>
        <a:lstStyle/>
        <a:p>
          <a:endParaRPr lang="tr-TR"/>
        </a:p>
      </dgm:t>
    </dgm:pt>
    <dgm:pt modelId="{7D188997-298C-44A4-8E38-420538739AF1}" type="pres">
      <dgm:prSet presAssocID="{830C38BE-73A4-4FEB-9F38-727E28BB633D}" presName="dummy" presStyleCnt="0"/>
      <dgm:spPr/>
    </dgm:pt>
    <dgm:pt modelId="{D59C74C0-8AE4-4B83-B255-672618B3C474}" type="pres">
      <dgm:prSet presAssocID="{830C38BE-73A4-4FEB-9F38-727E28BB633D}" presName="node" presStyleLbl="revTx" presStyleIdx="3" presStyleCnt="7" custScaleX="114128" custRadScaleRad="99998" custRadScaleInc="-151">
        <dgm:presLayoutVars>
          <dgm:bulletEnabled val="1"/>
        </dgm:presLayoutVars>
      </dgm:prSet>
      <dgm:spPr/>
      <dgm:t>
        <a:bodyPr/>
        <a:lstStyle/>
        <a:p>
          <a:endParaRPr lang="tr-TR"/>
        </a:p>
      </dgm:t>
    </dgm:pt>
    <dgm:pt modelId="{128A3AA6-3B51-4EEF-8931-DDF320AA7C73}" type="pres">
      <dgm:prSet presAssocID="{FA457397-73DD-43A3-A63F-4FE02C36AC5A}" presName="sibTrans" presStyleLbl="node1" presStyleIdx="3" presStyleCnt="7"/>
      <dgm:spPr/>
      <dgm:t>
        <a:bodyPr/>
        <a:lstStyle/>
        <a:p>
          <a:endParaRPr lang="tr-TR"/>
        </a:p>
      </dgm:t>
    </dgm:pt>
    <dgm:pt modelId="{9E6464F3-ED88-4504-868B-EF7BAB26398C}" type="pres">
      <dgm:prSet presAssocID="{3BA202BE-92CE-4BE1-B222-4AC555B08DA5}" presName="dummy" presStyleCnt="0"/>
      <dgm:spPr/>
    </dgm:pt>
    <dgm:pt modelId="{9FAAA268-FD35-4209-9E69-59A148167E10}" type="pres">
      <dgm:prSet presAssocID="{3BA202BE-92CE-4BE1-B222-4AC555B08DA5}" presName="node" presStyleLbl="revTx" presStyleIdx="4" presStyleCnt="7" custScaleX="155041">
        <dgm:presLayoutVars>
          <dgm:bulletEnabled val="1"/>
        </dgm:presLayoutVars>
      </dgm:prSet>
      <dgm:spPr/>
      <dgm:t>
        <a:bodyPr/>
        <a:lstStyle/>
        <a:p>
          <a:endParaRPr lang="tr-TR"/>
        </a:p>
      </dgm:t>
    </dgm:pt>
    <dgm:pt modelId="{9B0F5523-2663-4B4D-8BB2-3A2DB9A5C66B}" type="pres">
      <dgm:prSet presAssocID="{8B8E6D2A-211E-4978-8AF2-49BFF0057FA3}" presName="sibTrans" presStyleLbl="node1" presStyleIdx="4" presStyleCnt="7"/>
      <dgm:spPr/>
      <dgm:t>
        <a:bodyPr/>
        <a:lstStyle/>
        <a:p>
          <a:endParaRPr lang="tr-TR"/>
        </a:p>
      </dgm:t>
    </dgm:pt>
    <dgm:pt modelId="{50FC297A-D59D-4D1E-AA0D-A71DE7A4E20C}" type="pres">
      <dgm:prSet presAssocID="{0AC4FE7A-1D0F-417B-89AC-ADCCFC5C0CAE}" presName="dummy" presStyleCnt="0"/>
      <dgm:spPr/>
    </dgm:pt>
    <dgm:pt modelId="{EC349DE7-99DF-4D81-9715-2FB15141A442}" type="pres">
      <dgm:prSet presAssocID="{0AC4FE7A-1D0F-417B-89AC-ADCCFC5C0CAE}" presName="node" presStyleLbl="revTx" presStyleIdx="5" presStyleCnt="7" custScaleX="170009">
        <dgm:presLayoutVars>
          <dgm:bulletEnabled val="1"/>
        </dgm:presLayoutVars>
      </dgm:prSet>
      <dgm:spPr/>
      <dgm:t>
        <a:bodyPr/>
        <a:lstStyle/>
        <a:p>
          <a:endParaRPr lang="tr-TR"/>
        </a:p>
      </dgm:t>
    </dgm:pt>
    <dgm:pt modelId="{9EC942CE-3135-4180-97D0-AEAF52D7ADF8}" type="pres">
      <dgm:prSet presAssocID="{AA50A752-C48E-4220-9351-638BF3AB96D5}" presName="sibTrans" presStyleLbl="node1" presStyleIdx="5" presStyleCnt="7"/>
      <dgm:spPr/>
      <dgm:t>
        <a:bodyPr/>
        <a:lstStyle/>
        <a:p>
          <a:endParaRPr lang="tr-TR"/>
        </a:p>
      </dgm:t>
    </dgm:pt>
    <dgm:pt modelId="{27A1A760-18A1-4744-A594-2AE599658108}" type="pres">
      <dgm:prSet presAssocID="{2006E283-3DC9-47CE-9197-8E7F08E2B625}" presName="dummy" presStyleCnt="0"/>
      <dgm:spPr/>
    </dgm:pt>
    <dgm:pt modelId="{8F3A71F0-BCFE-4862-971B-4E70C679CF67}" type="pres">
      <dgm:prSet presAssocID="{2006E283-3DC9-47CE-9197-8E7F08E2B625}" presName="node" presStyleLbl="revTx" presStyleIdx="6" presStyleCnt="7" custRadScaleRad="102143" custRadScaleInc="-13956">
        <dgm:presLayoutVars>
          <dgm:bulletEnabled val="1"/>
        </dgm:presLayoutVars>
      </dgm:prSet>
      <dgm:spPr/>
      <dgm:t>
        <a:bodyPr/>
        <a:lstStyle/>
        <a:p>
          <a:endParaRPr lang="tr-TR"/>
        </a:p>
      </dgm:t>
    </dgm:pt>
    <dgm:pt modelId="{8D486698-4334-4223-B52B-A1709C027F46}" type="pres">
      <dgm:prSet presAssocID="{3ABA8C27-1406-4429-8010-807CEA612FF1}" presName="sibTrans" presStyleLbl="node1" presStyleIdx="6" presStyleCnt="7"/>
      <dgm:spPr/>
      <dgm:t>
        <a:bodyPr/>
        <a:lstStyle/>
        <a:p>
          <a:endParaRPr lang="tr-TR"/>
        </a:p>
      </dgm:t>
    </dgm:pt>
  </dgm:ptLst>
  <dgm:cxnLst>
    <dgm:cxn modelId="{F5FA00A3-3FA3-44B1-8210-80BBE43FB68B}" srcId="{E8F758C1-92DF-4801-9C98-D38AD260957D}" destId="{FFADF03C-E538-4FAD-AF9C-669B5F128248}" srcOrd="1" destOrd="0" parTransId="{7024666C-7FA3-4E0C-A893-93D020020FB3}" sibTransId="{B473BFFB-79A9-4290-86FD-5A5875A163CC}"/>
    <dgm:cxn modelId="{27BA2D03-851A-4EA0-9F6C-B76FA39F85D9}" srcId="{E8F758C1-92DF-4801-9C98-D38AD260957D}" destId="{830C38BE-73A4-4FEB-9F38-727E28BB633D}" srcOrd="3" destOrd="0" parTransId="{7E437F7A-2423-4315-AADD-9DB5FB4FFD49}" sibTransId="{FA457397-73DD-43A3-A63F-4FE02C36AC5A}"/>
    <dgm:cxn modelId="{B371E70C-9C5B-4DB4-AB5A-87A5643EC07D}" type="presOf" srcId="{2006E283-3DC9-47CE-9197-8E7F08E2B625}" destId="{8F3A71F0-BCFE-4862-971B-4E70C679CF67}" srcOrd="0" destOrd="0" presId="urn:microsoft.com/office/officeart/2005/8/layout/cycle1"/>
    <dgm:cxn modelId="{0742C62F-0CA9-436F-BE4C-2AFC597D2BC7}" type="presOf" srcId="{73AF2B6C-5963-427F-A097-F027699DF4C0}" destId="{DF82A23C-67B6-441F-96F9-DDBB927CB5E6}" srcOrd="0" destOrd="0" presId="urn:microsoft.com/office/officeart/2005/8/layout/cycle1"/>
    <dgm:cxn modelId="{AD2B63D8-D0A8-4519-8788-501BB44641FA}" type="presOf" srcId="{FFADF03C-E538-4FAD-AF9C-669B5F128248}" destId="{DAB52E7C-5568-46F6-B47B-4F457ADF6299}" srcOrd="0" destOrd="0" presId="urn:microsoft.com/office/officeart/2005/8/layout/cycle1"/>
    <dgm:cxn modelId="{E834A5BB-D912-4681-968A-AD458C553B5F}" type="presOf" srcId="{5BBFC199-4FE8-424D-9C35-AC0E56B0F006}" destId="{7829789A-42BC-46B0-99D2-1B3FB231611B}" srcOrd="0" destOrd="0" presId="urn:microsoft.com/office/officeart/2005/8/layout/cycle1"/>
    <dgm:cxn modelId="{10D18112-7E57-4338-8807-AFC23025E13E}" type="presOf" srcId="{773A801E-2BBC-481D-8157-0AF868AFAC5D}" destId="{539FCDDE-A589-404C-B95D-4E4D872B8821}" srcOrd="0" destOrd="0" presId="urn:microsoft.com/office/officeart/2005/8/layout/cycle1"/>
    <dgm:cxn modelId="{A7112345-C617-4E70-A179-D5F430D76E8E}" type="presOf" srcId="{8B8E6D2A-211E-4978-8AF2-49BFF0057FA3}" destId="{9B0F5523-2663-4B4D-8BB2-3A2DB9A5C66B}" srcOrd="0" destOrd="0" presId="urn:microsoft.com/office/officeart/2005/8/layout/cycle1"/>
    <dgm:cxn modelId="{573E37A5-8960-4CCD-9276-4830541F5A71}" srcId="{E8F758C1-92DF-4801-9C98-D38AD260957D}" destId="{3BA202BE-92CE-4BE1-B222-4AC555B08DA5}" srcOrd="4" destOrd="0" parTransId="{E81DA7B6-6239-4022-91F2-6D40A52FB27E}" sibTransId="{8B8E6D2A-211E-4978-8AF2-49BFF0057FA3}"/>
    <dgm:cxn modelId="{669004FA-9C75-45FB-952A-491C8B226192}" type="presOf" srcId="{E8F758C1-92DF-4801-9C98-D38AD260957D}" destId="{E0C0D3A4-5CF9-4576-97CD-102C74B62D46}" srcOrd="0" destOrd="0" presId="urn:microsoft.com/office/officeart/2005/8/layout/cycle1"/>
    <dgm:cxn modelId="{B79D4B81-632B-4490-BB56-93BD7A20CD5F}" type="presOf" srcId="{AA50A752-C48E-4220-9351-638BF3AB96D5}" destId="{9EC942CE-3135-4180-97D0-AEAF52D7ADF8}" srcOrd="0" destOrd="0" presId="urn:microsoft.com/office/officeart/2005/8/layout/cycle1"/>
    <dgm:cxn modelId="{87A78D74-947D-4105-A2F3-9C608B4B0DB4}" srcId="{E8F758C1-92DF-4801-9C98-D38AD260957D}" destId="{73AF2B6C-5963-427F-A097-F027699DF4C0}" srcOrd="0" destOrd="0" parTransId="{C82E8E3F-6261-4F9B-8C7C-867633D2695E}" sibTransId="{602F42B2-5966-4BDD-8326-2BB26940E045}"/>
    <dgm:cxn modelId="{60F31162-F3C9-4031-89CE-C2C0D435DB11}" type="presOf" srcId="{FA457397-73DD-43A3-A63F-4FE02C36AC5A}" destId="{128A3AA6-3B51-4EEF-8931-DDF320AA7C73}" srcOrd="0" destOrd="0" presId="urn:microsoft.com/office/officeart/2005/8/layout/cycle1"/>
    <dgm:cxn modelId="{284B1C71-A704-4C34-AF15-9D4FD6E7412F}" srcId="{E8F758C1-92DF-4801-9C98-D38AD260957D}" destId="{2006E283-3DC9-47CE-9197-8E7F08E2B625}" srcOrd="6" destOrd="0" parTransId="{35152404-31EA-4E9A-A5FF-D123EA183475}" sibTransId="{3ABA8C27-1406-4429-8010-807CEA612FF1}"/>
    <dgm:cxn modelId="{CEB4FCCF-C322-4657-A439-34826F352E96}" type="presOf" srcId="{3ABA8C27-1406-4429-8010-807CEA612FF1}" destId="{8D486698-4334-4223-B52B-A1709C027F46}" srcOrd="0" destOrd="0" presId="urn:microsoft.com/office/officeart/2005/8/layout/cycle1"/>
    <dgm:cxn modelId="{B27D7855-DFF5-4616-8BCF-FB46FFFCC18C}" type="presOf" srcId="{B473BFFB-79A9-4290-86FD-5A5875A163CC}" destId="{A896E8B3-EE76-45E2-A53B-1B5C8FE6BFF0}" srcOrd="0" destOrd="0" presId="urn:microsoft.com/office/officeart/2005/8/layout/cycle1"/>
    <dgm:cxn modelId="{3A334C49-D9DE-4579-8800-2435E49D7305}" srcId="{E8F758C1-92DF-4801-9C98-D38AD260957D}" destId="{773A801E-2BBC-481D-8157-0AF868AFAC5D}" srcOrd="2" destOrd="0" parTransId="{C9404425-3745-43B3-8FC2-99B2C36C4B51}" sibTransId="{5BBFC199-4FE8-424D-9C35-AC0E56B0F006}"/>
    <dgm:cxn modelId="{941E49E8-A016-4D46-B560-CF021D1F90A7}" type="presOf" srcId="{830C38BE-73A4-4FEB-9F38-727E28BB633D}" destId="{D59C74C0-8AE4-4B83-B255-672618B3C474}" srcOrd="0" destOrd="0" presId="urn:microsoft.com/office/officeart/2005/8/layout/cycle1"/>
    <dgm:cxn modelId="{BFAD0941-D235-4CD2-A657-DB40D56A149D}" srcId="{E8F758C1-92DF-4801-9C98-D38AD260957D}" destId="{0AC4FE7A-1D0F-417B-89AC-ADCCFC5C0CAE}" srcOrd="5" destOrd="0" parTransId="{A119EB1F-144A-42A1-A206-BE86D61CC594}" sibTransId="{AA50A752-C48E-4220-9351-638BF3AB96D5}"/>
    <dgm:cxn modelId="{E80680AF-ABA7-4A13-B823-67589A8568CC}" type="presOf" srcId="{602F42B2-5966-4BDD-8326-2BB26940E045}" destId="{7461A5BA-2EEF-481C-9BE5-513772045F70}" srcOrd="0" destOrd="0" presId="urn:microsoft.com/office/officeart/2005/8/layout/cycle1"/>
    <dgm:cxn modelId="{4C37EEE6-1422-4BF8-8B6D-A46FD1FE36E0}" type="presOf" srcId="{0AC4FE7A-1D0F-417B-89AC-ADCCFC5C0CAE}" destId="{EC349DE7-99DF-4D81-9715-2FB15141A442}" srcOrd="0" destOrd="0" presId="urn:microsoft.com/office/officeart/2005/8/layout/cycle1"/>
    <dgm:cxn modelId="{7B4EEFEB-5E54-4A53-995B-910BE8856EBD}" type="presOf" srcId="{3BA202BE-92CE-4BE1-B222-4AC555B08DA5}" destId="{9FAAA268-FD35-4209-9E69-59A148167E10}" srcOrd="0" destOrd="0" presId="urn:microsoft.com/office/officeart/2005/8/layout/cycle1"/>
    <dgm:cxn modelId="{E5BA45AC-E83D-498C-A22B-8B2D1FC89DDC}" type="presParOf" srcId="{E0C0D3A4-5CF9-4576-97CD-102C74B62D46}" destId="{66D18BD5-D24B-4D53-A872-CB065CC97B0D}" srcOrd="0" destOrd="0" presId="urn:microsoft.com/office/officeart/2005/8/layout/cycle1"/>
    <dgm:cxn modelId="{75D60C01-3926-4818-BDFA-57A8B5534858}" type="presParOf" srcId="{E0C0D3A4-5CF9-4576-97CD-102C74B62D46}" destId="{DF82A23C-67B6-441F-96F9-DDBB927CB5E6}" srcOrd="1" destOrd="0" presId="urn:microsoft.com/office/officeart/2005/8/layout/cycle1"/>
    <dgm:cxn modelId="{01C5F9D2-CE12-47FC-9645-7A1EFC4F911B}" type="presParOf" srcId="{E0C0D3A4-5CF9-4576-97CD-102C74B62D46}" destId="{7461A5BA-2EEF-481C-9BE5-513772045F70}" srcOrd="2" destOrd="0" presId="urn:microsoft.com/office/officeart/2005/8/layout/cycle1"/>
    <dgm:cxn modelId="{8FB3B7AA-CC62-44EA-B4C1-9215C3BF9CBF}" type="presParOf" srcId="{E0C0D3A4-5CF9-4576-97CD-102C74B62D46}" destId="{5FF11816-52DC-4473-A317-D4C0B736AAD7}" srcOrd="3" destOrd="0" presId="urn:microsoft.com/office/officeart/2005/8/layout/cycle1"/>
    <dgm:cxn modelId="{68022175-3AEB-41E9-AC37-1BCEAA4D2034}" type="presParOf" srcId="{E0C0D3A4-5CF9-4576-97CD-102C74B62D46}" destId="{DAB52E7C-5568-46F6-B47B-4F457ADF6299}" srcOrd="4" destOrd="0" presId="urn:microsoft.com/office/officeart/2005/8/layout/cycle1"/>
    <dgm:cxn modelId="{A36A50B2-97D3-4549-9EA5-BD794FDC05E1}" type="presParOf" srcId="{E0C0D3A4-5CF9-4576-97CD-102C74B62D46}" destId="{A896E8B3-EE76-45E2-A53B-1B5C8FE6BFF0}" srcOrd="5" destOrd="0" presId="urn:microsoft.com/office/officeart/2005/8/layout/cycle1"/>
    <dgm:cxn modelId="{A0D6A0A1-1F70-421E-93DC-EE2FD73E46CC}" type="presParOf" srcId="{E0C0D3A4-5CF9-4576-97CD-102C74B62D46}" destId="{B908E9FB-2614-4C48-91D7-0148B82E1607}" srcOrd="6" destOrd="0" presId="urn:microsoft.com/office/officeart/2005/8/layout/cycle1"/>
    <dgm:cxn modelId="{0ABA5EFD-10E2-468F-AF61-DF9E98EAD6ED}" type="presParOf" srcId="{E0C0D3A4-5CF9-4576-97CD-102C74B62D46}" destId="{539FCDDE-A589-404C-B95D-4E4D872B8821}" srcOrd="7" destOrd="0" presId="urn:microsoft.com/office/officeart/2005/8/layout/cycle1"/>
    <dgm:cxn modelId="{8BDAEB89-EA99-4CF1-AC47-77E07BF09578}" type="presParOf" srcId="{E0C0D3A4-5CF9-4576-97CD-102C74B62D46}" destId="{7829789A-42BC-46B0-99D2-1B3FB231611B}" srcOrd="8" destOrd="0" presId="urn:microsoft.com/office/officeart/2005/8/layout/cycle1"/>
    <dgm:cxn modelId="{978A8B63-3244-4823-8516-DAB1F97A6B1C}" type="presParOf" srcId="{E0C0D3A4-5CF9-4576-97CD-102C74B62D46}" destId="{7D188997-298C-44A4-8E38-420538739AF1}" srcOrd="9" destOrd="0" presId="urn:microsoft.com/office/officeart/2005/8/layout/cycle1"/>
    <dgm:cxn modelId="{4100E433-E703-42EF-91FA-6A4378251BB2}" type="presParOf" srcId="{E0C0D3A4-5CF9-4576-97CD-102C74B62D46}" destId="{D59C74C0-8AE4-4B83-B255-672618B3C474}" srcOrd="10" destOrd="0" presId="urn:microsoft.com/office/officeart/2005/8/layout/cycle1"/>
    <dgm:cxn modelId="{44ED85D1-0C5C-4423-A994-687608303FE1}" type="presParOf" srcId="{E0C0D3A4-5CF9-4576-97CD-102C74B62D46}" destId="{128A3AA6-3B51-4EEF-8931-DDF320AA7C73}" srcOrd="11" destOrd="0" presId="urn:microsoft.com/office/officeart/2005/8/layout/cycle1"/>
    <dgm:cxn modelId="{99001FE6-5603-4C3E-AC9E-4ECC3785371D}" type="presParOf" srcId="{E0C0D3A4-5CF9-4576-97CD-102C74B62D46}" destId="{9E6464F3-ED88-4504-868B-EF7BAB26398C}" srcOrd="12" destOrd="0" presId="urn:microsoft.com/office/officeart/2005/8/layout/cycle1"/>
    <dgm:cxn modelId="{3B69EC83-700B-4152-9A6D-34A335783AC5}" type="presParOf" srcId="{E0C0D3A4-5CF9-4576-97CD-102C74B62D46}" destId="{9FAAA268-FD35-4209-9E69-59A148167E10}" srcOrd="13" destOrd="0" presId="urn:microsoft.com/office/officeart/2005/8/layout/cycle1"/>
    <dgm:cxn modelId="{854A0551-FF67-4B8D-9214-73A8719550EF}" type="presParOf" srcId="{E0C0D3A4-5CF9-4576-97CD-102C74B62D46}" destId="{9B0F5523-2663-4B4D-8BB2-3A2DB9A5C66B}" srcOrd="14" destOrd="0" presId="urn:microsoft.com/office/officeart/2005/8/layout/cycle1"/>
    <dgm:cxn modelId="{CFE431EE-59BA-45BC-BE9E-CE7FB7844F49}" type="presParOf" srcId="{E0C0D3A4-5CF9-4576-97CD-102C74B62D46}" destId="{50FC297A-D59D-4D1E-AA0D-A71DE7A4E20C}" srcOrd="15" destOrd="0" presId="urn:microsoft.com/office/officeart/2005/8/layout/cycle1"/>
    <dgm:cxn modelId="{43B5EB76-6745-4316-89AA-87D212C169F5}" type="presParOf" srcId="{E0C0D3A4-5CF9-4576-97CD-102C74B62D46}" destId="{EC349DE7-99DF-4D81-9715-2FB15141A442}" srcOrd="16" destOrd="0" presId="urn:microsoft.com/office/officeart/2005/8/layout/cycle1"/>
    <dgm:cxn modelId="{8BCFE824-E459-4D04-8CBD-8EB52E7A6DEA}" type="presParOf" srcId="{E0C0D3A4-5CF9-4576-97CD-102C74B62D46}" destId="{9EC942CE-3135-4180-97D0-AEAF52D7ADF8}" srcOrd="17" destOrd="0" presId="urn:microsoft.com/office/officeart/2005/8/layout/cycle1"/>
    <dgm:cxn modelId="{39A28D86-5F99-4FC7-8DBD-1DA8159ECCBB}" type="presParOf" srcId="{E0C0D3A4-5CF9-4576-97CD-102C74B62D46}" destId="{27A1A760-18A1-4744-A594-2AE599658108}" srcOrd="18" destOrd="0" presId="urn:microsoft.com/office/officeart/2005/8/layout/cycle1"/>
    <dgm:cxn modelId="{F4197441-CBBD-4DEA-9224-8AB7FE83C475}" type="presParOf" srcId="{E0C0D3A4-5CF9-4576-97CD-102C74B62D46}" destId="{8F3A71F0-BCFE-4862-971B-4E70C679CF67}" srcOrd="19" destOrd="0" presId="urn:microsoft.com/office/officeart/2005/8/layout/cycle1"/>
    <dgm:cxn modelId="{43766CCD-0A56-4696-A85C-191F4324033C}" type="presParOf" srcId="{E0C0D3A4-5CF9-4576-97CD-102C74B62D46}" destId="{8D486698-4334-4223-B52B-A1709C027F46}" srcOrd="20"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2A23C-67B6-441F-96F9-DDBB927CB5E6}">
      <dsp:nvSpPr>
        <dsp:cNvPr id="0" name=""/>
        <dsp:cNvSpPr/>
      </dsp:nvSpPr>
      <dsp:spPr>
        <a:xfrm>
          <a:off x="4214841" y="736"/>
          <a:ext cx="1448748"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Araştırma Sorununun Belirlenmesi</a:t>
          </a:r>
          <a:endParaRPr lang="tr-TR" sz="1400" b="1" kern="1200" dirty="0">
            <a:latin typeface="Book Antiqua" pitchFamily="18" charset="0"/>
          </a:endParaRPr>
        </a:p>
      </dsp:txBody>
      <dsp:txXfrm>
        <a:off x="4214841" y="736"/>
        <a:ext cx="1448748" cy="930647"/>
      </dsp:txXfrm>
    </dsp:sp>
    <dsp:sp modelId="{7461A5BA-2EEF-481C-9BE5-513772045F70}">
      <dsp:nvSpPr>
        <dsp:cNvPr id="0" name=""/>
        <dsp:cNvSpPr/>
      </dsp:nvSpPr>
      <dsp:spPr>
        <a:xfrm>
          <a:off x="1651699" y="111738"/>
          <a:ext cx="4818999" cy="4818999"/>
        </a:xfrm>
        <a:prstGeom prst="circularArrow">
          <a:avLst>
            <a:gd name="adj1" fmla="val 3766"/>
            <a:gd name="adj2" fmla="val 234982"/>
            <a:gd name="adj3" fmla="val 19719625"/>
            <a:gd name="adj4" fmla="val 18844411"/>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DAB52E7C-5568-46F6-B47B-4F457ADF6299}">
      <dsp:nvSpPr>
        <dsp:cNvPr id="0" name=""/>
        <dsp:cNvSpPr/>
      </dsp:nvSpPr>
      <dsp:spPr>
        <a:xfrm>
          <a:off x="5242531" y="1502065"/>
          <a:ext cx="1890824"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Veri Kaynaklarının Seçilmesi ve Yorumlanması</a:t>
          </a:r>
          <a:endParaRPr lang="tr-TR" sz="1400" b="1" kern="1200" dirty="0">
            <a:latin typeface="Book Antiqua" pitchFamily="18" charset="0"/>
          </a:endParaRPr>
        </a:p>
      </dsp:txBody>
      <dsp:txXfrm>
        <a:off x="5242531" y="1502065"/>
        <a:ext cx="1890824" cy="930647"/>
      </dsp:txXfrm>
    </dsp:sp>
    <dsp:sp modelId="{A896E8B3-EE76-45E2-A53B-1B5C8FE6BFF0}">
      <dsp:nvSpPr>
        <dsp:cNvPr id="0" name=""/>
        <dsp:cNvSpPr/>
      </dsp:nvSpPr>
      <dsp:spPr>
        <a:xfrm>
          <a:off x="1621025" y="50306"/>
          <a:ext cx="4818999" cy="4818999"/>
        </a:xfrm>
        <a:prstGeom prst="circularArrow">
          <a:avLst>
            <a:gd name="adj1" fmla="val 3766"/>
            <a:gd name="adj2" fmla="val 234982"/>
            <a:gd name="adj3" fmla="val 1229424"/>
            <a:gd name="adj4" fmla="val 21557910"/>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539FCDDE-A589-404C-B95D-4E4D872B8821}">
      <dsp:nvSpPr>
        <dsp:cNvPr id="0" name=""/>
        <dsp:cNvSpPr/>
      </dsp:nvSpPr>
      <dsp:spPr>
        <a:xfrm>
          <a:off x="5020421" y="3374203"/>
          <a:ext cx="1480436"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Yöntemin Belirlenmesi</a:t>
          </a:r>
          <a:endParaRPr lang="tr-TR" sz="1400" b="1" kern="1200" dirty="0">
            <a:latin typeface="Book Antiqua" pitchFamily="18" charset="0"/>
          </a:endParaRPr>
        </a:p>
      </dsp:txBody>
      <dsp:txXfrm>
        <a:off x="5020421" y="3374203"/>
        <a:ext cx="1480436" cy="930647"/>
      </dsp:txXfrm>
    </dsp:sp>
    <dsp:sp modelId="{7829789A-42BC-46B0-99D2-1B3FB231611B}">
      <dsp:nvSpPr>
        <dsp:cNvPr id="0" name=""/>
        <dsp:cNvSpPr/>
      </dsp:nvSpPr>
      <dsp:spPr>
        <a:xfrm>
          <a:off x="1621135" y="50233"/>
          <a:ext cx="4818999" cy="4818999"/>
        </a:xfrm>
        <a:prstGeom prst="circularArrow">
          <a:avLst>
            <a:gd name="adj1" fmla="val 3766"/>
            <a:gd name="adj2" fmla="val 234982"/>
            <a:gd name="adj3" fmla="val 4330452"/>
            <a:gd name="adj4" fmla="val 3389468"/>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D59C74C0-8AE4-4B83-B255-672618B3C474}">
      <dsp:nvSpPr>
        <dsp:cNvPr id="0" name=""/>
        <dsp:cNvSpPr/>
      </dsp:nvSpPr>
      <dsp:spPr>
        <a:xfrm>
          <a:off x="3500460" y="4207338"/>
          <a:ext cx="1062129"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Veri </a:t>
          </a:r>
        </a:p>
        <a:p>
          <a:pPr lvl="0" algn="ctr" defTabSz="622300">
            <a:lnSpc>
              <a:spcPct val="90000"/>
            </a:lnSpc>
            <a:spcBef>
              <a:spcPct val="0"/>
            </a:spcBef>
            <a:spcAft>
              <a:spcPct val="35000"/>
            </a:spcAft>
          </a:pPr>
          <a:r>
            <a:rPr lang="tr-TR" sz="1400" b="1" kern="1200" dirty="0" smtClean="0">
              <a:latin typeface="Book Antiqua" pitchFamily="18" charset="0"/>
            </a:rPr>
            <a:t>Analizi</a:t>
          </a:r>
          <a:endParaRPr lang="tr-TR" sz="1400" b="1" kern="1200" dirty="0">
            <a:latin typeface="Book Antiqua" pitchFamily="18" charset="0"/>
          </a:endParaRPr>
        </a:p>
      </dsp:txBody>
      <dsp:txXfrm>
        <a:off x="3500460" y="4207338"/>
        <a:ext cx="1062129" cy="930647"/>
      </dsp:txXfrm>
    </dsp:sp>
    <dsp:sp modelId="{128A3AA6-3B51-4EEF-8931-DDF320AA7C73}">
      <dsp:nvSpPr>
        <dsp:cNvPr id="0" name=""/>
        <dsp:cNvSpPr/>
      </dsp:nvSpPr>
      <dsp:spPr>
        <a:xfrm>
          <a:off x="1620915" y="50233"/>
          <a:ext cx="4818999" cy="4818999"/>
        </a:xfrm>
        <a:prstGeom prst="circularArrow">
          <a:avLst>
            <a:gd name="adj1" fmla="val 3766"/>
            <a:gd name="adj2" fmla="val 234982"/>
            <a:gd name="adj3" fmla="val 7175550"/>
            <a:gd name="adj4" fmla="val 6231367"/>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9FAAA268-FD35-4209-9E69-59A148167E10}">
      <dsp:nvSpPr>
        <dsp:cNvPr id="0" name=""/>
        <dsp:cNvSpPr/>
      </dsp:nvSpPr>
      <dsp:spPr>
        <a:xfrm>
          <a:off x="1578967" y="3374203"/>
          <a:ext cx="1442885"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Bulguların</a:t>
          </a:r>
          <a:r>
            <a:rPr lang="tr-TR" sz="1400" b="1" kern="1200" baseline="0" dirty="0" smtClean="0">
              <a:latin typeface="Book Antiqua" pitchFamily="18" charset="0"/>
            </a:rPr>
            <a:t> Yorumlanması</a:t>
          </a:r>
          <a:endParaRPr lang="tr-TR" sz="1400" b="1" kern="1200" dirty="0">
            <a:latin typeface="Book Antiqua" pitchFamily="18" charset="0"/>
          </a:endParaRPr>
        </a:p>
      </dsp:txBody>
      <dsp:txXfrm>
        <a:off x="1578967" y="3374203"/>
        <a:ext cx="1442885" cy="930647"/>
      </dsp:txXfrm>
    </dsp:sp>
    <dsp:sp modelId="{9B0F5523-2663-4B4D-8BB2-3A2DB9A5C66B}">
      <dsp:nvSpPr>
        <dsp:cNvPr id="0" name=""/>
        <dsp:cNvSpPr/>
      </dsp:nvSpPr>
      <dsp:spPr>
        <a:xfrm>
          <a:off x="1621025" y="50306"/>
          <a:ext cx="4818999" cy="4818999"/>
        </a:xfrm>
        <a:prstGeom prst="circularArrow">
          <a:avLst>
            <a:gd name="adj1" fmla="val 3766"/>
            <a:gd name="adj2" fmla="val 234982"/>
            <a:gd name="adj3" fmla="val 10607108"/>
            <a:gd name="adj4" fmla="val 9335594"/>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EC349DE7-99DF-4D81-9715-2FB15141A442}">
      <dsp:nvSpPr>
        <dsp:cNvPr id="0" name=""/>
        <dsp:cNvSpPr/>
      </dsp:nvSpPr>
      <dsp:spPr>
        <a:xfrm>
          <a:off x="1082014" y="1502065"/>
          <a:ext cx="1582184"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Bulguların Raporlaştırılması</a:t>
          </a:r>
          <a:endParaRPr lang="tr-TR" sz="1400" b="1" kern="1200" dirty="0">
            <a:latin typeface="Book Antiqua" pitchFamily="18" charset="0"/>
          </a:endParaRPr>
        </a:p>
      </dsp:txBody>
      <dsp:txXfrm>
        <a:off x="1082014" y="1502065"/>
        <a:ext cx="1582184" cy="930647"/>
      </dsp:txXfrm>
    </dsp:sp>
    <dsp:sp modelId="{9EC942CE-3135-4180-97D0-AEAF52D7ADF8}">
      <dsp:nvSpPr>
        <dsp:cNvPr id="0" name=""/>
        <dsp:cNvSpPr/>
      </dsp:nvSpPr>
      <dsp:spPr>
        <a:xfrm>
          <a:off x="1672759" y="-65898"/>
          <a:ext cx="4818999" cy="4818999"/>
        </a:xfrm>
        <a:prstGeom prst="circularArrow">
          <a:avLst>
            <a:gd name="adj1" fmla="val 3766"/>
            <a:gd name="adj2" fmla="val 234982"/>
            <a:gd name="adj3" fmla="val 13227076"/>
            <a:gd name="adj4" fmla="val 12141084"/>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8F3A71F0-BCFE-4862-971B-4E70C679CF67}">
      <dsp:nvSpPr>
        <dsp:cNvPr id="0" name=""/>
        <dsp:cNvSpPr/>
      </dsp:nvSpPr>
      <dsp:spPr>
        <a:xfrm>
          <a:off x="2500327" y="716"/>
          <a:ext cx="930647" cy="93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latin typeface="Book Antiqua" pitchFamily="18" charset="0"/>
            </a:rPr>
            <a:t>Alanyazın Taraması</a:t>
          </a:r>
          <a:endParaRPr lang="tr-TR" sz="1400" b="1" kern="1200" dirty="0">
            <a:latin typeface="Book Antiqua" pitchFamily="18" charset="0"/>
          </a:endParaRPr>
        </a:p>
      </dsp:txBody>
      <dsp:txXfrm>
        <a:off x="2500327" y="716"/>
        <a:ext cx="930647" cy="930647"/>
      </dsp:txXfrm>
    </dsp:sp>
    <dsp:sp modelId="{8D486698-4334-4223-B52B-A1709C027F46}">
      <dsp:nvSpPr>
        <dsp:cNvPr id="0" name=""/>
        <dsp:cNvSpPr/>
      </dsp:nvSpPr>
      <dsp:spPr>
        <a:xfrm>
          <a:off x="1424342" y="46868"/>
          <a:ext cx="4818999" cy="4818999"/>
        </a:xfrm>
        <a:prstGeom prst="circularArrow">
          <a:avLst>
            <a:gd name="adj1" fmla="val 3766"/>
            <a:gd name="adj2" fmla="val 234982"/>
            <a:gd name="adj3" fmla="val 16559866"/>
            <a:gd name="adj4" fmla="val 15570635"/>
            <a:gd name="adj5" fmla="val 4393"/>
          </a:avLst>
        </a:prstGeom>
        <a:gradFill rotWithShape="0">
          <a:gsLst>
            <a:gs pos="0">
              <a:schemeClr val="dk2">
                <a:hueOff val="0"/>
                <a:satOff val="0"/>
                <a:lumOff val="0"/>
                <a:alphaOff val="0"/>
                <a:shade val="63000"/>
              </a:schemeClr>
            </a:gs>
            <a:gs pos="30000">
              <a:schemeClr val="dk2">
                <a:hueOff val="0"/>
                <a:satOff val="0"/>
                <a:lumOff val="0"/>
                <a:alphaOff val="0"/>
                <a:shade val="90000"/>
                <a:satMod val="110000"/>
              </a:schemeClr>
            </a:gs>
            <a:gs pos="45000">
              <a:schemeClr val="dk2">
                <a:hueOff val="0"/>
                <a:satOff val="0"/>
                <a:lumOff val="0"/>
                <a:alphaOff val="0"/>
                <a:shade val="100000"/>
                <a:satMod val="118000"/>
              </a:schemeClr>
            </a:gs>
            <a:gs pos="55000">
              <a:schemeClr val="dk2">
                <a:hueOff val="0"/>
                <a:satOff val="0"/>
                <a:lumOff val="0"/>
                <a:alphaOff val="0"/>
                <a:shade val="100000"/>
                <a:satMod val="118000"/>
              </a:schemeClr>
            </a:gs>
            <a:gs pos="73000">
              <a:schemeClr val="dk2">
                <a:hueOff val="0"/>
                <a:satOff val="0"/>
                <a:lumOff val="0"/>
                <a:alphaOff val="0"/>
                <a:shade val="90000"/>
                <a:satMod val="110000"/>
              </a:schemeClr>
            </a:gs>
            <a:gs pos="100000">
              <a:schemeClr val="dk2">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dk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17.02.2019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17.02.2019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3786190"/>
            <a:ext cx="7215238" cy="1000132"/>
          </a:xfrm>
        </p:spPr>
        <p:txBody>
          <a:bodyPr>
            <a:noAutofit/>
          </a:bodyPr>
          <a:lstStyle/>
          <a:p>
            <a:r>
              <a:rPr lang="tr-TR" sz="2800" dirty="0" smtClean="0">
                <a:latin typeface="+mn-lt"/>
              </a:rPr>
              <a:t>DBB134</a:t>
            </a:r>
            <a:r>
              <a:rPr lang="tr-TR" sz="2800" b="1" dirty="0" smtClean="0">
                <a:latin typeface="+mn-lt"/>
              </a:rPr>
              <a:t/>
            </a:r>
            <a:br>
              <a:rPr lang="tr-TR" sz="2800" b="1" dirty="0" smtClean="0">
                <a:latin typeface="+mn-lt"/>
              </a:rPr>
            </a:br>
            <a:r>
              <a:rPr lang="tr-TR" sz="3000" b="1" dirty="0" smtClean="0">
                <a:latin typeface="+mn-lt"/>
              </a:rPr>
              <a:t>Bilimsel Araştırmanın Temelleri</a:t>
            </a:r>
            <a:endParaRPr lang="tr-TR" sz="3000" b="1"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tr-TR" sz="1600" dirty="0" smtClean="0">
                <a:ea typeface="+mj-ea"/>
                <a:cs typeface="+mj-cs"/>
              </a:rPr>
              <a:t>Çarşamba, 09.00-11.00</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1600" i="0" u="none" strike="noStrike" kern="1200" cap="none" spc="0" normalizeH="0" baseline="0" noProof="0" dirty="0" smtClean="0">
                <a:ln>
                  <a:noFill/>
                </a:ln>
                <a:solidFill>
                  <a:schemeClr val="tx1"/>
                </a:solidFill>
                <a:effectLst/>
                <a:uLnTx/>
                <a:uFillTx/>
                <a:ea typeface="+mj-ea"/>
                <a:cs typeface="+mj-cs"/>
              </a:rPr>
              <a:t>Dr. </a:t>
            </a:r>
            <a:r>
              <a:rPr kumimoji="0" lang="tr-TR" sz="1600" i="0" u="none" strike="noStrike" kern="1200" cap="none" spc="0" normalizeH="0" baseline="0" noProof="0" dirty="0" err="1" smtClean="0">
                <a:ln>
                  <a:noFill/>
                </a:ln>
                <a:solidFill>
                  <a:schemeClr val="tx1"/>
                </a:solidFill>
                <a:effectLst/>
                <a:uLnTx/>
                <a:uFillTx/>
                <a:ea typeface="+mj-ea"/>
                <a:cs typeface="+mj-cs"/>
              </a:rPr>
              <a:t>Öğr</a:t>
            </a:r>
            <a:r>
              <a:rPr kumimoji="0" lang="tr-TR" sz="1600" i="0" u="none" strike="noStrike" kern="1200" cap="none" spc="0" normalizeH="0" baseline="0" noProof="0" dirty="0" smtClean="0">
                <a:ln>
                  <a:noFill/>
                </a:ln>
                <a:solidFill>
                  <a:schemeClr val="tx1"/>
                </a:solidFill>
                <a:effectLst/>
                <a:uLnTx/>
                <a:uFillTx/>
                <a:ea typeface="+mj-ea"/>
                <a:cs typeface="+mj-cs"/>
              </a:rPr>
              <a:t>. Üyesi </a:t>
            </a:r>
            <a:r>
              <a:rPr kumimoji="0" lang="tr-TR" sz="1600" i="0" u="none" strike="noStrike" kern="1200" cap="none" spc="0" normalizeH="0" baseline="0" noProof="0" dirty="0" smtClean="0">
                <a:ln>
                  <a:noFill/>
                </a:ln>
                <a:solidFill>
                  <a:schemeClr val="tx1"/>
                </a:solidFill>
                <a:effectLst/>
                <a:uLnTx/>
                <a:uFillTx/>
                <a:ea typeface="+mj-ea"/>
                <a:cs typeface="+mj-cs"/>
              </a:rPr>
              <a:t>İpek Pınar</a:t>
            </a:r>
            <a:r>
              <a:rPr kumimoji="0" lang="tr-TR" sz="1600" i="0" u="none" strike="noStrike" kern="1200" cap="none" spc="0" normalizeH="0" noProof="0" dirty="0" smtClean="0">
                <a:ln>
                  <a:noFill/>
                </a:ln>
                <a:solidFill>
                  <a:schemeClr val="tx1"/>
                </a:solidFill>
                <a:effectLst/>
                <a:uLnTx/>
                <a:uFillTx/>
                <a:ea typeface="+mj-ea"/>
                <a:cs typeface="+mj-cs"/>
              </a:rPr>
              <a:t> </a:t>
            </a:r>
            <a:r>
              <a:rPr kumimoji="0" lang="tr-TR" sz="1600" i="0" u="none" strike="noStrike" kern="1200" cap="none" spc="0" normalizeH="0" noProof="0" dirty="0" smtClean="0">
                <a:ln>
                  <a:noFill/>
                </a:ln>
                <a:solidFill>
                  <a:schemeClr val="tx1"/>
                </a:solidFill>
                <a:effectLst/>
                <a:uLnTx/>
                <a:uFillTx/>
                <a:ea typeface="+mj-ea"/>
                <a:cs typeface="+mj-cs"/>
              </a:rPr>
              <a:t>Uzun</a:t>
            </a:r>
            <a:endParaRPr kumimoji="0" lang="tr-TR" sz="1600" i="0" u="none" strike="noStrike" kern="1200" cap="none" spc="0" normalizeH="0" baseline="0" noProof="0" dirty="0" smtClean="0">
              <a:ln>
                <a:noFill/>
              </a:ln>
              <a:solidFill>
                <a:schemeClr val="tx1"/>
              </a:solidFill>
              <a:effectLst/>
              <a:uLnTx/>
              <a:uFillTx/>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quarter" idx="1"/>
          </p:nvPr>
        </p:nvGraphicFramePr>
        <p:xfrm>
          <a:off x="428596" y="1219200"/>
          <a:ext cx="8215370" cy="5138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ARAŞTIRMA ve Tasarımı</a:t>
            </a:r>
            <a:endParaRPr lang="tr-TR" sz="2800" b="1" dirty="0"/>
          </a:p>
        </p:txBody>
      </p:sp>
      <p:sp>
        <p:nvSpPr>
          <p:cNvPr id="11" name="Rectangle 10"/>
          <p:cNvSpPr/>
          <p:nvPr/>
        </p:nvSpPr>
        <p:spPr>
          <a:xfrm>
            <a:off x="3571868" y="3071810"/>
            <a:ext cx="1785950" cy="100013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tr-TR" b="1" dirty="0" smtClean="0">
                <a:latin typeface="Book Antiqua" pitchFamily="18" charset="0"/>
              </a:rPr>
              <a:t>ARAŞTIRMA</a:t>
            </a:r>
          </a:p>
          <a:p>
            <a:pPr algn="ctr"/>
            <a:r>
              <a:rPr lang="tr-TR" b="1" dirty="0" smtClean="0">
                <a:latin typeface="Book Antiqua" pitchFamily="18" charset="0"/>
              </a:rPr>
              <a:t>SÜRECİ</a:t>
            </a:r>
            <a:endParaRPr lang="tr-TR" b="1" dirty="0">
              <a:latin typeface="Book Antiqua" pitchFamily="18" charset="0"/>
            </a:endParaRPr>
          </a:p>
        </p:txBody>
      </p:sp>
      <p:sp>
        <p:nvSpPr>
          <p:cNvPr id="7" name="TextBox 3"/>
          <p:cNvSpPr txBox="1"/>
          <p:nvPr/>
        </p:nvSpPr>
        <p:spPr>
          <a:xfrm>
            <a:off x="714348" y="6357958"/>
            <a:ext cx="8001056" cy="338554"/>
          </a:xfrm>
          <a:prstGeom prst="rect">
            <a:avLst/>
          </a:prstGeom>
          <a:noFill/>
        </p:spPr>
        <p:txBody>
          <a:bodyPr wrap="square" rtlCol="0">
            <a:spAutoFit/>
          </a:bodyPr>
          <a:lstStyle/>
          <a:p>
            <a:r>
              <a:rPr lang="tr-TR" sz="160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endParaRPr lang="tr-TR" sz="1800" dirty="0" smtClean="0">
              <a:latin typeface="Book Antiqua" pitchFamily="18" charset="0"/>
            </a:endParaRPr>
          </a:p>
          <a:p>
            <a:pPr algn="just"/>
            <a:r>
              <a:rPr lang="tr-TR" sz="1800" dirty="0" smtClean="0">
                <a:latin typeface="Book Antiqua" pitchFamily="18" charset="0"/>
              </a:rPr>
              <a:t>Aysel Aziz, </a:t>
            </a:r>
            <a:r>
              <a:rPr lang="tr-TR" sz="1800" i="1" dirty="0" smtClean="0">
                <a:latin typeface="Book Antiqua" pitchFamily="18" charset="0"/>
              </a:rPr>
              <a:t>Araştırma Yöntemleri - Teknikleri ve İletişim</a:t>
            </a:r>
            <a:r>
              <a:rPr lang="tr-TR" sz="1800" dirty="0" smtClean="0">
                <a:latin typeface="Book Antiqua" pitchFamily="18" charset="0"/>
              </a:rPr>
              <a:t>, 2003, Ankara: Turhan Kitabevi.</a:t>
            </a:r>
          </a:p>
          <a:p>
            <a:pPr algn="just"/>
            <a:endParaRPr lang="tr-TR" sz="1800" dirty="0" smtClean="0">
              <a:latin typeface="Book Antiqua" pitchFamily="18" charset="0"/>
            </a:endParaRPr>
          </a:p>
          <a:p>
            <a:pPr algn="just"/>
            <a:r>
              <a:rPr lang="tr-TR" sz="1800" dirty="0" smtClean="0">
                <a:latin typeface="Book Antiqua" pitchFamily="18" charset="0"/>
              </a:rPr>
              <a:t>Niyazi Karasar, </a:t>
            </a:r>
            <a:r>
              <a:rPr lang="tr-TR" sz="1800" i="1" dirty="0" smtClean="0">
                <a:latin typeface="Book Antiqua" pitchFamily="18" charset="0"/>
              </a:rPr>
              <a:t>Bilimsel Araştırma Yöntemi</a:t>
            </a:r>
            <a:r>
              <a:rPr lang="tr-TR" sz="1800" dirty="0" smtClean="0">
                <a:latin typeface="Book Antiqua" pitchFamily="18" charset="0"/>
              </a:rPr>
              <a:t>, 2011,  Ankara: Nobel Kitabevi.</a:t>
            </a:r>
          </a:p>
          <a:p>
            <a:pPr algn="just"/>
            <a:endParaRPr lang="tr-TR" sz="1800" dirty="0" smtClean="0">
              <a:latin typeface="Book Antiqua" pitchFamily="18" charset="0"/>
            </a:endParaRPr>
          </a:p>
          <a:p>
            <a:pPr algn="just"/>
            <a:r>
              <a:rPr lang="tr-TR" sz="1800" dirty="0" smtClean="0">
                <a:latin typeface="Book Antiqua" pitchFamily="18" charset="0"/>
              </a:rPr>
              <a:t>Lila Litosseliti, </a:t>
            </a:r>
            <a:r>
              <a:rPr lang="tr-TR" sz="1800" i="1" dirty="0" smtClean="0">
                <a:latin typeface="Book Antiqua" pitchFamily="18" charset="0"/>
              </a:rPr>
              <a:t>Research Methods in Linguistics</a:t>
            </a:r>
            <a:r>
              <a:rPr lang="tr-TR" sz="1800" dirty="0" smtClean="0">
                <a:latin typeface="Book Antiqua" pitchFamily="18" charset="0"/>
              </a:rPr>
              <a:t>, 2010, New York: Continuum International Publishing.</a:t>
            </a:r>
          </a:p>
          <a:p>
            <a:pPr algn="just"/>
            <a:endParaRPr lang="tr-TR" sz="1800" dirty="0" smtClean="0">
              <a:latin typeface="Book Antiqua" pitchFamily="18" charset="0"/>
            </a:endParaRPr>
          </a:p>
          <a:p>
            <a:pPr algn="just"/>
            <a:r>
              <a:rPr lang="tr-TR" sz="1800" dirty="0" smtClean="0">
                <a:latin typeface="Book Antiqua" pitchFamily="18" charset="0"/>
              </a:rPr>
              <a:t>Dörnyei Zoltán, 2007, </a:t>
            </a:r>
            <a:r>
              <a:rPr lang="tr-TR" sz="1800" i="1" dirty="0" smtClean="0">
                <a:latin typeface="Book Antiqua" pitchFamily="18" charset="0"/>
              </a:rPr>
              <a:t>Research Methods in Applied Linguistics: Quantative, Qualitative and Mixed Methodologies</a:t>
            </a:r>
            <a:r>
              <a:rPr lang="tr-TR" sz="1800" dirty="0" smtClean="0">
                <a:latin typeface="Book Antiqua" pitchFamily="18" charset="0"/>
              </a:rPr>
              <a:t>,</a:t>
            </a:r>
            <a:r>
              <a:rPr lang="tr-TR" sz="1800" i="1" dirty="0" smtClean="0">
                <a:latin typeface="Book Antiqua" pitchFamily="18" charset="0"/>
              </a:rPr>
              <a:t> </a:t>
            </a:r>
            <a:r>
              <a:rPr lang="tr-TR" sz="1800" dirty="0" smtClean="0">
                <a:latin typeface="Book Antiqua" pitchFamily="18" charset="0"/>
              </a:rPr>
              <a:t>Oxford University Press.</a:t>
            </a:r>
          </a:p>
          <a:p>
            <a:pPr algn="just"/>
            <a:endParaRPr lang="tr-TR" sz="1800" dirty="0" smtClean="0">
              <a:latin typeface="Book Antiqua" pitchFamily="18" charset="0"/>
            </a:endParaRPr>
          </a:p>
          <a:p>
            <a:pPr algn="just"/>
            <a:r>
              <a:rPr lang="tr-TR" sz="1800" dirty="0" smtClean="0">
                <a:latin typeface="Book Antiqua" pitchFamily="18" charset="0"/>
              </a:rPr>
              <a:t>Şener Büyüköztürk ve diğerleri, 2008, </a:t>
            </a:r>
            <a:r>
              <a:rPr lang="tr-TR" sz="1800" i="1" dirty="0" smtClean="0">
                <a:latin typeface="Book Antiqua" pitchFamily="18" charset="0"/>
              </a:rPr>
              <a:t>Bilimsel Araştırma Yöntemleri</a:t>
            </a:r>
            <a:r>
              <a:rPr lang="tr-TR" sz="1800" dirty="0" smtClean="0">
                <a:latin typeface="Book Antiqua" pitchFamily="18" charset="0"/>
              </a:rPr>
              <a:t>, 18. Baskı. Pegem Akademi Yayınları.</a:t>
            </a:r>
          </a:p>
          <a:p>
            <a:pPr algn="just">
              <a:buNone/>
            </a:pPr>
            <a:endParaRPr lang="tr-TR" sz="18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pPr algn="just"/>
            <a:endParaRPr lang="tr-TR" sz="2000" dirty="0" smtClean="0">
              <a:latin typeface="Book Antiqua" pitchFamily="18" charset="0"/>
            </a:endParaRPr>
          </a:p>
          <a:p>
            <a:pPr algn="just"/>
            <a:r>
              <a:rPr lang="tr-TR" sz="2000" dirty="0" smtClean="0">
                <a:latin typeface="Book Antiqua" pitchFamily="18" charset="0"/>
              </a:rPr>
              <a:t>Bilimin Genel Tanımı</a:t>
            </a:r>
          </a:p>
          <a:p>
            <a:pPr algn="just">
              <a:buNone/>
            </a:pPr>
            <a:endParaRPr lang="tr-TR" sz="2000" dirty="0" smtClean="0">
              <a:latin typeface="Book Antiqua" pitchFamily="18" charset="0"/>
            </a:endParaRPr>
          </a:p>
          <a:p>
            <a:pPr algn="just"/>
            <a:r>
              <a:rPr lang="tr-TR" sz="2000" dirty="0" smtClean="0">
                <a:latin typeface="Book Antiqua" pitchFamily="18" charset="0"/>
              </a:rPr>
              <a:t>Aksiyomatik Bilimler ve Pozitif Bilimler</a:t>
            </a:r>
          </a:p>
          <a:p>
            <a:pPr algn="just"/>
            <a:endParaRPr lang="tr-TR" sz="2000" dirty="0" smtClean="0">
              <a:latin typeface="Book Antiqua" pitchFamily="18" charset="0"/>
            </a:endParaRPr>
          </a:p>
          <a:p>
            <a:pPr algn="just"/>
            <a:r>
              <a:rPr lang="tr-TR" sz="2000" dirty="0" smtClean="0">
                <a:latin typeface="Book Antiqua" pitchFamily="18" charset="0"/>
              </a:rPr>
              <a:t>Bilimsel Yöntem ve Süreçleri</a:t>
            </a:r>
          </a:p>
          <a:p>
            <a:pPr algn="just"/>
            <a:endParaRPr lang="tr-TR" sz="2000" dirty="0" smtClean="0">
              <a:latin typeface="Book Antiqua" pitchFamily="18" charset="0"/>
            </a:endParaRPr>
          </a:p>
          <a:p>
            <a:pPr algn="just"/>
            <a:r>
              <a:rPr lang="tr-TR" sz="2000" dirty="0" smtClean="0">
                <a:latin typeface="Book Antiqua" pitchFamily="18" charset="0"/>
              </a:rPr>
              <a:t>Araştırma Tasarımı</a:t>
            </a:r>
          </a:p>
          <a:p>
            <a:pPr algn="just"/>
            <a:endParaRPr lang="tr-TR" sz="2000" dirty="0" smtClean="0">
              <a:latin typeface="Book Antiqua" pitchFamily="18" charset="0"/>
            </a:endParaRPr>
          </a:p>
          <a:p>
            <a:pPr algn="just"/>
            <a:r>
              <a:rPr lang="tr-TR" sz="2000" dirty="0" smtClean="0">
                <a:latin typeface="Book Antiqua" pitchFamily="18" charset="0"/>
              </a:rPr>
              <a:t>Araştırma Süreci</a:t>
            </a:r>
          </a:p>
          <a:p>
            <a:pPr algn="just"/>
            <a:endParaRPr lang="tr-TR" sz="2000" dirty="0" smtClean="0">
              <a:latin typeface="Book Antiqua" pitchFamily="18" charset="0"/>
            </a:endParaRPr>
          </a:p>
          <a:p>
            <a:pPr algn="just"/>
            <a:r>
              <a:rPr lang="tr-TR" sz="2000" dirty="0" smtClean="0">
                <a:latin typeface="Book Antiqua" pitchFamily="18" charset="0"/>
              </a:rPr>
              <a:t>Araştırma ve Türleri</a:t>
            </a:r>
          </a:p>
          <a:p>
            <a:pPr algn="just"/>
            <a:endParaRPr lang="tr-TR" sz="2000" dirty="0" smtClean="0">
              <a:latin typeface="Book Antiqua" pitchFamily="18" charset="0"/>
            </a:endParaRPr>
          </a:p>
          <a:p>
            <a:pPr algn="just"/>
            <a:r>
              <a:rPr lang="tr-TR" sz="2000" dirty="0" smtClean="0">
                <a:latin typeface="Book Antiqua" pitchFamily="18" charset="0"/>
              </a:rPr>
              <a:t>Etik ve Bilimsel Etik</a:t>
            </a:r>
          </a:p>
          <a:p>
            <a:pPr algn="just">
              <a:buNone/>
            </a:pPr>
            <a:endParaRPr lang="tr-TR" sz="2000" dirty="0" smtClean="0">
              <a:latin typeface="Book Antiqua" pitchFamily="18" charset="0"/>
            </a:endParaRPr>
          </a:p>
          <a:p>
            <a:pPr algn="just">
              <a:buNone/>
            </a:pPr>
            <a:endParaRPr lang="tr-TR" sz="20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dirty="0" smtClean="0"/>
              <a:t>İZLENCE</a:t>
            </a:r>
            <a:endParaRPr lang="tr-TR" sz="2800" b="1"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buNone/>
            </a:pPr>
            <a:r>
              <a:rPr lang="tr-TR" sz="1600" dirty="0" smtClean="0">
                <a:latin typeface="Book Antiqua" pitchFamily="18" charset="0"/>
              </a:rPr>
              <a:t> </a:t>
            </a:r>
            <a:r>
              <a:rPr lang="tr-TR" sz="1800" dirty="0" smtClean="0">
                <a:latin typeface="Book Antiqua" pitchFamily="18" charset="0"/>
              </a:rPr>
              <a:t>	‘Bilim, evreni tanımak ve gerçeği bulmaktır. Evreni, toplumu ve insanı araştırma konusu yapan gözleme, deneye ve akla dayanarak sistematik yollarla elde edilen bilgileri tanımlar. Bilim, gerçekler hakkında bilimsel yöntemlerle elde edilmiş bilgilerdir.’</a:t>
            </a:r>
            <a:endParaRPr lang="tr-TR" sz="1600" dirty="0" smtClean="0">
              <a:latin typeface="Book Antiqua" pitchFamily="18" charset="0"/>
            </a:endParaRPr>
          </a:p>
          <a:p>
            <a:pPr algn="just">
              <a:buFontTx/>
              <a:buChar char="-"/>
            </a:pPr>
            <a:endParaRPr lang="tr-TR" sz="2000" dirty="0" smtClean="0">
              <a:latin typeface="Book Antiqua" pitchFamily="18" charset="0"/>
            </a:endParaRPr>
          </a:p>
          <a:p>
            <a:pPr algn="just">
              <a:buFontTx/>
              <a:buChar char="-"/>
            </a:pPr>
            <a:endParaRPr lang="tr-TR" sz="2000" dirty="0" smtClean="0">
              <a:latin typeface="Book Antiqua" pitchFamily="18" charset="0"/>
            </a:endParaRPr>
          </a:p>
          <a:p>
            <a:pPr algn="just">
              <a:buFontTx/>
              <a:buChar char="-"/>
            </a:pPr>
            <a:r>
              <a:rPr lang="tr-TR" sz="2000" dirty="0" smtClean="0">
                <a:latin typeface="Book Antiqua" pitchFamily="18" charset="0"/>
              </a:rPr>
              <a:t>Sorgulama</a:t>
            </a:r>
          </a:p>
          <a:p>
            <a:pPr algn="just">
              <a:buFontTx/>
              <a:buChar char="-"/>
            </a:pPr>
            <a:r>
              <a:rPr lang="tr-TR" sz="2000" dirty="0" smtClean="0">
                <a:latin typeface="Book Antiqua" pitchFamily="18" charset="0"/>
              </a:rPr>
              <a:t>Gerçeği anlamlandırma ve algılama</a:t>
            </a:r>
          </a:p>
          <a:p>
            <a:pPr algn="just">
              <a:buFontTx/>
              <a:buChar char="-"/>
            </a:pPr>
            <a:r>
              <a:rPr lang="tr-TR" sz="2000" dirty="0" smtClean="0">
                <a:latin typeface="Book Antiqua" pitchFamily="18" charset="0"/>
              </a:rPr>
              <a:t>Merak etme</a:t>
            </a:r>
          </a:p>
          <a:p>
            <a:pPr algn="just">
              <a:buFontTx/>
              <a:buChar char="-"/>
            </a:pPr>
            <a:r>
              <a:rPr lang="tr-TR" sz="2000" dirty="0" smtClean="0">
                <a:latin typeface="Book Antiqua" pitchFamily="18" charset="0"/>
              </a:rPr>
              <a:t>Organizasyon</a:t>
            </a:r>
          </a:p>
          <a:p>
            <a:pPr algn="just">
              <a:buFontTx/>
              <a:buChar char="-"/>
            </a:pPr>
            <a:r>
              <a:rPr lang="tr-TR" sz="2000" dirty="0" smtClean="0">
                <a:latin typeface="Book Antiqua" pitchFamily="18" charset="0"/>
              </a:rPr>
              <a:t>Mantık</a:t>
            </a:r>
          </a:p>
          <a:p>
            <a:pPr algn="just">
              <a:buFontTx/>
              <a:buChar char="-"/>
            </a:pPr>
            <a:r>
              <a:rPr lang="tr-TR" sz="2000" dirty="0" smtClean="0">
                <a:latin typeface="Book Antiqua" pitchFamily="18" charset="0"/>
              </a:rPr>
              <a:t>Evreni anlama ve yorumlama</a:t>
            </a:r>
          </a:p>
          <a:p>
            <a:pPr algn="just">
              <a:buFontTx/>
              <a:buChar char="-"/>
            </a:pPr>
            <a:endParaRPr lang="tr-TR" sz="20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Bilim</a:t>
            </a:r>
            <a:endParaRPr lang="tr-TR" sz="2800" b="1" dirty="0"/>
          </a:p>
        </p:txBody>
      </p:sp>
      <p:sp>
        <p:nvSpPr>
          <p:cNvPr id="8" name="Vertical Scroll 7"/>
          <p:cNvSpPr/>
          <p:nvPr/>
        </p:nvSpPr>
        <p:spPr>
          <a:xfrm>
            <a:off x="6786578" y="3643314"/>
            <a:ext cx="2000264" cy="192882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050" dirty="0" smtClean="0">
              <a:latin typeface="Comic Sans MS" pitchFamily="66" charset="0"/>
            </a:endParaRPr>
          </a:p>
          <a:p>
            <a:pPr algn="ctr"/>
            <a:r>
              <a:rPr lang="tr-TR" sz="1050" dirty="0" smtClean="0">
                <a:latin typeface="Comic Sans MS" pitchFamily="66" charset="0"/>
              </a:rPr>
              <a:t>Bilim sözcüğü Latincede ‘</a:t>
            </a:r>
            <a:r>
              <a:rPr lang="tr-TR" sz="1050" b="1" dirty="0" smtClean="0">
                <a:latin typeface="Comic Sans MS" pitchFamily="66" charset="0"/>
              </a:rPr>
              <a:t>science</a:t>
            </a:r>
            <a:r>
              <a:rPr lang="tr-TR" sz="1050" dirty="0" smtClean="0">
                <a:latin typeface="Comic Sans MS" pitchFamily="66" charset="0"/>
              </a:rPr>
              <a:t>’, Yunancada ‘</a:t>
            </a:r>
            <a:r>
              <a:rPr lang="tr-TR" sz="1050" b="1" dirty="0" smtClean="0">
                <a:latin typeface="Comic Sans MS" pitchFamily="66" charset="0"/>
              </a:rPr>
              <a:t>loji</a:t>
            </a:r>
            <a:r>
              <a:rPr lang="tr-TR" sz="1050" dirty="0" smtClean="0">
                <a:latin typeface="Comic Sans MS" pitchFamily="66" charset="0"/>
              </a:rPr>
              <a:t>’ olarak kullanılmaktadır. Sosyoloji, filoloji, psikoloji vb. sözcükleri bu nedenle bilim dallarını göstermektedir.</a:t>
            </a:r>
          </a:p>
          <a:p>
            <a:pPr algn="ctr"/>
            <a:endParaRPr lang="tr-TR" sz="1050" dirty="0"/>
          </a:p>
        </p:txBody>
      </p:sp>
      <p:pic>
        <p:nvPicPr>
          <p:cNvPr id="9" name="Picture 8" descr="science_logo.jpg"/>
          <p:cNvPicPr>
            <a:picLocks noChangeAspect="1"/>
          </p:cNvPicPr>
          <p:nvPr/>
        </p:nvPicPr>
        <p:blipFill>
          <a:blip r:embed="rId2" cstate="print"/>
          <a:stretch>
            <a:fillRect/>
          </a:stretch>
        </p:blipFill>
        <p:spPr>
          <a:xfrm>
            <a:off x="6215074" y="243970"/>
            <a:ext cx="2400637" cy="899014"/>
          </a:xfrm>
          <a:prstGeom prst="rect">
            <a:avLst/>
          </a:prstGeom>
        </p:spPr>
      </p:pic>
      <p:sp>
        <p:nvSpPr>
          <p:cNvPr id="10"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571480"/>
            <a:ext cx="8001056" cy="523220"/>
          </a:xfrm>
          <a:prstGeom prst="rect">
            <a:avLst/>
          </a:prstGeom>
          <a:noFill/>
        </p:spPr>
        <p:txBody>
          <a:bodyPr wrap="square" rtlCol="0">
            <a:spAutoFit/>
          </a:bodyPr>
          <a:lstStyle/>
          <a:p>
            <a:r>
              <a:rPr lang="tr-TR" sz="2800" b="1" dirty="0" smtClean="0"/>
              <a:t>Bilim</a:t>
            </a:r>
            <a:endParaRPr lang="tr-TR" sz="2800" b="1" dirty="0"/>
          </a:p>
        </p:txBody>
      </p:sp>
      <p:pic>
        <p:nvPicPr>
          <p:cNvPr id="10" name="Picture 9" descr="science_logo.jpg"/>
          <p:cNvPicPr>
            <a:picLocks noChangeAspect="1"/>
          </p:cNvPicPr>
          <p:nvPr/>
        </p:nvPicPr>
        <p:blipFill>
          <a:blip r:embed="rId2" cstate="print"/>
          <a:stretch>
            <a:fillRect/>
          </a:stretch>
        </p:blipFill>
        <p:spPr>
          <a:xfrm>
            <a:off x="6215074" y="243970"/>
            <a:ext cx="2400637" cy="899014"/>
          </a:xfrm>
          <a:prstGeom prst="rect">
            <a:avLst/>
          </a:prstGeom>
        </p:spPr>
      </p:pic>
      <p:sp>
        <p:nvSpPr>
          <p:cNvPr id="12" name="Content Placeholder 2"/>
          <p:cNvSpPr txBox="1">
            <a:spLocks/>
          </p:cNvSpPr>
          <p:nvPr/>
        </p:nvSpPr>
        <p:spPr>
          <a:xfrm>
            <a:off x="179512" y="1579240"/>
            <a:ext cx="8568952" cy="1345704"/>
          </a:xfrm>
          <a:prstGeom prst="rect">
            <a:avLst/>
          </a:prstGeom>
        </p:spPr>
        <p:txBody>
          <a:bodyPr vert="horz">
            <a:noAutofit/>
          </a:bodyPr>
          <a:lstStyle/>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r>
              <a:rPr kumimoji="0" lang="tr-TR" sz="1600" b="0" i="0" u="none" strike="noStrike" kern="1200" cap="none" spc="0" normalizeH="0" baseline="0" noProof="0" dirty="0" smtClean="0">
                <a:ln>
                  <a:noFill/>
                </a:ln>
                <a:solidFill>
                  <a:schemeClr val="tx1"/>
                </a:solidFill>
                <a:effectLst/>
                <a:uLnTx/>
                <a:uFillTx/>
                <a:latin typeface="Book Antiqua" pitchFamily="18" charset="0"/>
                <a:ea typeface="+mn-ea"/>
                <a:cs typeface="+mn-cs"/>
              </a:rPr>
              <a:t> 	</a:t>
            </a:r>
            <a:r>
              <a:rPr kumimoji="0" lang="tr-TR" b="1" i="0" u="none" strike="noStrike" kern="1200" cap="none" spc="0" normalizeH="0" baseline="0" noProof="0" dirty="0" smtClean="0">
                <a:ln>
                  <a:noFill/>
                </a:ln>
                <a:solidFill>
                  <a:schemeClr val="tx1"/>
                </a:solidFill>
                <a:effectLst/>
                <a:uLnTx/>
                <a:uFillTx/>
                <a:latin typeface="Book Antiqua" pitchFamily="18" charset="0"/>
                <a:ea typeface="+mn-ea"/>
                <a:cs typeface="+mn-cs"/>
              </a:rPr>
              <a:t>Bilimsel yaklaşım</a:t>
            </a:r>
            <a:r>
              <a:rPr kumimoji="0" lang="tr-TR" b="0" i="0" u="none" strike="noStrike" kern="1200" cap="none" spc="0" normalizeH="0" baseline="0" noProof="0" dirty="0" smtClean="0">
                <a:ln>
                  <a:noFill/>
                </a:ln>
                <a:solidFill>
                  <a:schemeClr val="tx1"/>
                </a:solidFill>
                <a:effectLst/>
                <a:uLnTx/>
                <a:uFillTx/>
                <a:latin typeface="Book Antiqua" pitchFamily="18" charset="0"/>
                <a:ea typeface="+mn-ea"/>
                <a:cs typeface="+mn-cs"/>
              </a:rPr>
              <a:t>, bir araştırm</a:t>
            </a:r>
            <a:r>
              <a:rPr lang="tr-TR" dirty="0" smtClean="0">
                <a:latin typeface="Book Antiqua" pitchFamily="18" charset="0"/>
              </a:rPr>
              <a:t>a sonucu elde edilen bulguların deneysel gerekçelerini ortaya koymak amacıyla gerekli olan standart ve yöntemleri içermektedir.’ Bu standartları ya da yöntemleri ifade etme biçimi </a:t>
            </a:r>
            <a:r>
              <a:rPr lang="tr-TR" b="1" dirty="0" smtClean="0">
                <a:latin typeface="Book Antiqua" pitchFamily="18" charset="0"/>
              </a:rPr>
              <a:t>bilimsel yöntem</a:t>
            </a:r>
            <a:r>
              <a:rPr lang="tr-TR" dirty="0" smtClean="0">
                <a:latin typeface="Book Antiqua" pitchFamily="18" charset="0"/>
              </a:rPr>
              <a:t>dir. (Büyüköztürk vd., 2008). </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endParaRPr kumimoji="0" lang="tr-TR" b="0" i="0" u="none" strike="noStrike" kern="1200" cap="none" spc="0" normalizeH="0" baseline="0" noProof="0" dirty="0" smtClean="0">
              <a:ln>
                <a:noFill/>
              </a:ln>
              <a:solidFill>
                <a:schemeClr val="tx1"/>
              </a:solidFill>
              <a:effectLst/>
              <a:uLnTx/>
              <a:uFillTx/>
              <a:latin typeface="Book Antiqua" pitchFamily="18" charset="0"/>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endParaRPr lang="tr-TR" dirty="0" smtClean="0">
              <a:latin typeface="Book Antiqua" pitchFamily="18" charset="0"/>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r>
              <a:rPr kumimoji="0" lang="tr-TR" b="0" i="0" u="none" strike="noStrike" kern="1200" cap="none" spc="0" normalizeH="0" baseline="0" noProof="0" dirty="0" smtClean="0">
                <a:ln>
                  <a:noFill/>
                </a:ln>
                <a:solidFill>
                  <a:schemeClr val="tx1"/>
                </a:solidFill>
                <a:effectLst/>
                <a:uLnTx/>
                <a:uFillTx/>
                <a:latin typeface="Book Antiqua" pitchFamily="18" charset="0"/>
                <a:ea typeface="+mn-ea"/>
                <a:cs typeface="+mn-cs"/>
              </a:rPr>
              <a:t>	</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endParaRPr kumimoji="0" lang="tr-TR" b="0" i="0" u="none" strike="noStrike" kern="1200" cap="none" spc="0" normalizeH="0" baseline="0" noProof="0" dirty="0" smtClean="0">
              <a:ln>
                <a:noFill/>
              </a:ln>
              <a:solidFill>
                <a:schemeClr val="tx1"/>
              </a:solidFill>
              <a:effectLst/>
              <a:uLnTx/>
              <a:uFillTx/>
              <a:latin typeface="Book Antiqua" pitchFamily="18" charset="0"/>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None/>
              <a:tabLst/>
              <a:defRPr/>
            </a:pPr>
            <a:r>
              <a:rPr kumimoji="0" lang="tr-TR" b="0" i="0" u="none" strike="noStrike" kern="1200" cap="none" spc="0" normalizeH="0" baseline="0" noProof="0" dirty="0" smtClean="0">
                <a:ln>
                  <a:noFill/>
                </a:ln>
                <a:solidFill>
                  <a:schemeClr val="tx1"/>
                </a:solidFill>
                <a:effectLst/>
                <a:uLnTx/>
                <a:uFillTx/>
                <a:latin typeface="Book Antiqua" pitchFamily="18" charset="0"/>
                <a:ea typeface="+mn-ea"/>
                <a:cs typeface="+mn-cs"/>
              </a:rPr>
              <a:t> </a:t>
            </a:r>
            <a:endParaRPr kumimoji="0" lang="tr-TR" sz="1600" b="0" i="0" u="none" strike="noStrike" kern="1200" cap="none" spc="0" normalizeH="0" baseline="0" noProof="0" dirty="0" smtClean="0">
              <a:ln>
                <a:noFill/>
              </a:ln>
              <a:solidFill>
                <a:schemeClr val="tx1"/>
              </a:solidFill>
              <a:effectLst/>
              <a:uLnTx/>
              <a:uFillTx/>
              <a:latin typeface="Book Antiqua" pitchFamily="18" charset="0"/>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Tx/>
              <a:buChar char="-"/>
              <a:tabLst/>
              <a:defRPr/>
            </a:pPr>
            <a:endParaRPr kumimoji="0" lang="tr-TR" sz="2000" b="0" i="0" u="none" strike="noStrike" kern="1200" cap="none" spc="0" normalizeH="0" baseline="0" noProof="0" dirty="0" smtClean="0">
              <a:ln>
                <a:noFill/>
              </a:ln>
              <a:solidFill>
                <a:schemeClr val="tx1"/>
              </a:solidFill>
              <a:effectLst/>
              <a:uLnTx/>
              <a:uFillTx/>
              <a:latin typeface="Book Antiqua" pitchFamily="18" charset="0"/>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Tx/>
              <a:buChar char="-"/>
              <a:tabLst/>
              <a:defRPr/>
            </a:pPr>
            <a:endParaRPr kumimoji="0" lang="tr-TR" sz="2000" b="0" i="0" u="none" strike="noStrike" kern="1200" cap="none" spc="0" normalizeH="0" baseline="0" noProof="0" dirty="0" smtClean="0">
              <a:ln>
                <a:noFill/>
              </a:ln>
              <a:solidFill>
                <a:schemeClr val="tx1"/>
              </a:solidFill>
              <a:effectLst/>
              <a:uLnTx/>
              <a:uFillTx/>
              <a:latin typeface="Book Antiqua" pitchFamily="18" charset="0"/>
              <a:ea typeface="+mn-ea"/>
              <a:cs typeface="+mn-cs"/>
            </a:endParaRPr>
          </a:p>
        </p:txBody>
      </p:sp>
      <p:sp>
        <p:nvSpPr>
          <p:cNvPr id="14" name="Rounded Rectangle 13"/>
          <p:cNvSpPr/>
          <p:nvPr/>
        </p:nvSpPr>
        <p:spPr>
          <a:xfrm>
            <a:off x="971600" y="3212976"/>
            <a:ext cx="4176464" cy="1944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latin typeface="Book Antiqua" pitchFamily="18" charset="0"/>
              </a:rPr>
              <a:t>BİLİMSEL YÖNTEMİN AŞAMALARI</a:t>
            </a:r>
            <a:endParaRPr lang="tr-TR" sz="1600" dirty="0" smtClean="0">
              <a:latin typeface="Book Antiqua" pitchFamily="18" charset="0"/>
            </a:endParaRPr>
          </a:p>
          <a:p>
            <a:pPr algn="ctr"/>
            <a:r>
              <a:rPr lang="tr-TR" sz="1600" dirty="0" smtClean="0">
                <a:latin typeface="Book Antiqua" pitchFamily="18" charset="0"/>
              </a:rPr>
              <a:t>Sorunu fark etme,</a:t>
            </a:r>
          </a:p>
          <a:p>
            <a:pPr algn="ctr"/>
            <a:r>
              <a:rPr lang="tr-TR" sz="1600" dirty="0" smtClean="0">
                <a:latin typeface="Book Antiqua" pitchFamily="18" charset="0"/>
              </a:rPr>
              <a:t>Sorunu tanımlama,</a:t>
            </a:r>
          </a:p>
          <a:p>
            <a:pPr algn="ctr"/>
            <a:r>
              <a:rPr lang="tr-TR" sz="1600" dirty="0" smtClean="0">
                <a:latin typeface="Book Antiqua" pitchFamily="18" charset="0"/>
              </a:rPr>
              <a:t>Çözüm önerileri üretmeye başlama,</a:t>
            </a:r>
          </a:p>
          <a:p>
            <a:pPr algn="ctr"/>
            <a:r>
              <a:rPr lang="tr-TR" sz="1600" dirty="0" smtClean="0">
                <a:latin typeface="Book Antiqua" pitchFamily="18" charset="0"/>
              </a:rPr>
              <a:t>Araştırma yönteminin geliştirilmesi,</a:t>
            </a:r>
          </a:p>
          <a:p>
            <a:pPr algn="ctr"/>
            <a:r>
              <a:rPr lang="tr-TR" sz="1600" dirty="0" smtClean="0">
                <a:latin typeface="Book Antiqua" pitchFamily="18" charset="0"/>
              </a:rPr>
              <a:t>Verilerin toplanması ve analiz edilmesi,</a:t>
            </a:r>
          </a:p>
          <a:p>
            <a:pPr algn="ctr"/>
            <a:r>
              <a:rPr lang="tr-TR" sz="1600" dirty="0" smtClean="0">
                <a:latin typeface="Book Antiqua" pitchFamily="18" charset="0"/>
              </a:rPr>
              <a:t>Karar verme ve yorumlama</a:t>
            </a:r>
          </a:p>
        </p:txBody>
      </p:sp>
      <p:sp>
        <p:nvSpPr>
          <p:cNvPr id="15" name="Rectangle 14"/>
          <p:cNvSpPr/>
          <p:nvPr/>
        </p:nvSpPr>
        <p:spPr>
          <a:xfrm>
            <a:off x="827584" y="5157192"/>
            <a:ext cx="4538422" cy="276999"/>
          </a:xfrm>
          <a:prstGeom prst="rect">
            <a:avLst/>
          </a:prstGeom>
        </p:spPr>
        <p:txBody>
          <a:bodyPr wrap="none">
            <a:spAutoFit/>
          </a:bodyPr>
          <a:lstStyle/>
          <a:p>
            <a:r>
              <a:rPr lang="tr-TR" sz="1200" dirty="0" smtClean="0">
                <a:latin typeface="Book Antiqua" pitchFamily="18" charset="0"/>
              </a:rPr>
              <a:t>(Bailey, 1987; Cohen ve Manion, 1988; Mason ve Bramble, 1978) </a:t>
            </a:r>
            <a:endParaRPr lang="tr-TR" sz="1200" dirty="0"/>
          </a:p>
        </p:txBody>
      </p:sp>
      <p:pic>
        <p:nvPicPr>
          <p:cNvPr id="8" name="Picture 7" descr="987654.jpg"/>
          <p:cNvPicPr>
            <a:picLocks noChangeAspect="1"/>
          </p:cNvPicPr>
          <p:nvPr/>
        </p:nvPicPr>
        <p:blipFill>
          <a:blip r:embed="rId3" cstate="print"/>
          <a:stretch>
            <a:fillRect/>
          </a:stretch>
        </p:blipFill>
        <p:spPr>
          <a:xfrm>
            <a:off x="6929454" y="4143380"/>
            <a:ext cx="1850145" cy="1857364"/>
          </a:xfrm>
          <a:prstGeom prst="rect">
            <a:avLst/>
          </a:prstGeom>
        </p:spPr>
      </p:pic>
      <p:sp>
        <p:nvSpPr>
          <p:cNvPr id="11"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buFontTx/>
              <a:buChar char="-"/>
            </a:pPr>
            <a:r>
              <a:rPr lang="tr-TR" sz="2000" dirty="0" smtClean="0">
                <a:latin typeface="Book Antiqua" pitchFamily="18" charset="0"/>
              </a:rPr>
              <a:t>Önsayıltılardan yola çıkılarak ‘tümdengelim’ yöntemiyle oluşturulan bilim dalları</a:t>
            </a:r>
          </a:p>
          <a:p>
            <a:pPr algn="just">
              <a:buFontTx/>
              <a:buChar char="-"/>
            </a:pPr>
            <a:endParaRPr lang="tr-TR" sz="2000" dirty="0" smtClean="0">
              <a:latin typeface="Book Antiqua" pitchFamily="18" charset="0"/>
            </a:endParaRPr>
          </a:p>
          <a:p>
            <a:pPr algn="just">
              <a:buFontTx/>
              <a:buChar char="-"/>
            </a:pPr>
            <a:endParaRPr lang="tr-TR" sz="2000" dirty="0" smtClean="0">
              <a:latin typeface="Book Antiqua" pitchFamily="18" charset="0"/>
            </a:endParaRPr>
          </a:p>
          <a:p>
            <a:pPr algn="just">
              <a:buFontTx/>
              <a:buChar char="-"/>
            </a:pPr>
            <a:r>
              <a:rPr lang="tr-TR" sz="2000" dirty="0" smtClean="0">
                <a:latin typeface="Book Antiqua" pitchFamily="18" charset="0"/>
              </a:rPr>
              <a:t>Genelden özele</a:t>
            </a:r>
          </a:p>
          <a:p>
            <a:pPr algn="just">
              <a:buFontTx/>
              <a:buChar char="-"/>
            </a:pPr>
            <a:endParaRPr lang="tr-TR" sz="2000" dirty="0" smtClean="0">
              <a:latin typeface="Book Antiqua" pitchFamily="18" charset="0"/>
            </a:endParaRPr>
          </a:p>
          <a:p>
            <a:pPr algn="just">
              <a:buFontTx/>
              <a:buChar char="-"/>
            </a:pPr>
            <a:r>
              <a:rPr lang="tr-TR" sz="2000" dirty="0" smtClean="0">
                <a:latin typeface="Book Antiqua" pitchFamily="18" charset="0"/>
              </a:rPr>
              <a:t>Sorgulamasız önerme: kesinlik, aksiyon</a:t>
            </a:r>
          </a:p>
          <a:p>
            <a:pPr algn="just">
              <a:buFontTx/>
              <a:buChar char="-"/>
            </a:pPr>
            <a:endParaRPr lang="tr-TR" sz="2000" dirty="0" smtClean="0">
              <a:latin typeface="Book Antiqua" pitchFamily="18" charset="0"/>
            </a:endParaRPr>
          </a:p>
          <a:p>
            <a:pPr algn="just">
              <a:buFontTx/>
              <a:buChar char="-"/>
            </a:pPr>
            <a:r>
              <a:rPr lang="tr-TR" sz="2000" dirty="0" smtClean="0">
                <a:latin typeface="Book Antiqua" pitchFamily="18" charset="0"/>
              </a:rPr>
              <a:t>Sözcükler arası bağıntılar, kurallara dayandırma</a:t>
            </a:r>
          </a:p>
          <a:p>
            <a:pPr algn="just">
              <a:buFontTx/>
              <a:buChar char="-"/>
            </a:pPr>
            <a:endParaRPr lang="tr-TR" sz="2000" dirty="0" smtClean="0">
              <a:latin typeface="Book Antiqua" pitchFamily="18" charset="0"/>
            </a:endParaRPr>
          </a:p>
          <a:p>
            <a:pPr algn="just">
              <a:buFontTx/>
              <a:buChar char="-"/>
            </a:pPr>
            <a:r>
              <a:rPr lang="tr-TR" sz="2000" dirty="0" smtClean="0">
                <a:latin typeface="Book Antiqua" pitchFamily="18" charset="0"/>
              </a:rPr>
              <a:t>Karşılaştırma yoluyla çıkarımlama</a:t>
            </a:r>
          </a:p>
          <a:p>
            <a:pPr algn="just">
              <a:buFontTx/>
              <a:buChar char="-"/>
            </a:pPr>
            <a:endParaRPr lang="tr-TR" sz="2000" dirty="0" smtClean="0">
              <a:latin typeface="Book Antiqua" pitchFamily="18" charset="0"/>
            </a:endParaRPr>
          </a:p>
          <a:p>
            <a:pPr algn="just">
              <a:buFontTx/>
              <a:buChar char="-"/>
            </a:pPr>
            <a:endParaRPr lang="tr-TR" sz="2000" dirty="0" smtClean="0">
              <a:latin typeface="Book Antiqua" pitchFamily="18" charset="0"/>
            </a:endParaRPr>
          </a:p>
          <a:p>
            <a:pPr algn="just">
              <a:buFontTx/>
              <a:buChar char="-"/>
            </a:pPr>
            <a:endParaRPr lang="tr-TR" sz="2000" dirty="0" smtClean="0">
              <a:latin typeface="Book Antiqua" pitchFamily="18" charset="0"/>
            </a:endParaRPr>
          </a:p>
          <a:p>
            <a:pPr algn="just">
              <a:buFontTx/>
              <a:buChar char="-"/>
            </a:pPr>
            <a:endParaRPr lang="tr-TR" sz="20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Aksiyomatik (Belit) Bilimler</a:t>
            </a:r>
            <a:endParaRPr lang="tr-TR" sz="2800" b="1" dirty="0"/>
          </a:p>
        </p:txBody>
      </p:sp>
      <p:sp>
        <p:nvSpPr>
          <p:cNvPr id="7" name="TextBox 6"/>
          <p:cNvSpPr txBox="1"/>
          <p:nvPr/>
        </p:nvSpPr>
        <p:spPr>
          <a:xfrm>
            <a:off x="6429388" y="2071678"/>
            <a:ext cx="2000264" cy="1015663"/>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tr-TR" sz="3000" dirty="0" smtClean="0">
                <a:solidFill>
                  <a:schemeClr val="bg1"/>
                </a:solidFill>
              </a:rPr>
              <a:t>Matematik </a:t>
            </a:r>
          </a:p>
          <a:p>
            <a:pPr algn="ctr"/>
            <a:r>
              <a:rPr lang="tr-TR" sz="3000" dirty="0" smtClean="0">
                <a:solidFill>
                  <a:schemeClr val="bg1"/>
                </a:solidFill>
              </a:rPr>
              <a:t>Mantık</a:t>
            </a:r>
            <a:endParaRPr lang="tr-TR" sz="3000" dirty="0">
              <a:solidFill>
                <a:schemeClr val="bg1"/>
              </a:solidFill>
            </a:endParaRPr>
          </a:p>
        </p:txBody>
      </p:sp>
      <p:pic>
        <p:nvPicPr>
          <p:cNvPr id="10" name="Picture 9" descr="mathb.jpg"/>
          <p:cNvPicPr>
            <a:picLocks noChangeAspect="1"/>
          </p:cNvPicPr>
          <p:nvPr/>
        </p:nvPicPr>
        <p:blipFill>
          <a:blip r:embed="rId2" cstate="print"/>
          <a:stretch>
            <a:fillRect/>
          </a:stretch>
        </p:blipFill>
        <p:spPr>
          <a:xfrm>
            <a:off x="7715272" y="357166"/>
            <a:ext cx="854117" cy="709607"/>
          </a:xfrm>
          <a:prstGeom prst="rect">
            <a:avLst/>
          </a:prstGeom>
        </p:spPr>
      </p:pic>
      <p:sp>
        <p:nvSpPr>
          <p:cNvPr id="9"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buFontTx/>
              <a:buChar char="-"/>
            </a:pPr>
            <a:r>
              <a:rPr lang="tr-TR" sz="1800" dirty="0" smtClean="0">
                <a:latin typeface="Book Antiqua" pitchFamily="18" charset="0"/>
              </a:rPr>
              <a:t>Gözlem ve çıkarım</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Tümevarım yöntemi</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Olgular arası ilişkilendirmeye dayalı genelleme</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Fizik, kimya, biyoloji, jeoloji, fiziki antropoloji, astronomi vb. </a:t>
            </a:r>
            <a:r>
              <a:rPr lang="tr-TR" sz="1800" i="1" dirty="0" smtClean="0">
                <a:solidFill>
                  <a:srgbClr val="C00000"/>
                </a:solidFill>
                <a:latin typeface="Book Antiqua" pitchFamily="18" charset="0"/>
              </a:rPr>
              <a:t>(Doğa Bilimleri)</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Toplumbilim, psikoloji, tarih, etnoloji, toplumsal psikoloji, siyasetbilimi, ekonomi vb. </a:t>
            </a:r>
            <a:r>
              <a:rPr lang="tr-TR" sz="1800" i="1" dirty="0" smtClean="0">
                <a:solidFill>
                  <a:srgbClr val="C00000"/>
                </a:solidFill>
                <a:latin typeface="Book Antiqua" pitchFamily="18" charset="0"/>
              </a:rPr>
              <a:t>(Toplum Bilimleri)</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Kuramsal Araştırma: Sosyoloji </a:t>
            </a:r>
            <a:r>
              <a:rPr lang="tr-TR" sz="1800" i="1" dirty="0" smtClean="0">
                <a:solidFill>
                  <a:srgbClr val="C00000"/>
                </a:solidFill>
                <a:latin typeface="Book Antiqua" pitchFamily="18" charset="0"/>
              </a:rPr>
              <a:t>(Toplumbilim)</a:t>
            </a:r>
          </a:p>
          <a:p>
            <a:pPr algn="just">
              <a:buFontTx/>
              <a:buChar char="-"/>
            </a:pPr>
            <a:endParaRPr lang="tr-TR" sz="1800" dirty="0" smtClean="0">
              <a:latin typeface="Book Antiqua" pitchFamily="18" charset="0"/>
            </a:endParaRPr>
          </a:p>
          <a:p>
            <a:pPr algn="just">
              <a:buFontTx/>
              <a:buChar char="-"/>
            </a:pPr>
            <a:r>
              <a:rPr lang="tr-TR" sz="1800" dirty="0" smtClean="0">
                <a:latin typeface="Book Antiqua" pitchFamily="18" charset="0"/>
              </a:rPr>
              <a:t>İstatistik, iletişim </a:t>
            </a:r>
            <a:r>
              <a:rPr lang="tr-TR" sz="1800" i="1" dirty="0" smtClean="0">
                <a:solidFill>
                  <a:srgbClr val="C00000"/>
                </a:solidFill>
                <a:latin typeface="Book Antiqua" pitchFamily="18" charset="0"/>
              </a:rPr>
              <a:t>(Yöntembilim)</a:t>
            </a:r>
          </a:p>
          <a:p>
            <a:pPr algn="just">
              <a:buFontTx/>
              <a:buChar char="-"/>
            </a:pPr>
            <a:endParaRPr lang="tr-TR" sz="18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Pozitif Bilimler</a:t>
            </a:r>
            <a:endParaRPr lang="tr-TR" sz="2800" b="1" dirty="0"/>
          </a:p>
        </p:txBody>
      </p:sp>
      <p:sp>
        <p:nvSpPr>
          <p:cNvPr id="7" name="TextBox 6"/>
          <p:cNvSpPr txBox="1"/>
          <p:nvPr/>
        </p:nvSpPr>
        <p:spPr>
          <a:xfrm>
            <a:off x="6156176" y="1484784"/>
            <a:ext cx="2448272" cy="135732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tr-TR" sz="2000" dirty="0" smtClean="0"/>
              <a:t>Doğa Bilimleri</a:t>
            </a:r>
          </a:p>
          <a:p>
            <a:pPr algn="ctr"/>
            <a:r>
              <a:rPr lang="tr-TR" sz="2000" dirty="0" smtClean="0"/>
              <a:t>Toplum Bilimleri</a:t>
            </a:r>
          </a:p>
          <a:p>
            <a:pPr algn="ctr"/>
            <a:r>
              <a:rPr lang="tr-TR" sz="2000" dirty="0" smtClean="0"/>
              <a:t>Toplumbilim</a:t>
            </a:r>
          </a:p>
          <a:p>
            <a:pPr algn="ctr"/>
            <a:r>
              <a:rPr lang="tr-TR" sz="2000" dirty="0" smtClean="0"/>
              <a:t>Yöntembilim</a:t>
            </a:r>
            <a:endParaRPr lang="tr-TR" sz="2000" dirty="0"/>
          </a:p>
        </p:txBody>
      </p:sp>
      <p:pic>
        <p:nvPicPr>
          <p:cNvPr id="8" name="Picture 7" descr="pozitivizm.jpg"/>
          <p:cNvPicPr>
            <a:picLocks noChangeAspect="1"/>
          </p:cNvPicPr>
          <p:nvPr/>
        </p:nvPicPr>
        <p:blipFill>
          <a:blip r:embed="rId2" cstate="print"/>
          <a:stretch>
            <a:fillRect/>
          </a:stretch>
        </p:blipFill>
        <p:spPr>
          <a:xfrm>
            <a:off x="8143900" y="500042"/>
            <a:ext cx="439713" cy="500066"/>
          </a:xfrm>
          <a:prstGeom prst="rect">
            <a:avLst/>
          </a:prstGeom>
        </p:spPr>
      </p:pic>
      <p:pic>
        <p:nvPicPr>
          <p:cNvPr id="9" name="Picture 8" descr="Color-einstein6.png"/>
          <p:cNvPicPr>
            <a:picLocks noChangeAspect="1"/>
          </p:cNvPicPr>
          <p:nvPr/>
        </p:nvPicPr>
        <p:blipFill>
          <a:blip r:embed="rId3" cstate="print"/>
          <a:stretch>
            <a:fillRect/>
          </a:stretch>
        </p:blipFill>
        <p:spPr>
          <a:xfrm>
            <a:off x="7000892" y="4786322"/>
            <a:ext cx="1000132" cy="1348862"/>
          </a:xfrm>
          <a:prstGeom prst="rect">
            <a:avLst/>
          </a:prstGeom>
        </p:spPr>
      </p:pic>
      <p:sp>
        <p:nvSpPr>
          <p:cNvPr id="11"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buNone/>
            </a:pPr>
            <a:r>
              <a:rPr lang="tr-TR" sz="1400" b="1" i="1" dirty="0" smtClean="0">
                <a:latin typeface="Book Antiqua" pitchFamily="18" charset="0"/>
              </a:rPr>
              <a:t>BİLİMSEL YÖNTEM </a:t>
            </a:r>
            <a:r>
              <a:rPr lang="tr-TR" sz="1100" dirty="0" smtClean="0">
                <a:latin typeface="Book Antiqua" pitchFamily="18" charset="0"/>
              </a:rPr>
              <a:t>(Yıldırım, 2004; Büyüköztürk ve diğerleri, 2008)</a:t>
            </a:r>
            <a:endParaRPr lang="tr-TR" sz="1400" dirty="0" smtClean="0">
              <a:latin typeface="Book Antiqua" pitchFamily="18" charset="0"/>
            </a:endParaRPr>
          </a:p>
          <a:p>
            <a:pPr algn="just">
              <a:buNone/>
            </a:pPr>
            <a:endParaRPr lang="tr-TR" sz="1400" b="1" i="1" dirty="0" smtClean="0">
              <a:latin typeface="Book Antiqua" pitchFamily="18" charset="0"/>
            </a:endParaRPr>
          </a:p>
          <a:p>
            <a:pPr marL="342900" indent="-342900" algn="just">
              <a:buNone/>
            </a:pPr>
            <a:r>
              <a:rPr lang="tr-TR" sz="1400" b="1" u="sng" dirty="0" smtClean="0">
                <a:latin typeface="Book Antiqua" pitchFamily="18" charset="0"/>
              </a:rPr>
              <a:t>a. Olgusal Süreç (Betimleme)</a:t>
            </a:r>
          </a:p>
          <a:p>
            <a:pPr marL="342900" indent="-342900" algn="just">
              <a:buFontTx/>
              <a:buChar char="-"/>
            </a:pPr>
            <a:r>
              <a:rPr lang="tr-TR" sz="1400" dirty="0" smtClean="0">
                <a:solidFill>
                  <a:srgbClr val="0070C0"/>
                </a:solidFill>
                <a:latin typeface="Book Antiqua" pitchFamily="18" charset="0"/>
              </a:rPr>
              <a:t>Gözlemleme </a:t>
            </a:r>
            <a:r>
              <a:rPr lang="tr-TR" sz="1400" i="1" dirty="0" smtClean="0">
                <a:latin typeface="Book Antiqua" pitchFamily="18" charset="0"/>
              </a:rPr>
              <a:t>(Olgunun içinde geçtiği olayları, araştırılan soruna göre belirli bir grupta toplama) </a:t>
            </a:r>
          </a:p>
          <a:p>
            <a:pPr marL="342900" indent="-342900" algn="just">
              <a:buFontTx/>
              <a:buChar char="-"/>
            </a:pPr>
            <a:r>
              <a:rPr lang="tr-TR" sz="1400" dirty="0" smtClean="0">
                <a:solidFill>
                  <a:srgbClr val="0070C0"/>
                </a:solidFill>
                <a:latin typeface="Book Antiqua" pitchFamily="18" charset="0"/>
              </a:rPr>
              <a:t>Ölçme</a:t>
            </a:r>
            <a:r>
              <a:rPr lang="tr-TR" sz="1400" dirty="0" smtClean="0">
                <a:latin typeface="Book Antiqua" pitchFamily="18" charset="0"/>
              </a:rPr>
              <a:t> </a:t>
            </a:r>
            <a:r>
              <a:rPr lang="tr-TR" sz="1400" i="1" dirty="0" smtClean="0">
                <a:latin typeface="Book Antiqua" pitchFamily="18" charset="0"/>
              </a:rPr>
              <a:t>(Gözlem ve deneyin herkes tarafından kabul edilmesi)</a:t>
            </a:r>
          </a:p>
          <a:p>
            <a:pPr marL="342900" indent="-342900" algn="just">
              <a:buFontTx/>
              <a:buChar char="-"/>
            </a:pPr>
            <a:r>
              <a:rPr lang="tr-TR" sz="1400" dirty="0" smtClean="0">
                <a:solidFill>
                  <a:srgbClr val="0070C0"/>
                </a:solidFill>
                <a:latin typeface="Book Antiqua" pitchFamily="18" charset="0"/>
              </a:rPr>
              <a:t>Deney</a:t>
            </a:r>
            <a:r>
              <a:rPr lang="tr-TR" sz="1400" dirty="0" smtClean="0">
                <a:latin typeface="Book Antiqua" pitchFamily="18" charset="0"/>
              </a:rPr>
              <a:t> (</a:t>
            </a:r>
            <a:r>
              <a:rPr lang="tr-TR" sz="1400" i="1" dirty="0" smtClean="0">
                <a:latin typeface="Book Antiqua" pitchFamily="18" charset="0"/>
              </a:rPr>
              <a:t>Gözlemi içeren sistemati süre</a:t>
            </a:r>
            <a:r>
              <a:rPr lang="tr-TR" sz="1400" dirty="0" smtClean="0">
                <a:latin typeface="Book Antiqua" pitchFamily="18" charset="0"/>
              </a:rPr>
              <a:t>)</a:t>
            </a:r>
          </a:p>
          <a:p>
            <a:pPr marL="342900" indent="-342900" algn="just">
              <a:buFontTx/>
              <a:buChar char="-"/>
            </a:pPr>
            <a:r>
              <a:rPr lang="tr-TR" sz="1400" dirty="0" smtClean="0">
                <a:solidFill>
                  <a:srgbClr val="0070C0"/>
                </a:solidFill>
                <a:latin typeface="Book Antiqua" pitchFamily="18" charset="0"/>
              </a:rPr>
              <a:t>Değişken</a:t>
            </a:r>
            <a:r>
              <a:rPr lang="tr-TR" sz="1400" dirty="0" smtClean="0">
                <a:latin typeface="Book Antiqua" pitchFamily="18" charset="0"/>
              </a:rPr>
              <a:t> (</a:t>
            </a:r>
            <a:r>
              <a:rPr lang="tr-TR" sz="1400" i="1" dirty="0" smtClean="0">
                <a:latin typeface="Book Antiqua" pitchFamily="18" charset="0"/>
              </a:rPr>
              <a:t>Doğrudan sonucu belirleyen ‘bağımsız değişken’ ve gözlemlenmek istenen sonucu belirleyen ‘bağımsız değişken’</a:t>
            </a:r>
            <a:r>
              <a:rPr lang="tr-TR" sz="1400" dirty="0" smtClean="0">
                <a:latin typeface="Book Antiqua" pitchFamily="18" charset="0"/>
              </a:rPr>
              <a:t>)</a:t>
            </a:r>
          </a:p>
          <a:p>
            <a:pPr marL="342900" indent="-342900" algn="just">
              <a:buFontTx/>
              <a:buChar char="-"/>
            </a:pPr>
            <a:endParaRPr lang="tr-TR" sz="1400" dirty="0" smtClean="0">
              <a:latin typeface="Book Antiqua" pitchFamily="18" charset="0"/>
            </a:endParaRPr>
          </a:p>
          <a:p>
            <a:pPr marL="342900" indent="-342900" algn="just">
              <a:buFontTx/>
              <a:buChar char="-"/>
            </a:pPr>
            <a:endParaRPr lang="tr-TR" sz="1400" dirty="0" smtClean="0">
              <a:latin typeface="Book Antiqua" pitchFamily="18" charset="0"/>
            </a:endParaRPr>
          </a:p>
          <a:p>
            <a:pPr marL="342900" indent="-342900" algn="just">
              <a:buNone/>
            </a:pPr>
            <a:r>
              <a:rPr lang="tr-TR" sz="1400" b="1" u="sng" dirty="0" smtClean="0">
                <a:latin typeface="Book Antiqua" pitchFamily="18" charset="0"/>
              </a:rPr>
              <a:t>b. Kuramsal Süreç</a:t>
            </a:r>
          </a:p>
          <a:p>
            <a:pPr marL="342900" indent="-342900" algn="just">
              <a:buFontTx/>
              <a:buChar char="-"/>
            </a:pPr>
            <a:r>
              <a:rPr lang="tr-TR" sz="1400" dirty="0" smtClean="0">
                <a:solidFill>
                  <a:srgbClr val="C00000"/>
                </a:solidFill>
                <a:latin typeface="Book Antiqua" pitchFamily="18" charset="0"/>
              </a:rPr>
              <a:t>Varsayım/Hipotez/Denence</a:t>
            </a:r>
            <a:r>
              <a:rPr lang="tr-TR" sz="1400" dirty="0" smtClean="0">
                <a:latin typeface="Book Antiqua" pitchFamily="18" charset="0"/>
              </a:rPr>
              <a:t> (</a:t>
            </a:r>
            <a:r>
              <a:rPr lang="tr-TR" sz="1400" i="1" dirty="0" smtClean="0">
                <a:latin typeface="Book Antiqua" pitchFamily="18" charset="0"/>
              </a:rPr>
              <a:t>Olgular arası ilişkileri açıklama amaçlı kurulan taslak, henüz doğrulanmamış kavramsal genelleme, tahmin</a:t>
            </a:r>
            <a:r>
              <a:rPr lang="tr-TR" sz="1400" dirty="0" smtClean="0">
                <a:latin typeface="Book Antiqua" pitchFamily="18" charset="0"/>
              </a:rPr>
              <a:t>)</a:t>
            </a:r>
          </a:p>
          <a:p>
            <a:pPr marL="342900" indent="-342900" algn="just">
              <a:buFontTx/>
              <a:buChar char="-"/>
            </a:pPr>
            <a:r>
              <a:rPr lang="tr-TR" sz="1400" dirty="0" smtClean="0">
                <a:solidFill>
                  <a:srgbClr val="C00000"/>
                </a:solidFill>
                <a:latin typeface="Book Antiqua" pitchFamily="18" charset="0"/>
              </a:rPr>
              <a:t>Kuram</a:t>
            </a:r>
            <a:r>
              <a:rPr lang="tr-TR" sz="1400" dirty="0" smtClean="0">
                <a:latin typeface="Book Antiqua" pitchFamily="18" charset="0"/>
              </a:rPr>
              <a:t> (</a:t>
            </a:r>
            <a:r>
              <a:rPr lang="tr-TR" sz="1400" i="1" dirty="0" smtClean="0">
                <a:latin typeface="Book Antiqua" pitchFamily="18" charset="0"/>
              </a:rPr>
              <a:t>Doğrulanmış hipotez</a:t>
            </a:r>
            <a:r>
              <a:rPr lang="tr-TR" sz="1400" dirty="0" smtClean="0">
                <a:latin typeface="Book Antiqua" pitchFamily="18" charset="0"/>
              </a:rPr>
              <a:t>)</a:t>
            </a:r>
          </a:p>
          <a:p>
            <a:pPr marL="342900" indent="-342900" algn="just">
              <a:buFontTx/>
              <a:buChar char="-"/>
            </a:pPr>
            <a:r>
              <a:rPr lang="tr-TR" sz="1400" dirty="0" smtClean="0">
                <a:solidFill>
                  <a:srgbClr val="C00000"/>
                </a:solidFill>
                <a:latin typeface="Book Antiqua" pitchFamily="18" charset="0"/>
              </a:rPr>
              <a:t>Yasa </a:t>
            </a:r>
            <a:r>
              <a:rPr lang="tr-TR" sz="1400" dirty="0" smtClean="0">
                <a:latin typeface="Book Antiqua" pitchFamily="18" charset="0"/>
              </a:rPr>
              <a:t>(</a:t>
            </a:r>
            <a:r>
              <a:rPr lang="tr-TR" sz="1400" i="1" dirty="0" smtClean="0">
                <a:latin typeface="Book Antiqua" pitchFamily="18" charset="0"/>
              </a:rPr>
              <a:t>Olguların nedenlerini açıklayan her doğru kuram</a:t>
            </a:r>
            <a:r>
              <a:rPr lang="tr-TR" sz="1400" dirty="0" smtClean="0">
                <a:latin typeface="Book Antiqua" pitchFamily="18" charset="0"/>
              </a:rPr>
              <a:t>)</a:t>
            </a:r>
          </a:p>
          <a:p>
            <a:pPr marL="342900" indent="-342900" algn="just">
              <a:buFontTx/>
              <a:buChar char="-"/>
            </a:pPr>
            <a:r>
              <a:rPr lang="tr-TR" sz="1400" dirty="0" smtClean="0">
                <a:solidFill>
                  <a:srgbClr val="C00000"/>
                </a:solidFill>
                <a:latin typeface="Book Antiqua" pitchFamily="18" charset="0"/>
              </a:rPr>
              <a:t>Öngörü </a:t>
            </a:r>
            <a:r>
              <a:rPr lang="tr-TR" sz="1400" dirty="0" smtClean="0">
                <a:latin typeface="Book Antiqua" pitchFamily="18" charset="0"/>
              </a:rPr>
              <a:t>(</a:t>
            </a:r>
            <a:r>
              <a:rPr lang="tr-TR" sz="1400" i="1" dirty="0" smtClean="0">
                <a:latin typeface="Book Antiqua" pitchFamily="18" charset="0"/>
              </a:rPr>
              <a:t>Yasalardan yararlanarak henüz gerçekleşmemiş bir olguyu tahmin etme)</a:t>
            </a:r>
            <a:endParaRPr lang="tr-TR" sz="1400" dirty="0" smtClean="0">
              <a:latin typeface="Book Antiqua" pitchFamily="18" charset="0"/>
            </a:endParaRPr>
          </a:p>
          <a:p>
            <a:pPr marL="342900" indent="-342900" algn="just">
              <a:buFontTx/>
              <a:buChar char="-"/>
            </a:pPr>
            <a:endParaRPr lang="tr-TR" sz="14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Bilimsel Yöntem ve Süreçleri</a:t>
            </a:r>
            <a:endParaRPr lang="tr-TR" sz="2800" b="1" dirty="0"/>
          </a:p>
        </p:txBody>
      </p:sp>
      <p:pic>
        <p:nvPicPr>
          <p:cNvPr id="10" name="Picture 9" descr="images (1).jpg"/>
          <p:cNvPicPr>
            <a:picLocks noChangeAspect="1"/>
          </p:cNvPicPr>
          <p:nvPr/>
        </p:nvPicPr>
        <p:blipFill>
          <a:blip r:embed="rId2" cstate="print"/>
          <a:stretch>
            <a:fillRect/>
          </a:stretch>
        </p:blipFill>
        <p:spPr>
          <a:xfrm>
            <a:off x="7750404" y="428604"/>
            <a:ext cx="883481" cy="585786"/>
          </a:xfrm>
          <a:prstGeom prst="rect">
            <a:avLst/>
          </a:prstGeom>
        </p:spPr>
      </p:pic>
      <p:sp>
        <p:nvSpPr>
          <p:cNvPr id="7"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19200"/>
            <a:ext cx="5972188" cy="4937760"/>
          </a:xfrm>
        </p:spPr>
        <p:txBody>
          <a:bodyPr>
            <a:normAutofit/>
          </a:bodyPr>
          <a:lstStyle/>
          <a:p>
            <a:pPr algn="just">
              <a:buNone/>
            </a:pPr>
            <a:r>
              <a:rPr lang="tr-TR" sz="1800" i="1" dirty="0" smtClean="0">
                <a:latin typeface="Book Antiqua" pitchFamily="18" charset="0"/>
              </a:rPr>
              <a:t>	‘Araştırma, gerçek ve ilkeleri ortaya çıkarmak için bazı bilgi alanlarında yapılan dikkatli, sistematik ve dayanıklı çalışma ve incelemedir.’ (Webster, 1984).</a:t>
            </a:r>
          </a:p>
          <a:p>
            <a:pPr algn="just">
              <a:buFontTx/>
              <a:buChar char="-"/>
            </a:pPr>
            <a:endParaRPr lang="tr-TR" sz="1600" i="1" dirty="0" smtClean="0">
              <a:latin typeface="Book Antiqua" pitchFamily="18" charset="0"/>
            </a:endParaRPr>
          </a:p>
          <a:p>
            <a:pPr algn="just">
              <a:buFontTx/>
              <a:buChar char="-"/>
            </a:pPr>
            <a:r>
              <a:rPr lang="tr-TR" sz="1600" dirty="0" smtClean="0">
                <a:latin typeface="Book Antiqua" pitchFamily="18" charset="0"/>
              </a:rPr>
              <a:t>Bilimsel yöntemle sistematik uygulama</a:t>
            </a:r>
          </a:p>
          <a:p>
            <a:pPr algn="just">
              <a:buFontTx/>
              <a:buChar char="-"/>
            </a:pPr>
            <a:endParaRPr lang="tr-TR" sz="1600" dirty="0" smtClean="0">
              <a:latin typeface="Book Antiqua" pitchFamily="18" charset="0"/>
            </a:endParaRPr>
          </a:p>
          <a:p>
            <a:pPr algn="just">
              <a:buFontTx/>
              <a:buChar char="-"/>
            </a:pPr>
            <a:r>
              <a:rPr lang="tr-TR" sz="1600" dirty="0" smtClean="0">
                <a:latin typeface="Book Antiqua" pitchFamily="18" charset="0"/>
              </a:rPr>
              <a:t>Sorgulama</a:t>
            </a:r>
          </a:p>
          <a:p>
            <a:pPr algn="just">
              <a:buFontTx/>
              <a:buChar char="-"/>
            </a:pPr>
            <a:endParaRPr lang="tr-TR" sz="1600" dirty="0" smtClean="0">
              <a:latin typeface="Book Antiqua" pitchFamily="18" charset="0"/>
            </a:endParaRPr>
          </a:p>
          <a:p>
            <a:pPr algn="just">
              <a:buFontTx/>
              <a:buChar char="-"/>
            </a:pPr>
            <a:r>
              <a:rPr lang="tr-TR" sz="1600" dirty="0" smtClean="0">
                <a:latin typeface="Book Antiqua" pitchFamily="18" charset="0"/>
              </a:rPr>
              <a:t>Eleştirel, deneysel, kontrollü ve planlı sistematik inceleme</a:t>
            </a:r>
          </a:p>
          <a:p>
            <a:pPr algn="just">
              <a:buFontTx/>
              <a:buChar char="-"/>
            </a:pPr>
            <a:endParaRPr lang="tr-TR" sz="1600" dirty="0" smtClean="0">
              <a:latin typeface="Book Antiqua" pitchFamily="18" charset="0"/>
            </a:endParaRPr>
          </a:p>
          <a:p>
            <a:pPr algn="just">
              <a:buFontTx/>
              <a:buChar char="-"/>
            </a:pPr>
            <a:r>
              <a:rPr lang="tr-TR" sz="1600" dirty="0" smtClean="0">
                <a:latin typeface="Book Antiqua" pitchFamily="18" charset="0"/>
              </a:rPr>
              <a:t>Güvenilir yanıt arama, çözüm yolları üretme</a:t>
            </a:r>
          </a:p>
          <a:p>
            <a:pPr algn="just">
              <a:buFontTx/>
              <a:buChar char="-"/>
            </a:pPr>
            <a:endParaRPr lang="tr-TR" sz="1800" dirty="0" smtClean="0">
              <a:latin typeface="Book Antiqua" pitchFamily="18" charset="0"/>
            </a:endParaRPr>
          </a:p>
          <a:p>
            <a:pPr algn="just">
              <a:buFontTx/>
              <a:buChar char="-"/>
            </a:pPr>
            <a:endParaRPr lang="tr-TR" sz="1800" dirty="0" smtClean="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ARAŞTIRMA ve Tasarımı</a:t>
            </a:r>
            <a:endParaRPr lang="tr-TR" sz="2800" b="1" dirty="0"/>
          </a:p>
        </p:txBody>
      </p:sp>
      <p:sp>
        <p:nvSpPr>
          <p:cNvPr id="8" name="Vertical Scroll 7"/>
          <p:cNvSpPr/>
          <p:nvPr/>
        </p:nvSpPr>
        <p:spPr>
          <a:xfrm>
            <a:off x="6715140" y="2143116"/>
            <a:ext cx="1857388" cy="3429024"/>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200" dirty="0" smtClean="0">
              <a:latin typeface="Book Antiqua" pitchFamily="18" charset="0"/>
            </a:endParaRPr>
          </a:p>
          <a:p>
            <a:pPr algn="ctr"/>
            <a:r>
              <a:rPr lang="tr-TR" sz="1200" dirty="0" smtClean="0">
                <a:latin typeface="Book Antiqua" pitchFamily="18" charset="0"/>
              </a:rPr>
              <a:t>Konu</a:t>
            </a:r>
          </a:p>
          <a:p>
            <a:pPr algn="ctr"/>
            <a:r>
              <a:rPr lang="tr-TR" sz="1200" dirty="0" smtClean="0">
                <a:latin typeface="Book Antiqua" pitchFamily="18" charset="0"/>
              </a:rPr>
              <a:t>Amaç</a:t>
            </a:r>
          </a:p>
          <a:p>
            <a:pPr algn="ctr"/>
            <a:r>
              <a:rPr lang="tr-TR" sz="1200" dirty="0" smtClean="0">
                <a:latin typeface="Book Antiqua" pitchFamily="18" charset="0"/>
              </a:rPr>
              <a:t>Yöntem ve Teknik</a:t>
            </a:r>
          </a:p>
          <a:p>
            <a:pPr algn="ctr"/>
            <a:r>
              <a:rPr lang="tr-TR" sz="1200" dirty="0" smtClean="0">
                <a:latin typeface="Book Antiqua" pitchFamily="18" charset="0"/>
              </a:rPr>
              <a:t>Sınırlılık</a:t>
            </a:r>
          </a:p>
          <a:p>
            <a:pPr algn="ctr"/>
            <a:r>
              <a:rPr lang="tr-TR" sz="1200" dirty="0" smtClean="0">
                <a:latin typeface="Book Antiqua" pitchFamily="18" charset="0"/>
              </a:rPr>
              <a:t>Olgu</a:t>
            </a:r>
          </a:p>
          <a:p>
            <a:pPr algn="ctr"/>
            <a:r>
              <a:rPr lang="tr-TR" sz="1200" dirty="0" smtClean="0">
                <a:latin typeface="Book Antiqua" pitchFamily="18" charset="0"/>
              </a:rPr>
              <a:t>Veri Tabanı</a:t>
            </a:r>
          </a:p>
          <a:p>
            <a:pPr algn="ctr"/>
            <a:r>
              <a:rPr lang="tr-TR" sz="1200" dirty="0" smtClean="0">
                <a:latin typeface="Book Antiqua" pitchFamily="18" charset="0"/>
              </a:rPr>
              <a:t>Bulgu</a:t>
            </a:r>
          </a:p>
          <a:p>
            <a:pPr algn="ctr"/>
            <a:r>
              <a:rPr lang="tr-TR" sz="1200" dirty="0" smtClean="0">
                <a:latin typeface="Book Antiqua" pitchFamily="18" charset="0"/>
              </a:rPr>
              <a:t>Varsayım (Hipotez)</a:t>
            </a:r>
          </a:p>
          <a:p>
            <a:pPr algn="ctr"/>
            <a:r>
              <a:rPr lang="tr-TR" sz="1200" dirty="0" smtClean="0">
                <a:latin typeface="Book Antiqua" pitchFamily="18" charset="0"/>
              </a:rPr>
              <a:t>Değişken</a:t>
            </a:r>
          </a:p>
          <a:p>
            <a:pPr algn="ctr"/>
            <a:r>
              <a:rPr lang="tr-TR" sz="1200" dirty="0" smtClean="0">
                <a:latin typeface="Book Antiqua" pitchFamily="18" charset="0"/>
              </a:rPr>
              <a:t>Kuram, Model, Yaklaşım</a:t>
            </a:r>
          </a:p>
          <a:p>
            <a:pPr algn="ctr"/>
            <a:r>
              <a:rPr lang="tr-TR" sz="1200" dirty="0" smtClean="0">
                <a:latin typeface="Book Antiqua" pitchFamily="18" charset="0"/>
              </a:rPr>
              <a:t>Paradigma</a:t>
            </a:r>
          </a:p>
          <a:p>
            <a:pPr algn="ctr"/>
            <a:r>
              <a:rPr lang="tr-TR" sz="1200" dirty="0" smtClean="0">
                <a:latin typeface="Book Antiqua" pitchFamily="18" charset="0"/>
              </a:rPr>
              <a:t>Evren</a:t>
            </a:r>
          </a:p>
          <a:p>
            <a:pPr algn="ctr"/>
            <a:r>
              <a:rPr lang="tr-TR" sz="1200" dirty="0" smtClean="0">
                <a:latin typeface="Book Antiqua" pitchFamily="18" charset="0"/>
              </a:rPr>
              <a:t>Örnekleme</a:t>
            </a:r>
          </a:p>
          <a:p>
            <a:pPr algn="ctr"/>
            <a:r>
              <a:rPr lang="tr-TR" sz="1200" dirty="0" smtClean="0">
                <a:latin typeface="Book Antiqua" pitchFamily="18" charset="0"/>
              </a:rPr>
              <a:t>Parametre</a:t>
            </a:r>
            <a:endParaRPr lang="tr-TR" sz="1200" dirty="0">
              <a:latin typeface="Book Antiqua" pitchFamily="18" charset="0"/>
            </a:endParaRPr>
          </a:p>
        </p:txBody>
      </p:sp>
      <p:sp>
        <p:nvSpPr>
          <p:cNvPr id="6" name="TextBox 5"/>
          <p:cNvSpPr txBox="1"/>
          <p:nvPr/>
        </p:nvSpPr>
        <p:spPr>
          <a:xfrm>
            <a:off x="1571604" y="5500702"/>
            <a:ext cx="1428760" cy="338554"/>
          </a:xfrm>
          <a:prstGeom prst="rect">
            <a:avLst/>
          </a:prstGeom>
          <a:noFill/>
        </p:spPr>
        <p:txBody>
          <a:bodyPr wrap="square" rtlCol="0">
            <a:spAutoFit/>
          </a:bodyPr>
          <a:lstStyle/>
          <a:p>
            <a:r>
              <a:rPr lang="tr-TR" sz="1600" b="1" dirty="0" smtClean="0">
                <a:latin typeface="Book Antiqua" pitchFamily="18" charset="0"/>
              </a:rPr>
              <a:t>VERİLERİN</a:t>
            </a:r>
            <a:endParaRPr lang="tr-TR" sz="1600" b="1" dirty="0">
              <a:latin typeface="Book Antiqua" pitchFamily="18" charset="0"/>
            </a:endParaRPr>
          </a:p>
        </p:txBody>
      </p:sp>
      <p:sp>
        <p:nvSpPr>
          <p:cNvPr id="7" name="Right Brace 6"/>
          <p:cNvSpPr/>
          <p:nvPr/>
        </p:nvSpPr>
        <p:spPr>
          <a:xfrm>
            <a:off x="2643174" y="5214950"/>
            <a:ext cx="642942" cy="928694"/>
          </a:xfrm>
          <a:prstGeom prst="rightBrace">
            <a:avLst/>
          </a:prstGeom>
          <a:noFill/>
          <a:ln w="444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Rectangle 8"/>
          <p:cNvSpPr/>
          <p:nvPr/>
        </p:nvSpPr>
        <p:spPr>
          <a:xfrm>
            <a:off x="3357554" y="5214950"/>
            <a:ext cx="2928958" cy="954107"/>
          </a:xfrm>
          <a:prstGeom prst="rect">
            <a:avLst/>
          </a:prstGeom>
        </p:spPr>
        <p:txBody>
          <a:bodyPr wrap="square">
            <a:spAutoFit/>
          </a:bodyPr>
          <a:lstStyle/>
          <a:p>
            <a:r>
              <a:rPr lang="tr-TR" sz="1400" dirty="0" smtClean="0">
                <a:solidFill>
                  <a:schemeClr val="tx1">
                    <a:lumMod val="95000"/>
                    <a:lumOff val="5000"/>
                  </a:schemeClr>
                </a:solidFill>
                <a:latin typeface="Book Antiqua" pitchFamily="18" charset="0"/>
              </a:rPr>
              <a:t>Toplanması</a:t>
            </a:r>
          </a:p>
          <a:p>
            <a:r>
              <a:rPr lang="tr-TR" sz="1400" dirty="0" smtClean="0">
                <a:solidFill>
                  <a:schemeClr val="tx1">
                    <a:lumMod val="95000"/>
                    <a:lumOff val="5000"/>
                  </a:schemeClr>
                </a:solidFill>
                <a:latin typeface="Book Antiqua" pitchFamily="18" charset="0"/>
              </a:rPr>
              <a:t>Çözümlenmesi</a:t>
            </a:r>
          </a:p>
          <a:p>
            <a:r>
              <a:rPr lang="tr-TR" sz="1400" dirty="0" smtClean="0">
                <a:solidFill>
                  <a:schemeClr val="tx1">
                    <a:lumMod val="95000"/>
                    <a:lumOff val="5000"/>
                  </a:schemeClr>
                </a:solidFill>
                <a:latin typeface="Book Antiqua" pitchFamily="18" charset="0"/>
              </a:rPr>
              <a:t>Yorumlanarak Değerlendirilmesi</a:t>
            </a:r>
          </a:p>
          <a:p>
            <a:r>
              <a:rPr lang="tr-TR" sz="1400" dirty="0" smtClean="0">
                <a:solidFill>
                  <a:schemeClr val="tx1">
                    <a:lumMod val="95000"/>
                    <a:lumOff val="5000"/>
                  </a:schemeClr>
                </a:solidFill>
                <a:latin typeface="Book Antiqua" pitchFamily="18" charset="0"/>
              </a:rPr>
              <a:t>Raporlaştırılması</a:t>
            </a:r>
            <a:endParaRPr lang="tr-TR" sz="1400" dirty="0">
              <a:solidFill>
                <a:schemeClr val="tx1">
                  <a:lumMod val="95000"/>
                  <a:lumOff val="5000"/>
                </a:schemeClr>
              </a:solidFill>
              <a:latin typeface="Book Antiqua" pitchFamily="18" charset="0"/>
            </a:endParaRPr>
          </a:p>
        </p:txBody>
      </p:sp>
      <p:pic>
        <p:nvPicPr>
          <p:cNvPr id="11" name="Picture 10" descr="haber.png"/>
          <p:cNvPicPr>
            <a:picLocks noChangeAspect="1"/>
          </p:cNvPicPr>
          <p:nvPr/>
        </p:nvPicPr>
        <p:blipFill>
          <a:blip r:embed="rId2" cstate="print"/>
          <a:stretch>
            <a:fillRect/>
          </a:stretch>
        </p:blipFill>
        <p:spPr>
          <a:xfrm>
            <a:off x="7500958" y="142852"/>
            <a:ext cx="1344339" cy="1015723"/>
          </a:xfrm>
          <a:prstGeom prst="rect">
            <a:avLst/>
          </a:prstGeom>
        </p:spPr>
      </p:pic>
      <p:sp>
        <p:nvSpPr>
          <p:cNvPr id="12" name="TextBox 3"/>
          <p:cNvSpPr txBox="1"/>
          <p:nvPr/>
        </p:nvSpPr>
        <p:spPr>
          <a:xfrm>
            <a:off x="714348" y="6357958"/>
            <a:ext cx="8001056" cy="338554"/>
          </a:xfrm>
          <a:prstGeom prst="rect">
            <a:avLst/>
          </a:prstGeom>
          <a:noFill/>
        </p:spPr>
        <p:txBody>
          <a:bodyPr wrap="square" rtlCol="0">
            <a:spAutoFit/>
          </a:bodyPr>
          <a:lstStyle/>
          <a:p>
            <a:r>
              <a:rPr lang="tr-TR" sz="1600" dirty="0" smtClean="0"/>
              <a:t>	</a:t>
            </a:r>
            <a:r>
              <a:rPr lang="tr-TR" sz="1600" dirty="0" smtClean="0"/>
              <a:t>					DBB 134 - İpek Pınar </a:t>
            </a:r>
            <a:r>
              <a:rPr lang="tr-TR" sz="1600" dirty="0" smtClean="0"/>
              <a:t>Uzun</a:t>
            </a:r>
            <a:endParaRPr lang="tr-TR"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1119</TotalTime>
  <Words>483</Words>
  <Application>Microsoft Office PowerPoint</Application>
  <PresentationFormat>Ekran Gösterisi (4:3)</PresentationFormat>
  <Paragraphs>154</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Book Antiqua</vt:lpstr>
      <vt:lpstr>Bookman Old Style</vt:lpstr>
      <vt:lpstr>Comic Sans MS</vt:lpstr>
      <vt:lpstr>Gill Sans MT</vt:lpstr>
      <vt:lpstr>Wingdings</vt:lpstr>
      <vt:lpstr>Wingdings 3</vt:lpstr>
      <vt:lpstr>Origin</vt:lpstr>
      <vt:lpstr>DBB134 Bilimsel Araştırmanın Temelleri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157</cp:revision>
  <dcterms:created xsi:type="dcterms:W3CDTF">2015-09-22T13:45:05Z</dcterms:created>
  <dcterms:modified xsi:type="dcterms:W3CDTF">2019-02-17T11:59:28Z</dcterms:modified>
</cp:coreProperties>
</file>