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</p:sldIdLst>
  <p:sldSz cx="7556500" cy="106807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" y="1218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pPr/>
              <a:t>5/29/2020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18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308100" y="1079500"/>
            <a:ext cx="62484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  <a:tabLst>
                <a:tab pos="393700" algn="l"/>
              </a:tabLst>
            </a:pP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GENİŞ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TANIMLI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İŞSİZ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SAYISI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8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MİLYONA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DAYANDI</a:t>
            </a:r>
            <a:r>
              <a:rPr lang="en-CA" sz="174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749" smtClean="0">
                <a:solidFill>
                  <a:srgbClr val="000000"/>
                </a:solidFill>
                <a:latin typeface="Times New Roman"/>
              </a:rPr>
            </a:b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	KRİZDE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İSTİHDAM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KAYBI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2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MİLYONU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AŞTI</a:t>
            </a:r>
          </a:p>
          <a:p>
            <a:pPr>
              <a:lnSpc>
                <a:spcPts val="3200"/>
              </a:lnSpc>
            </a:pPr>
            <a:endParaRPr lang="en-CA" sz="174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23900" y="1981200"/>
            <a:ext cx="683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Türkiye Devrimci İşçi Sendikaları Konfederasyonu Araştırma Merkezi (DİSK-AR) Türkiye İstatistik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Kurumunun (TÜİK) 10 Nisan 2020 günü açıkladığı Ocak 2020 dönemi Hanehalkı İşgücü Araştırması’nı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değerlendirdi.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3900" y="2616200"/>
            <a:ext cx="68326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75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TÜİK tarafından açıklanan veriler Ocak 2020 Hanehalkı İşgücü Araştırması sonuçlarını yansıyor. 2018-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2019 krizinin olumsuz etkilerini yansıtan verilerde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henüz Covid-19’un yarattığı ciddi ekonomik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etkilerin sonuçları yok. 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Haziran ve temmuz ayında açıklanacak TÜİK verilerinde Covid-19’un etkilerini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görmek mümkün olacak.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Önümüzdeki aylarda Covid-19 nedeniyle işsiz sayısının en az ikiye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katlanması ve istihdamda çok ciddi bir daralma yaşanması kaçınılmaz.</a:t>
            </a:r>
          </a:p>
          <a:p>
            <a:pPr>
              <a:lnSpc>
                <a:spcPts val="14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23900" y="3619500"/>
            <a:ext cx="68326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15 ve daha yukarı yaştakilerde dar tanımlı işsizlerin sayısı 2020 yılı Ocak döneminde geçen yılın aynı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dönemine göre 306 bin kişi azalarak 4 milyon 362 bine gerilmesine rağmen,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geniş tanımlı işsiz sayısı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23900" y="4000500"/>
            <a:ext cx="683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8 milyona dayandı. Geniş tanımlı işsiz sayısı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Ocak 2019’da 7 milyon 552 bin iken Ocak 2020’de 408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bin artışla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7 milyon 960 bin kişi 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oldu. Geniş tanımlı işsizlik oranı Ocak 2020’de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yüzde 23,1 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olarak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hesaplandı.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23900" y="4622800"/>
            <a:ext cx="68326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65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İstihdamda gerileme olmasına karşın işsiz sayısında bir miktar düşüş var. Bu durumun nedeni geniş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tanımlı olarak işsiz olduğu halde iş aramayanların ancak çalışmaya hazır olanların sayısındaki artış.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Dolayısıyla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dar tanımlı işsizlikte yaşanan düşüşün nedeni işsizlerin iş aramaktan vazgeçmeleri ve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ümitlerini kaybetmeleridir.</a:t>
            </a:r>
          </a:p>
          <a:p>
            <a:pPr>
              <a:lnSpc>
                <a:spcPts val="14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23900" y="5448300"/>
            <a:ext cx="68326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Ümitsiz işsizler 1 milyona yaklaştı.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Ocak 2019’da 618 bin olan ümitsiz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 işsizlerin sayısı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Ocak 2020’de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328 bin artarak 946 bine yükseldi. Son 1 yılda ümitsiz işsizlerin oranı yüzde 53 arttı.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23900" y="5905500"/>
            <a:ext cx="68326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İstihdamda daralma eğilimi devam ediyor.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Ocak 2018'den Ocak 2020’ye 763 bin istihdam kaybı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yaşandı. Krizin başladığı Ağustos 2018’e göre istihdam kaybı 2 milyon 50 bin oldu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Son iki yılda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İŞKUR işveren teşvikleri için 27 milyar olmak üzere istihdam için toplam 43 milyar TL harcadı.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 Ancak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sonuçta istihdamın artması bir yana, Ocak 2018’e göre 763 bin, Ağustos 2018’e göre 2 milyon 50 bin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istihdam kaybı var. İŞKUR devasa kaynaklar harcıyor ama istihdam azalıyor.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23900" y="6908800"/>
            <a:ext cx="683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TÜİK’e göre çalışma çağındaki nüfusun (15+ nüfus) sadece yüzde 44'ü istihdamda. Toplam istihdam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27,3 milyon.  Bu istihdam ise tümüyle düzenli ve kayıtlı değil. Geçici işler, kısmi işler, tarım işleri ve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kayıt dışı işler ile ücretsiz aile işçileri de bu sayıya dahil.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723900" y="7543800"/>
            <a:ext cx="68326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Genç kadın işsizliği ve kentsel kadın işsizliği son 1 yılda en yüksek işsizlik türü olarak görülmeye devam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ediyor.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Ocak 2020’de de en fazla artış kentsel genç kadın işsizliğinde görüldü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23900" y="7988300"/>
            <a:ext cx="68326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Mevsim etkisinden arındırılmamış genç işsizliği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son 1 yılda 2,2 puan azalarak yüzde 24,5, mevsim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etkisinden arındırılmamış kadın işsizliği 0,2 puan azalarak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yüzde 16,3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oldu.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23900" y="8432800"/>
            <a:ext cx="68326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Krizde kentsel genç kadın işsizliği yüzde 36’lara ulaştı, kadın işsizliği kategorisinde en yüksek işsizlik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seviyesini gördü. </a:t>
            </a:r>
            <a:r>
              <a:rPr lang="en-CA" sz="1210" b="1" smtClean="0">
                <a:solidFill>
                  <a:srgbClr val="000000"/>
                </a:solidFill>
                <a:latin typeface="Calibri Bold"/>
                <a:cs typeface="Calibri Bold"/>
              </a:rPr>
              <a:t>Ocak 2020’de de kentsel genç kadın işsizliği yine en yüksek işsizlik türü oldu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23900" y="10007600"/>
            <a:ext cx="6045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870700" y="10121900"/>
            <a:ext cx="571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lnSpc>
                <a:spcPts val="72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54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723900" y="1054100"/>
            <a:ext cx="6832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GENİŞ</a:t>
            </a:r>
            <a:r>
              <a:rPr lang="en-CA" sz="1617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TANIMLI</a:t>
            </a:r>
            <a:r>
              <a:rPr lang="en-CA" sz="1617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İŞSİZ</a:t>
            </a:r>
            <a:r>
              <a:rPr lang="en-CA" sz="1617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SAYISI</a:t>
            </a:r>
            <a:r>
              <a:rPr lang="en-CA" sz="1905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8</a:t>
            </a:r>
            <a:r>
              <a:rPr lang="en-CA" sz="1617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MİLYONA</a:t>
            </a:r>
            <a:r>
              <a:rPr lang="en-CA" sz="1617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2002" b="1" smtClean="0">
                <a:solidFill>
                  <a:srgbClr val="C00000"/>
                </a:solidFill>
                <a:latin typeface="Calibri Bold"/>
                <a:cs typeface="Calibri Bold"/>
              </a:rPr>
              <a:t>DAYANDI!</a:t>
            </a:r>
          </a:p>
          <a:p>
            <a:pPr>
              <a:lnSpc>
                <a:spcPts val="2300"/>
              </a:lnSpc>
            </a:pPr>
            <a:endParaRPr lang="en-CA" sz="1947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49300" y="1435100"/>
            <a:ext cx="6807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Grafik 1:</a:t>
            </a: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 </a:t>
            </a: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İşsiz Sayıları (Ocak 2019-Ocak 2020) (Bin)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165600" y="1676400"/>
            <a:ext cx="33909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2019’da 4 milyon 668 bin olan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mevsim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etkisinden arındırılmamış dar tanımlı işsiz sayısı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2019’da 306 bin kişi azalarak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4 milyon 362</a:t>
            </a:r>
          </a:p>
          <a:p>
            <a:pPr>
              <a:lnSpc>
                <a:spcPts val="135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28800" y="2286000"/>
            <a:ext cx="774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7.552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81100" y="3060700"/>
            <a:ext cx="1422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4.668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378200" y="2184400"/>
            <a:ext cx="40640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787400" algn="l"/>
                <a:tab pos="1511300" algn="l"/>
                <a:tab pos="2044700" algn="l"/>
                <a:tab pos="2336800" algn="l"/>
              </a:tabLst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7.960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	bin   oldu	(Grafik	1).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	Mevsim   etkisinden</a:t>
            </a:r>
          </a:p>
          <a:p>
            <a:pPr>
              <a:lnSpc>
                <a:spcPts val="93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165600" y="2349500"/>
            <a:ext cx="32766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arındırılmamış işsizlik oranı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bir önceki yılın aynı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ayına göre 0,9 puan azalarak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yüzde 13,8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olarak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gerçekleşti.</a:t>
            </a:r>
          </a:p>
          <a:p>
            <a:pPr>
              <a:lnSpc>
                <a:spcPts val="134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165600" y="2946400"/>
            <a:ext cx="3276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431800" algn="l"/>
                <a:tab pos="1511300" algn="l"/>
              </a:tabLst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	2019’da   yüzde	14,7   olan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  mevsim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717800" y="3136900"/>
            <a:ext cx="4724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447800" algn="l"/>
              </a:tabLst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4.362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	etkisinden arındırılmış dar tanımlı işsizlik,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</a:t>
            </a:r>
          </a:p>
          <a:p>
            <a:pPr>
              <a:lnSpc>
                <a:spcPts val="109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165600" y="3289300"/>
            <a:ext cx="3276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2020’de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yüzde 13,8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oldu.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397000" y="4330700"/>
            <a:ext cx="2667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524000" algn="l"/>
              </a:tabLst>
            </a:pPr>
            <a:r>
              <a:rPr lang="en-CA" sz="911" smtClean="0">
                <a:solidFill>
                  <a:srgbClr val="595859"/>
                </a:solidFill>
                <a:latin typeface="Calibri"/>
                <a:cs typeface="Calibri"/>
              </a:rPr>
              <a:t>Ocak 2019	Ocak 2020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549400" y="4572000"/>
            <a:ext cx="2514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990600" algn="l"/>
              </a:tabLst>
            </a:pPr>
            <a:r>
              <a:rPr lang="en-CA" sz="911" smtClean="0">
                <a:solidFill>
                  <a:srgbClr val="595859"/>
                </a:solidFill>
                <a:latin typeface="Calibri"/>
                <a:cs typeface="Calibri"/>
              </a:rPr>
              <a:t>Dar Tanımlı İşsiz	Geniş Tanımlı İşsiz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165600" y="4521200"/>
            <a:ext cx="32766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802" b="1" smtClean="0">
                <a:solidFill>
                  <a:srgbClr val="000000"/>
                </a:solidFill>
                <a:latin typeface="Calibri Bold"/>
                <a:cs typeface="Calibri Bold"/>
              </a:rPr>
              <a:t>Kaynak: </a:t>
            </a:r>
            <a:r>
              <a:rPr lang="en-CA" sz="792" smtClean="0">
                <a:solidFill>
                  <a:srgbClr val="000000"/>
                </a:solidFill>
                <a:latin typeface="Calibri"/>
                <a:cs typeface="Calibri"/>
              </a:rPr>
              <a:t>TÜİK Hanehalkı İşgücü Araştırması Ocak 2020, DİSK-AR</a:t>
            </a:r>
            <a:r>
              <a:rPr lang="en-CA" sz="79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792" smtClean="0">
                <a:solidFill>
                  <a:srgbClr val="000000"/>
                </a:solidFill>
                <a:latin typeface="Times New Roman"/>
              </a:rPr>
            </a:br>
            <a:r>
              <a:rPr lang="en-CA" sz="792" smtClean="0">
                <a:solidFill>
                  <a:srgbClr val="000000"/>
                </a:solidFill>
                <a:latin typeface="Calibri"/>
                <a:cs typeface="Calibri"/>
              </a:rPr>
              <a:t>tarafından hesaplanmıştır.</a:t>
            </a:r>
          </a:p>
          <a:p>
            <a:pPr>
              <a:lnSpc>
                <a:spcPts val="960"/>
              </a:lnSpc>
            </a:pPr>
            <a:endParaRPr lang="en-CA" sz="792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23900" y="5092700"/>
            <a:ext cx="6832600" cy="889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DİSK-AR tarafından hesaplanan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geniş tanımlı işsiz sayısı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Ocak 2019’da 7 milyon 552 bin iken Ocak 2020’de 408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bin artışla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7 milyon 960 bin kişi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oldu. Geniş tanımlı işsizlik oranı Ocak 2020’de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yüzde 23,1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olarak hesaplandı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(Tablo 1). Dar tanımlı işsizlik azalırken geniş tanımlı işsizliğin artmasının sebeplerinden biri kriz döneminde iş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aramayıp çalışmaya hazır olanların dikkat çekici artışı olarak gösterilebilir. Kriz dönemindeki uzun süreli işsizliğin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sonucunda ümidini kaybeden işsizler son 1 yılda yüzde 53 oranında arttı.</a:t>
            </a:r>
          </a:p>
          <a:p>
            <a:pPr>
              <a:lnSpc>
                <a:spcPts val="132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723900" y="6019800"/>
            <a:ext cx="68326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2020 Ocak ayında iş bulma ümidini kaybedenlerin sayısı 946 bine ulaştı. İstihdamda gerileme olmasına karşın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işsiz sayısında bir miktar düşüş var. Bu durumun nedeni geniş tanımlı olarak işsiz olduğu halde iş aramayanların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ancak çalışmaya hazır olanların sayısındaki artış.</a:t>
            </a:r>
          </a:p>
          <a:p>
            <a:pPr>
              <a:lnSpc>
                <a:spcPts val="135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23900" y="6858000"/>
            <a:ext cx="6832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Tablo 1:</a:t>
            </a: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 </a:t>
            </a: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Geniş Tanımlı İşsizlik (Ocak 2019-Ocak 2020) (Bin)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87400" y="7099300"/>
            <a:ext cx="698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FFFEFF"/>
                </a:solidFill>
                <a:latin typeface="Calibri Bold"/>
                <a:cs typeface="Calibri Bold"/>
              </a:rPr>
              <a:t>İşsiz Türü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1" name="TextBox 21"/>
          <p:cNvSpPr txBox="1"/>
          <p:nvPr/>
        </p:nvSpPr>
        <p:spPr>
          <a:xfrm>
            <a:off x="3670300" y="7099300"/>
            <a:ext cx="149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FFFEFF"/>
                </a:solidFill>
                <a:latin typeface="Calibri Bold"/>
                <a:cs typeface="Calibri Bold"/>
              </a:rPr>
              <a:t>Ocak 2019    Ocak 2020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549900" y="7099300"/>
            <a:ext cx="419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FFFEFF"/>
                </a:solidFill>
                <a:latin typeface="Calibri Bold"/>
                <a:cs typeface="Calibri Bold"/>
              </a:rPr>
              <a:t>Fark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787400" y="7315200"/>
            <a:ext cx="1155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FEFF"/>
                </a:solidFill>
                <a:latin typeface="Calibri Bold"/>
                <a:cs typeface="Calibri Bold"/>
              </a:rPr>
              <a:t>Dar tanımlı işsizler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3962400" y="73152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4.668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4775200" y="73152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4 362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6" name="TextBox 26"/>
          <p:cNvSpPr txBox="1"/>
          <p:nvPr/>
        </p:nvSpPr>
        <p:spPr>
          <a:xfrm>
            <a:off x="5549900" y="7315200"/>
            <a:ext cx="419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-306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7" name="TextBox 27"/>
          <p:cNvSpPr txBox="1"/>
          <p:nvPr/>
        </p:nvSpPr>
        <p:spPr>
          <a:xfrm>
            <a:off x="787400" y="7531100"/>
            <a:ext cx="2438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FEFF"/>
                </a:solidFill>
                <a:latin typeface="Calibri Bold"/>
                <a:cs typeface="Calibri Bold"/>
              </a:rPr>
              <a:t>İş aramayıp çalışmaya hazır olanların tümü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3962400" y="75311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2.311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29" name="TextBox 29"/>
          <p:cNvSpPr txBox="1"/>
          <p:nvPr/>
        </p:nvSpPr>
        <p:spPr>
          <a:xfrm>
            <a:off x="4775200" y="75311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2.786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5588000" y="75311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475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1841500" y="7747000"/>
            <a:ext cx="1701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i="1" smtClean="0">
                <a:solidFill>
                  <a:srgbClr val="FFFEFF"/>
                </a:solidFill>
                <a:latin typeface="Calibri Bold Italic"/>
                <a:cs typeface="Calibri Bold Italic"/>
              </a:rPr>
              <a:t>a-İş bulma ümidi olmayanlar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4064000" y="77470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618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3" name="TextBox 33"/>
          <p:cNvSpPr txBox="1"/>
          <p:nvPr/>
        </p:nvSpPr>
        <p:spPr>
          <a:xfrm>
            <a:off x="4864100" y="77470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946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4" name="TextBox 34"/>
          <p:cNvSpPr txBox="1"/>
          <p:nvPr/>
        </p:nvSpPr>
        <p:spPr>
          <a:xfrm>
            <a:off x="5588000" y="77470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328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5" name="TextBox 35"/>
          <p:cNvSpPr txBox="1"/>
          <p:nvPr/>
        </p:nvSpPr>
        <p:spPr>
          <a:xfrm>
            <a:off x="1041400" y="7962900"/>
            <a:ext cx="2501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i="1" smtClean="0">
                <a:solidFill>
                  <a:srgbClr val="FFFEFF"/>
                </a:solidFill>
                <a:latin typeface="Calibri Bold Italic"/>
                <a:cs typeface="Calibri Bold Italic"/>
              </a:rPr>
              <a:t>b- Diğer iş aramayıp çalışmaya hazır olanlar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6" name="TextBox 36"/>
          <p:cNvSpPr txBox="1"/>
          <p:nvPr/>
        </p:nvSpPr>
        <p:spPr>
          <a:xfrm>
            <a:off x="3962400" y="79629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1.693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7" name="TextBox 37"/>
          <p:cNvSpPr txBox="1"/>
          <p:nvPr/>
        </p:nvSpPr>
        <p:spPr>
          <a:xfrm>
            <a:off x="4775200" y="79629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1.840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8" name="TextBox 38"/>
          <p:cNvSpPr txBox="1"/>
          <p:nvPr/>
        </p:nvSpPr>
        <p:spPr>
          <a:xfrm>
            <a:off x="5588000" y="79629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147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39" name="TextBox 39"/>
          <p:cNvSpPr txBox="1"/>
          <p:nvPr/>
        </p:nvSpPr>
        <p:spPr>
          <a:xfrm>
            <a:off x="787400" y="8178800"/>
            <a:ext cx="1676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FEFF"/>
                </a:solidFill>
                <a:latin typeface="Calibri Bold"/>
                <a:cs typeface="Calibri Bold"/>
              </a:rPr>
              <a:t>Zamana bağlı eksik istihdam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0" name="TextBox 40"/>
          <p:cNvSpPr txBox="1"/>
          <p:nvPr/>
        </p:nvSpPr>
        <p:spPr>
          <a:xfrm>
            <a:off x="4064000" y="81788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410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1" name="TextBox 41"/>
          <p:cNvSpPr txBox="1"/>
          <p:nvPr/>
        </p:nvSpPr>
        <p:spPr>
          <a:xfrm>
            <a:off x="4864100" y="81788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683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2" name="TextBox 42"/>
          <p:cNvSpPr txBox="1"/>
          <p:nvPr/>
        </p:nvSpPr>
        <p:spPr>
          <a:xfrm>
            <a:off x="5588000" y="81788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273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3" name="TextBox 43"/>
          <p:cNvSpPr txBox="1"/>
          <p:nvPr/>
        </p:nvSpPr>
        <p:spPr>
          <a:xfrm>
            <a:off x="787400" y="8394700"/>
            <a:ext cx="1257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FEFF"/>
                </a:solidFill>
                <a:latin typeface="Calibri Bold"/>
                <a:cs typeface="Calibri Bold"/>
              </a:rPr>
              <a:t>Mevsimlik çalışanlar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4" name="TextBox 44"/>
          <p:cNvSpPr txBox="1"/>
          <p:nvPr/>
        </p:nvSpPr>
        <p:spPr>
          <a:xfrm>
            <a:off x="4064000" y="83947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163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5" name="TextBox 45"/>
          <p:cNvSpPr txBox="1"/>
          <p:nvPr/>
        </p:nvSpPr>
        <p:spPr>
          <a:xfrm>
            <a:off x="4864100" y="83947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129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6" name="TextBox 46"/>
          <p:cNvSpPr txBox="1"/>
          <p:nvPr/>
        </p:nvSpPr>
        <p:spPr>
          <a:xfrm>
            <a:off x="5613400" y="8394700"/>
            <a:ext cx="355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-34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7" name="TextBox 47"/>
          <p:cNvSpPr txBox="1"/>
          <p:nvPr/>
        </p:nvSpPr>
        <p:spPr>
          <a:xfrm>
            <a:off x="787400" y="8610600"/>
            <a:ext cx="584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FEFF"/>
                </a:solidFill>
                <a:latin typeface="Calibri Bold"/>
                <a:cs typeface="Calibri Bold"/>
              </a:rPr>
              <a:t>Toplam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8" name="TextBox 48"/>
          <p:cNvSpPr txBox="1"/>
          <p:nvPr/>
        </p:nvSpPr>
        <p:spPr>
          <a:xfrm>
            <a:off x="3962400" y="86106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0000"/>
                </a:solidFill>
                <a:latin typeface="Calibri Bold"/>
                <a:cs typeface="Calibri Bold"/>
              </a:rPr>
              <a:t>7.552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49" name="TextBox 49"/>
          <p:cNvSpPr txBox="1"/>
          <p:nvPr/>
        </p:nvSpPr>
        <p:spPr>
          <a:xfrm>
            <a:off x="4775200" y="8610600"/>
            <a:ext cx="46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0000"/>
                </a:solidFill>
                <a:latin typeface="Calibri Bold"/>
                <a:cs typeface="Calibri Bold"/>
              </a:rPr>
              <a:t>7.960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50" name="TextBox 50"/>
          <p:cNvSpPr txBox="1"/>
          <p:nvPr/>
        </p:nvSpPr>
        <p:spPr>
          <a:xfrm>
            <a:off x="5588000" y="86106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7" b="1" smtClean="0">
                <a:solidFill>
                  <a:srgbClr val="FF0000"/>
                </a:solidFill>
                <a:latin typeface="Calibri Bold"/>
                <a:cs typeface="Calibri Bold"/>
              </a:rPr>
              <a:t>408</a:t>
            </a:r>
          </a:p>
          <a:p>
            <a:pPr>
              <a:lnSpc>
                <a:spcPts val="1150"/>
              </a:lnSpc>
            </a:pPr>
            <a:endParaRPr/>
          </a:p>
        </p:txBody>
      </p:sp>
      <p:sp>
        <p:nvSpPr>
          <p:cNvPr id="51" name="TextBox 51"/>
          <p:cNvSpPr txBox="1"/>
          <p:nvPr/>
        </p:nvSpPr>
        <p:spPr>
          <a:xfrm>
            <a:off x="723900" y="8864600"/>
            <a:ext cx="68326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802" b="1" smtClean="0">
                <a:solidFill>
                  <a:srgbClr val="000000"/>
                </a:solidFill>
                <a:latin typeface="Calibri Bold"/>
                <a:cs typeface="Calibri Bold"/>
              </a:rPr>
              <a:t>Kaynak: </a:t>
            </a:r>
            <a:r>
              <a:rPr lang="en-CA" sz="792" smtClean="0">
                <a:solidFill>
                  <a:srgbClr val="000000"/>
                </a:solidFill>
                <a:latin typeface="Calibri"/>
                <a:cs typeface="Calibri"/>
              </a:rPr>
              <a:t>TÜİK Hanehalkı İşgücü Araştırması Ocak 2020, DİSK-AR tarafından hesaplanmıştır.</a:t>
            </a:r>
            <a:r>
              <a:rPr lang="en-CA" sz="1007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07" smtClean="0">
                <a:solidFill>
                  <a:srgbClr val="000000"/>
                </a:solidFill>
                <a:latin typeface="Times New Roman"/>
              </a:rPr>
            </a:br>
            <a:r>
              <a:rPr lang="en-CA" sz="1017" b="1" smtClean="0">
                <a:solidFill>
                  <a:srgbClr val="000000"/>
                </a:solidFill>
                <a:latin typeface="Calibri Bold"/>
                <a:cs typeface="Calibri Bold"/>
              </a:rPr>
              <a:t>Not: Dar ve geniş tanımlı işsizlikle ilgili yöntemsel açıklama ektedir.</a:t>
            </a:r>
          </a:p>
          <a:p>
            <a:pPr>
              <a:lnSpc>
                <a:spcPts val="1800"/>
              </a:lnSpc>
            </a:pPr>
            <a:endParaRPr lang="en-CA" sz="1007">
              <a:solidFill>
                <a:srgbClr val="00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723900" y="10007600"/>
            <a:ext cx="6045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53" name="TextBox 53"/>
          <p:cNvSpPr txBox="1"/>
          <p:nvPr/>
        </p:nvSpPr>
        <p:spPr>
          <a:xfrm>
            <a:off x="6870700" y="10121900"/>
            <a:ext cx="571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lnSpc>
                <a:spcPts val="72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19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723900" y="800100"/>
            <a:ext cx="68326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KRİZDEN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BU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YANA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İSTİHDAM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2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MİLYON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52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BİN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AZALDI</a:t>
            </a:r>
          </a:p>
          <a:p>
            <a:pPr>
              <a:lnSpc>
                <a:spcPts val="2070"/>
              </a:lnSpc>
            </a:pPr>
            <a:endParaRPr lang="en-CA" sz="173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23900" y="1244600"/>
            <a:ext cx="68326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2018’de 28 milyon 29 bin olan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mevsim etkisinden arındırılmamış istihdam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krizin başladığı 2018 Ağustos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ayında 29 bin 318’e yükseldi. Ağustos 2018’den Şubat 2019’a kadar düzenli bir azalış gösteren istihdam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edilenlerin sayısı Şubat 2019’da artış eğilimi gösterse de Temmuz 2019’dan sonra tekrar azalmaya başladı. 2020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ayında istihdam edilenlerin sayısı krizin başladığı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Ağustos 2018’den bu yana 2 milyon 52 bin azalarak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27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milyon266  bine  geriledi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(Grafik2).  Küresel  salgın  COVID-19’un  yıkıcı  etkilerinin  henüz  görülmediği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düşünülecek olursa istihdamdaki azalışın süreceğini söylemek yanlış olmayacaktır.</a:t>
            </a:r>
          </a:p>
          <a:p>
            <a:pPr>
              <a:lnSpc>
                <a:spcPts val="136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3900" y="2463800"/>
            <a:ext cx="6832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Grafik 2: İstihdam Edilenler (Ocak 2018-Ocak 2020) (Bin)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095500" y="6045200"/>
            <a:ext cx="393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595859"/>
                </a:solidFill>
                <a:latin typeface="Calibri"/>
                <a:cs typeface="Calibri"/>
              </a:rPr>
              <a:t>2018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787900" y="6045200"/>
            <a:ext cx="393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595859"/>
                </a:solidFill>
                <a:latin typeface="Calibri"/>
                <a:cs typeface="Calibri"/>
              </a:rPr>
              <a:t>2019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6248400" y="6045200"/>
            <a:ext cx="393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595859"/>
                </a:solidFill>
                <a:latin typeface="Calibri"/>
                <a:cs typeface="Calibri"/>
              </a:rPr>
              <a:t>2020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723900" y="6324600"/>
            <a:ext cx="68326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02" b="1" smtClean="0">
                <a:solidFill>
                  <a:srgbClr val="000000"/>
                </a:solidFill>
                <a:latin typeface="Calibri Bold"/>
                <a:cs typeface="Calibri Bold"/>
              </a:rPr>
              <a:t>Kaynak</a:t>
            </a:r>
            <a:r>
              <a:rPr lang="en-CA" sz="792" smtClean="0">
                <a:solidFill>
                  <a:srgbClr val="000000"/>
                </a:solidFill>
                <a:latin typeface="Calibri"/>
                <a:cs typeface="Calibri"/>
              </a:rPr>
              <a:t>: TÜİK Hanehalkı İşgücü Araştırması Ocak 2020, DİSK-AR tarafından hazırlanmıştır.</a:t>
            </a:r>
          </a:p>
          <a:p>
            <a:pPr>
              <a:lnSpc>
                <a:spcPts val="920"/>
              </a:lnSpc>
            </a:pPr>
            <a:endParaRPr lang="en-CA" sz="792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23900" y="6883400"/>
            <a:ext cx="68326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GENÇ KADIN İŞSİZLİĞİ İLK SIRADA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23900" y="7239000"/>
            <a:ext cx="68326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NE EĞİTİMDE NE İSTİHDAMDA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OLANLAR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(NEET)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ARTIYOR</a:t>
            </a:r>
          </a:p>
          <a:p>
            <a:pPr>
              <a:lnSpc>
                <a:spcPts val="2070"/>
              </a:lnSpc>
            </a:pPr>
            <a:endParaRPr lang="en-CA" sz="1589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723900" y="7581900"/>
            <a:ext cx="68326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Genç kadın işsizliği ve kentsel kadın işsizliği son 1 yılda en yüksek işsizlik türü olarak görülmeye devam ediyor.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2020’de de en fazla artış kentsel genç kadın işsizliğinde görüldü.</a:t>
            </a:r>
          </a:p>
          <a:p>
            <a:pPr>
              <a:lnSpc>
                <a:spcPts val="14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23900" y="8001000"/>
            <a:ext cx="68326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Mevsim etkisinden arındırılmamış genç işsizliği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son 1 yılda 2,2 puan azalarak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yüzde 24,5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mevsim etkisinden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arındırılmamış kadın işsizliği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0,2 puan azalarak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yüzde 16,3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oldu.</a:t>
            </a:r>
          </a:p>
          <a:p>
            <a:pPr>
              <a:lnSpc>
                <a:spcPts val="14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23900" y="8420100"/>
            <a:ext cx="6832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Krizde kentsel genç kadın işsizliği yüzde 36’lara ulaştı, kadın işsizliği kategorisinde en yüksek işsizlik seviyesini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gördü. Ocak 2020’de de kentsel genç kadın işsizliği yine en yüksek işsizlik türü oldu.</a:t>
            </a:r>
          </a:p>
          <a:p>
            <a:pPr>
              <a:lnSpc>
                <a:spcPts val="13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23900" y="8839200"/>
            <a:ext cx="68326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Ekonomik krizin etkisinin en yoğun olarak görüldüğü Ocak 2019’a göre Ocak 2020’de işsizlik türlerinde genel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bir azalış görülmektedir. Ancak ne eğitimde ne istihdamda olan gençlerin (NEET) sayısındaki artış devam ediyor.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Ocak 2020’de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NEET oranı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Ocak 2019’a göre 0,2 puan artarak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 yüzde 25,7’ye ulaştı.</a:t>
            </a:r>
          </a:p>
          <a:p>
            <a:pPr>
              <a:lnSpc>
                <a:spcPts val="13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23900" y="10007600"/>
            <a:ext cx="6832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6870700" y="10121900"/>
            <a:ext cx="6858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lnSpc>
                <a:spcPts val="76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38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723900" y="800100"/>
            <a:ext cx="6832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Grafik 3:</a:t>
            </a: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 </a:t>
            </a:r>
            <a:r>
              <a:rPr lang="en-CA" sz="1103" smtClean="0">
                <a:solidFill>
                  <a:srgbClr val="FF0000"/>
                </a:solidFill>
                <a:latin typeface="Calibri"/>
                <a:cs typeface="Calibri"/>
              </a:rPr>
              <a:t>İşsizlik Türleri (Ocak 2019- Ocak 2020) (%)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47800" y="3390900"/>
            <a:ext cx="876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635000" algn="l"/>
              </a:tabLst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16,8	16,5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01800" y="3543300"/>
            <a:ext cx="622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15,7</a:t>
            </a:r>
          </a:p>
          <a:p>
            <a:pPr>
              <a:lnSpc>
                <a:spcPts val="79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00100" y="3644900"/>
            <a:ext cx="1524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14,7</a:t>
            </a:r>
          </a:p>
          <a:p>
            <a:pPr>
              <a:lnSpc>
                <a:spcPts val="9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41400" y="3759200"/>
            <a:ext cx="1282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13,8</a:t>
            </a:r>
          </a:p>
          <a:p>
            <a:pPr>
              <a:lnSpc>
                <a:spcPts val="79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768600" y="3009900"/>
            <a:ext cx="203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20,0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362200" y="3454400"/>
            <a:ext cx="609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16,3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089400" y="2222500"/>
            <a:ext cx="546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26,7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343400" y="2476500"/>
            <a:ext cx="292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24,5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83000" y="2654300"/>
            <a:ext cx="952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23,1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429000" y="2781300"/>
            <a:ext cx="1206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22,1</a:t>
            </a:r>
          </a:p>
          <a:p>
            <a:pPr>
              <a:lnSpc>
                <a:spcPts val="88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022600" y="3073400"/>
            <a:ext cx="1612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19,5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070600" y="1524000"/>
            <a:ext cx="203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32,7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410200" y="1943100"/>
            <a:ext cx="863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29,128,8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749800" y="2374900"/>
            <a:ext cx="1524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25,525,7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311900" y="1612900"/>
            <a:ext cx="113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21" b="1" smtClean="0">
                <a:solidFill>
                  <a:srgbClr val="FFFEFF"/>
                </a:solidFill>
                <a:latin typeface="Calibri Bold"/>
                <a:cs typeface="Calibri Bold"/>
              </a:rPr>
              <a:t>32,0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49300" y="5359400"/>
            <a:ext cx="660400" cy="114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DAR TANIMLI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1" name="TextBox 21"/>
          <p:cNvSpPr txBox="1"/>
          <p:nvPr/>
        </p:nvSpPr>
        <p:spPr>
          <a:xfrm>
            <a:off x="1447800" y="5359400"/>
            <a:ext cx="4546600" cy="114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TARIM DIŞI   KADIN İŞSİZLİĞİ   TARIM DIŞI   GENİŞ TANIMLI GENÇ İŞSİZLİĞİ  NE EĞİTİM NE   GENÇ KADIN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6057900" y="5359400"/>
            <a:ext cx="571500" cy="114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TARIM DIŞI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863600" y="5486400"/>
            <a:ext cx="4445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İŞSİZLİK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1524000" y="5486400"/>
            <a:ext cx="4445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İŞSİZLİK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2679700" y="5486400"/>
            <a:ext cx="7747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KADIN İŞSİZLİĞİ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6" name="TextBox 26"/>
          <p:cNvSpPr txBox="1"/>
          <p:nvPr/>
        </p:nvSpPr>
        <p:spPr>
          <a:xfrm>
            <a:off x="3492500" y="5486400"/>
            <a:ext cx="4445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İŞSİZLİK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7" name="TextBox 27"/>
          <p:cNvSpPr txBox="1"/>
          <p:nvPr/>
        </p:nvSpPr>
        <p:spPr>
          <a:xfrm>
            <a:off x="4699000" y="5486400"/>
            <a:ext cx="635000" cy="101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İSTİHDAMDA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5461000" y="5486400"/>
            <a:ext cx="4826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İŞSİZLİĞİ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29" name="TextBox 29"/>
          <p:cNvSpPr txBox="1"/>
          <p:nvPr/>
        </p:nvSpPr>
        <p:spPr>
          <a:xfrm>
            <a:off x="6032500" y="5486400"/>
            <a:ext cx="622300" cy="101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GENÇ KADIN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4737100" y="5600700"/>
            <a:ext cx="584200" cy="114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OLANLARIN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6121400" y="5600700"/>
            <a:ext cx="4826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İŞSİZLİĞİ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4686300" y="5740400"/>
            <a:ext cx="28702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92" smtClean="0">
                <a:solidFill>
                  <a:srgbClr val="403F40"/>
                </a:solidFill>
                <a:latin typeface="Calibri"/>
                <a:cs typeface="Calibri"/>
              </a:rPr>
              <a:t>ORANI (NEET)</a:t>
            </a:r>
          </a:p>
          <a:p>
            <a:pPr>
              <a:lnSpc>
                <a:spcPts val="920"/>
              </a:lnSpc>
            </a:pPr>
            <a:endParaRPr lang="en-CA" sz="792">
              <a:solidFill>
                <a:srgbClr val="000000"/>
              </a:solidFill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3136900" y="5956300"/>
            <a:ext cx="647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403F40"/>
                </a:solidFill>
                <a:latin typeface="Calibri"/>
                <a:cs typeface="Calibri"/>
              </a:rPr>
              <a:t>Ocak 2019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34" name="TextBox 34"/>
          <p:cNvSpPr txBox="1"/>
          <p:nvPr/>
        </p:nvSpPr>
        <p:spPr>
          <a:xfrm>
            <a:off x="3822700" y="5956300"/>
            <a:ext cx="647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403F40"/>
                </a:solidFill>
                <a:latin typeface="Calibri"/>
                <a:cs typeface="Calibri"/>
              </a:rPr>
              <a:t>Ocak 2020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35" name="TextBox 35"/>
          <p:cNvSpPr txBox="1"/>
          <p:nvPr/>
        </p:nvSpPr>
        <p:spPr>
          <a:xfrm>
            <a:off x="723900" y="6299200"/>
            <a:ext cx="68326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02" b="1" smtClean="0">
                <a:solidFill>
                  <a:srgbClr val="000000"/>
                </a:solidFill>
                <a:latin typeface="Calibri Bold"/>
                <a:cs typeface="Calibri Bold"/>
              </a:rPr>
              <a:t>Kaynak:</a:t>
            </a:r>
            <a:r>
              <a:rPr lang="en-CA" sz="792" smtClean="0">
                <a:solidFill>
                  <a:srgbClr val="000000"/>
                </a:solidFill>
                <a:latin typeface="Calibri"/>
                <a:cs typeface="Calibri"/>
              </a:rPr>
              <a:t> TÜİK Hanehalkı İşgücü Araştırması Ocak 2019 ve Ocak 2020, DİSK-AR (NEET: Ne Eğitimde Ne İstihdamda Olanlar)</a:t>
            </a:r>
          </a:p>
          <a:p>
            <a:pPr>
              <a:lnSpc>
                <a:spcPts val="920"/>
              </a:lnSpc>
            </a:pPr>
            <a:endParaRPr lang="en-CA" sz="792">
              <a:solidFill>
                <a:srgbClr val="000000"/>
              </a:solidFill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723900" y="10007600"/>
            <a:ext cx="6045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6870700" y="10121900"/>
            <a:ext cx="571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ts val="72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31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723900" y="787400"/>
            <a:ext cx="3708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İŞSİZLİKLE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MÜCADELE</a:t>
            </a:r>
            <a:r>
              <a:rPr lang="en-CA" sz="1449" b="1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r>
              <a:rPr lang="en-CA" sz="1810" b="1" smtClean="0">
                <a:solidFill>
                  <a:srgbClr val="C00000"/>
                </a:solidFill>
                <a:latin typeface="Calibri Bold"/>
                <a:cs typeface="Calibri Bold"/>
              </a:rPr>
              <a:t>ÖNERİLERİ</a:t>
            </a:r>
          </a:p>
          <a:p>
            <a:pPr>
              <a:lnSpc>
                <a:spcPts val="207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952500" y="1231900"/>
            <a:ext cx="2667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181100" y="1231900"/>
            <a:ext cx="3797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36" b="1" smtClean="0">
                <a:solidFill>
                  <a:srgbClr val="000000"/>
                </a:solidFill>
                <a:latin typeface="Calibri Bold"/>
                <a:cs typeface="Calibri Bold"/>
              </a:rPr>
              <a:t>İşten çıkarmalar Covid-19 süresince kesin olarak yasaklanmalı.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952500" y="1549400"/>
            <a:ext cx="2667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181100" y="1549400"/>
            <a:ext cx="4660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36" b="1" smtClean="0">
                <a:solidFill>
                  <a:srgbClr val="000000"/>
                </a:solidFill>
                <a:latin typeface="Calibri Bold"/>
                <a:cs typeface="Calibri Bold"/>
              </a:rPr>
              <a:t>İşsizlik sigortasından yararlanma koşulları ve ödenek miktarı iyileştirilmelidir.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952500" y="1866900"/>
            <a:ext cx="2667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1181100" y="1866900"/>
            <a:ext cx="5816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36" b="1" spc="-10" smtClean="0">
                <a:solidFill>
                  <a:srgbClr val="000000"/>
                </a:solidFill>
                <a:latin typeface="Calibri Bold"/>
                <a:cs typeface="Calibri Bold"/>
              </a:rPr>
              <a:t>Covid-19 koşullarında işsizlik ve kısa çalışma ödeneğinden yararlanmada ön koşul aranmamalıdır.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952500" y="2197100"/>
            <a:ext cx="2667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1181100" y="2197100"/>
            <a:ext cx="3898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36" b="1" smtClean="0">
                <a:solidFill>
                  <a:srgbClr val="000000"/>
                </a:solidFill>
                <a:latin typeface="Calibri Bold"/>
                <a:cs typeface="Calibri Bold"/>
              </a:rPr>
              <a:t>İşsizlik Sigortası Fonunun amaç dışı kullanımına son verilmelidir.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952500" y="25273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“Herkesin çalışması için, herkesin daha az çalışması” ilkesi doğrultusunda haftalık çalışma süresi gelir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81100" y="2692400"/>
            <a:ext cx="6375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kaybı olmaksızın 37,5 saate, fazla mesailer için uygulanan yıllık 270 saat sınırı, 90 saate düşürülmelidir.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52500" y="30226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İstihdam artışlarında kamunun payı dikkate değerdir. Kamu istihdamının artırılması, kamuda eğreti ve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181100" y="3175000"/>
            <a:ext cx="63754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güvencesiz çalışma biçimleri yerine, kadrolu ve güvenceli istihdam artışının sağlanması yaşamsal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önemdedir. Kamu girişimciliği ve hizmetleri istihdam yaratacak şekilde yeniden ele alınmalı ve kamuda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personel açığı derhal kapatılmalıdır.</a:t>
            </a:r>
          </a:p>
          <a:p>
            <a:pPr>
              <a:lnSpc>
                <a:spcPts val="135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52500" y="38481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İş başında eğitim adı altında çırak, stajyer, kursiyerlerin ve bursiyerlerin ucuz işgücü deposu olarak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181100" y="4025900"/>
            <a:ext cx="6375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kullanılması uygulamasına son verilmelidir.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952500" y="43434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	Uluslararası çalışma normları doğrultusunda herkese en az bir ay ücretli yıllık izin hakkı tanınmalıdır.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952500" y="46736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Güvencesiz çalışma biçimlerine son verilmeli, tüm taşeron işçilere kadro verilmelidir. Kamu taşeron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181100" y="4838700"/>
            <a:ext cx="6375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işçileri kamu işçisi olarak kadroya alınmalıdır.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952500" y="51562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Uluslararası Çalışma Örgütü’nün (ILO) “insana yaraşır iş” yaklaşımı temelinde herkese güvenceli ve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181100" y="5334000"/>
            <a:ext cx="6375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pc="-10" smtClean="0">
                <a:solidFill>
                  <a:srgbClr val="000000"/>
                </a:solidFill>
                <a:latin typeface="Calibri"/>
                <a:cs typeface="Calibri"/>
              </a:rPr>
              <a:t>nitelikli işler sağlanmalıdır.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952500" y="56515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Sendikal hak ve özgürlüklerin kullanımı güvence altına alınmalı, sendikal barajlar kaldırılmalı, herkesin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1181100" y="5829300"/>
            <a:ext cx="6375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sendika hakkını özgürce kullanabilmesi için gerekli yasal düzenlemeler yapılmalıdır.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952500" y="61468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Toplum yararına çalışma programları kapsamında çalıştırılanlar daimî işçi statüsüne geçirilmelidir.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952500" y="6477000"/>
            <a:ext cx="6604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8600" algn="l"/>
              </a:tabLst>
            </a:pPr>
            <a:r>
              <a:rPr lang="en-CA" sz="1026" spc="-30" smtClean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	Kadın  istihdamının  artırılması  ve  işsizliğinin  azaltılması  için  işgücü  piyasalarındaki  cinsiyetçi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1181100" y="6629400"/>
            <a:ext cx="63754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uygulamalara son verilmeli, ev içi bakım hizmetleri devletin gereken nitelikli, yaygın ve ücretsiz bakım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026" smtClean="0">
                <a:solidFill>
                  <a:srgbClr val="000000"/>
                </a:solidFill>
                <a:latin typeface="Calibri"/>
                <a:cs typeface="Calibri"/>
              </a:rPr>
              <a:t>hizmetlerini sağlaması ile kadının üzerinden alınmalıdır.</a:t>
            </a:r>
          </a:p>
          <a:p>
            <a:pPr>
              <a:lnSpc>
                <a:spcPts val="14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723900" y="10007600"/>
            <a:ext cx="6045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82" spc="-10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6870700" y="10121900"/>
            <a:ext cx="571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7</a:t>
            </a:r>
          </a:p>
          <a:p>
            <a:pPr>
              <a:lnSpc>
                <a:spcPts val="72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2" name="TextBox 2"/>
          <p:cNvSpPr txBox="1"/>
          <p:nvPr/>
        </p:nvSpPr>
        <p:spPr>
          <a:xfrm>
            <a:off x="723900" y="508000"/>
            <a:ext cx="711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FF0000"/>
                </a:solidFill>
                <a:latin typeface="Calibri Bold"/>
                <a:cs typeface="Calibri Bold"/>
              </a:rPr>
              <a:t>DİSK-AR</a:t>
            </a:r>
          </a:p>
          <a:p>
            <a:pPr>
              <a:lnSpc>
                <a:spcPts val="1265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4724400" y="508000"/>
            <a:ext cx="2400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İŞSİZLİK VE İSTİHDAMIN GÖRÜNÜMÜ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213100" y="1117600"/>
            <a:ext cx="4343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Yöntemsel Açıklama: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832100" y="1358900"/>
            <a:ext cx="4724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Yöntemsel Açıklama: Dar Tanımlı İşsizlik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66800" y="1574800"/>
            <a:ext cx="64897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TÜİK referans dönemi içinde istihdam halinde olmayan (kâr karşılığı, yevmiyeli, ücretli ya da ücretsiz olarak hiçbir işte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25500" y="1701800"/>
            <a:ext cx="6731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8226"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çalışmamış ve böyle bir iş ile bağlantısı da olmayan) kişilerden iş aramak için son 4 hafta içinde iş arama kanallarından en az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birini kullanmış ve 2 hafta içinde işbaşı yapabilecek durumda olan 15 ve daha yukarı yaştaki kişileri işsiz olarak tanımlamaktadır.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2014 yılı öncesinde iş arama kriterinde referans dönemi olarak “son 4 hafta” yerine “son 3 ay” kullanılmaktaydı. Dar tanımlı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514600" y="2133600"/>
            <a:ext cx="5041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işsizlik oranı işsizlerin işgücüne oranı olarak hesaplanır.</a:t>
            </a:r>
          </a:p>
          <a:p>
            <a:pPr>
              <a:lnSpc>
                <a:spcPts val="1035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225800" y="2603500"/>
            <a:ext cx="43307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Geniş Tanımlı İşsizlik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2832100"/>
            <a:ext cx="6642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Dar tanımlı (standart) işsizlik oranı işgücü piyasalarındaki durumu bütün boyutlarıyla ortaya koyamıyor. Dar tanımlı/standart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işsizlik hesaplarının taşıdığı kısıtlar ve sorunlar nedeniyle, işsizliğin gerçek boyutlarının anlaşılması için alternatif işsizlik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hesaplamalarına ihtiyaç duyulmaktadır.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3327400"/>
            <a:ext cx="6642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Alternatif işsizlik hesaplamaları konusunda en detaylı yöntemi </a:t>
            </a: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Uluslararası Çalışma Örgütü (ILO)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önermektedir. ILO geniş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tanımlı işsizliği </a:t>
            </a: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emeğin eksik kullanımı (labour underutiliation)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olarak adlandırmakta ve standart işsizlik oranları yanında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ülkeler için alternatif/geniş tanımlı işsizlik oranlarını da hesaplamaktadır.  ILO geniş tanımlı işsizlik kapsamında zamana bağlı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eksik istihdam edilenleri (kısa zamanlı çalışanları, mevsimlik çalışanları), standart işsizleri ve potansiyel işgücünü (halen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çalışmayıp iş bulursa çalışmak isteyenleri) dahil etmektedir.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4102100"/>
            <a:ext cx="6642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AB İstatistik Bürosu Eurostat da alternatif işsizlik oranlarına ilişkin düzenli veriler yayınlamaktadır. Eurostat kısmi zamanlı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çalışanların eksik istihdamı, iş aramayıp çalışmaya hazır olanlar ve iş arayıp hemen çalışmaya hazır olamayanlar başlıkları altında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alternatif işsizlik hesaplamasına dahil etmektedir.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4597400"/>
            <a:ext cx="6642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ABD Çalışma İstatistikleri Bürosu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geniş tanımlı işsizliği, “emeğin eksik kullanımının alternatif hesaplanması” (alternative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measures of labor underutilization) başlığı altında resmi işsizlik oranı ile birlikte düzenli olarak hesaplayıp yayınlamaktadır.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Örneğin Büro Aralık 2019’da ABD’de resmi işsizlik oranını 3,9 olarak hesaplarken, geniş tanımlı işsizliği 6,7 olarak hesaplamıştır.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5092700"/>
            <a:ext cx="6642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TÜİK geniş tanımlı işsizlik verilerini açıklamasa da çeşitli kurum ve kişiler geniş tanımlı işsizlik oranlarını hesaplamaktadır. TİSK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bir süre genişletilmiş işsizlik oranlarını hesaplayıp açıkladı ancak daha sonra bu hesaplamadan vazgeçti.  TÜSİAD İşgücü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piyasalarına ilişkin çeşitli çalışmalarında alternatif işsizlik hesaplamalarına yer verdi. DİSK-AR da uzun yıllardır geniş tanımlı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işsizlik oranlarını hesaplamaktadır. Alternatif işsizlik hesaplamaları ayrı bir saha çalışmasına dayalı değildir. Geniş tanımlı işsizlik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TÜİK tarafından açıklanan Hanehalkı İşgücü Araştırmasında yer alan ham verilerin yeniden hesaplanmasıyla bulunuyor.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5867400"/>
            <a:ext cx="66421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DİSK-AR’ın kullandığı geniş tanımlı işsizlik hesaplaması beş unsurdan oluşuyor: 1) Dar tanımlı (standart) işsizler, 2) İş aramayan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ancak çalışmaya hazır olanlar iki gruba ayrılıyor: 2-a) İş bulma ümidini kaybedenler, 2-b) İş aramayan ancak çalışmaya hazır olan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diğer bireyler,3) Mevsimlik çalışanlar,4) Zamana bağlı eksik çalışanlar.  Bu beş unsur TÜİK verilerinde ham olarak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bulunmaktadır.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6502400"/>
            <a:ext cx="6642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Zamana bağlı eksik istihdam: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Referans haftasında istihdamda olan, esas işinde ve diğer işinde/işlerinde toplam olarak 40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saatten daha az süre çalışmış olup, daha fazla süre çalışmak istediğini belirten ve mümkün olduğu taktirde daha fazla çalışmaya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başlayabilecek olan kişilerdir.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14400" y="6972300"/>
            <a:ext cx="66421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1" b="1" smtClean="0">
                <a:solidFill>
                  <a:srgbClr val="000000"/>
                </a:solidFill>
                <a:latin typeface="Calibri Bold"/>
                <a:cs typeface="Calibri Bold"/>
              </a:rPr>
              <a:t>İş aramayıp çalışmaya hazır olanlar: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Çeşitli nedenlerle bir iş aramayan, ancak 2 hafta içinde işbaşı yapmaya hazır olduğunu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belirten kişilerdir. Bunlar iki alt başlıkta ele alınmaktadır:</a:t>
            </a:r>
          </a:p>
          <a:p>
            <a:pPr>
              <a:lnSpc>
                <a:spcPts val="13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914400" y="7378700"/>
            <a:ext cx="6642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21" b="1" i="1" smtClean="0">
                <a:solidFill>
                  <a:srgbClr val="000000"/>
                </a:solidFill>
                <a:latin typeface="Calibri Bold Italic"/>
                <a:cs typeface="Calibri Bold Italic"/>
              </a:rPr>
              <a:t>İş bulma ümidi olmayanlar: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Daha önce iş aradığı halde bulamayan veya kendi vasıflarına uygun bir iş bulabileceğine inanmadığı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için iş aramayan ancak işbaşı yapmaya hazır olduğunu belirten kişilerdir.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914400" y="7734300"/>
            <a:ext cx="6642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21" b="1" i="1" smtClean="0">
                <a:solidFill>
                  <a:srgbClr val="000000"/>
                </a:solidFill>
                <a:latin typeface="Calibri Bold Italic"/>
                <a:cs typeface="Calibri Bold Italic"/>
              </a:rPr>
              <a:t>Diğer:</a:t>
            </a: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 Mevsimlik çalışma, ev kadını olma, öğrencilik, irad sahibi olma, emeklilik ve çalışamaz halde olma gibi nedenlerle iş</a:t>
            </a:r>
            <a:r>
              <a:rPr lang="en-CA" sz="91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11" smtClean="0">
                <a:solidFill>
                  <a:srgbClr val="000000"/>
                </a:solidFill>
                <a:latin typeface="Times New Roman"/>
              </a:rPr>
            </a:b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aramayıp ancak işbaşı yapmaya hazır olduğunu belirten kişilerdir.</a:t>
            </a:r>
          </a:p>
          <a:p>
            <a:pPr>
              <a:lnSpc>
                <a:spcPts val="110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23900" y="10007600"/>
            <a:ext cx="6045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56" smtClean="0">
                <a:solidFill>
                  <a:srgbClr val="000000"/>
                </a:solidFill>
                <a:latin typeface="Calibri"/>
                <a:cs typeface="Calibri"/>
              </a:rPr>
              <a:t>Nisan 2020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6870700" y="10121900"/>
            <a:ext cx="571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1" smtClea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  <a:p>
            <a:pPr>
              <a:lnSpc>
                <a:spcPts val="720"/>
              </a:lnSpc>
            </a:pPr>
            <a:endParaRPr lang="en-CA" sz="91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349358" y="1839888"/>
            <a:ext cx="56436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40"/>
              </a:lnSpc>
            </a:pPr>
            <a:r>
              <a:rPr lang="tr-TR" b="1" dirty="0" smtClean="0">
                <a:solidFill>
                  <a:srgbClr val="000000"/>
                </a:solidFill>
                <a:latin typeface="Calibri Bold"/>
                <a:cs typeface="Calibri Bold"/>
              </a:rPr>
              <a:t>DİSK –AR (NİSAN 2020). </a:t>
            </a:r>
            <a:r>
              <a:rPr lang="en-CA" b="1" dirty="0" smtClean="0">
                <a:solidFill>
                  <a:srgbClr val="000000"/>
                </a:solidFill>
                <a:latin typeface="Calibri Bold"/>
                <a:cs typeface="Calibri Bold"/>
              </a:rPr>
              <a:t>İŞSİZLİK </a:t>
            </a:r>
            <a:r>
              <a:rPr lang="en-CA" b="1" dirty="0" smtClean="0">
                <a:solidFill>
                  <a:srgbClr val="000000"/>
                </a:solidFill>
                <a:latin typeface="Calibri Bold"/>
                <a:cs typeface="Calibri Bold"/>
              </a:rPr>
              <a:t>VE İSTİHDAMIN GÖRÜNÜMÜ </a:t>
            </a:r>
            <a:r>
              <a:rPr lang="en-CA" b="1" dirty="0" smtClean="0">
                <a:solidFill>
                  <a:srgbClr val="000000"/>
                </a:solidFill>
                <a:latin typeface="Calibri Bold"/>
                <a:cs typeface="Calibri Bold"/>
              </a:rPr>
              <a:t>RAPORU</a:t>
            </a:r>
            <a:r>
              <a:rPr lang="tr-TR" b="1" dirty="0" smtClean="0">
                <a:solidFill>
                  <a:srgbClr val="000000"/>
                </a:solidFill>
                <a:latin typeface="Calibri Bold"/>
                <a:cs typeface="Calibri Bold"/>
              </a:rPr>
              <a:t>. </a:t>
            </a:r>
            <a:endParaRPr lang="en-CA" b="1" dirty="0" smtClean="0">
              <a:solidFill>
                <a:srgbClr val="000000"/>
              </a:solidFill>
              <a:latin typeface="Calibri Bold"/>
              <a:cs typeface="Calibri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1013</Words>
  <Application>Microsoft Office PowerPoint</Application>
  <PresentationFormat>Özel</PresentationFormat>
  <Paragraphs>172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Kaynak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A2E_Engine</dc:creator>
  <cp:lastModifiedBy>Windows Kullanıcısı</cp:lastModifiedBy>
  <cp:revision>2</cp:revision>
  <dcterms:created xsi:type="dcterms:W3CDTF">2020-04-19T20:46:49Z</dcterms:created>
  <dcterms:modified xsi:type="dcterms:W3CDTF">2020-05-28T22:10:00Z</dcterms:modified>
</cp:coreProperties>
</file>