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  <p:sldId id="262" r:id="rId6"/>
    <p:sldId id="263" r:id="rId7"/>
    <p:sldId id="265" r:id="rId8"/>
  </p:sldIdLst>
  <p:sldSz cx="7556500" cy="10680700"/>
  <p:notesSz cx="6858000" cy="9144000"/>
  <p:defaultTextStyle>
    <a:defPPr>
      <a:defRPr lang="en-C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80" d="100"/>
          <a:sy n="80" d="100"/>
        </p:scale>
        <p:origin x="-78" y="1218"/>
      </p:cViewPr>
      <p:guideLst>
        <p:guide orient="horz" pos="3016"/>
        <p:guide pos="232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52450" y="2974705"/>
            <a:ext cx="6261100" cy="20525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4900" y="5426288"/>
            <a:ext cx="5156200" cy="2447149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5/29/2020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5/29/2020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40350" y="536423"/>
            <a:ext cx="1657350" cy="114067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68300" y="536423"/>
            <a:ext cx="4849283" cy="114067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5/29/2020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5/29/2020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863" y="6153339"/>
            <a:ext cx="6261100" cy="190186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863" y="4058633"/>
            <a:ext cx="6261100" cy="209470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5/29/2020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8300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744383" y="2234355"/>
            <a:ext cx="3253317" cy="631958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5/29/2020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143474"/>
            <a:ext cx="3254596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8300" y="3036771"/>
            <a:ext cx="3254596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741827" y="2143474"/>
            <a:ext cx="3255874" cy="89329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741827" y="3036771"/>
            <a:ext cx="3255874" cy="5517169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5/29/2020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5/29/2020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5/29/2020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68301" y="381259"/>
            <a:ext cx="2423363" cy="1622566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879901" y="381259"/>
            <a:ext cx="4117799" cy="817268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68301" y="2003825"/>
            <a:ext cx="2423363" cy="6550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5/29/2020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788" y="6703060"/>
            <a:ext cx="4419600" cy="79133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43788" y="855615"/>
            <a:ext cx="4419600" cy="574548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788" y="7494394"/>
            <a:ext cx="4419600" cy="112382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88523B-E035-4CAE-A96A-58211FC229D1}" type="datetimeFigureOut">
              <a:rPr lang="en-US" smtClean="0"/>
              <a:pPr/>
              <a:t>5/29/2020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8300" y="383477"/>
            <a:ext cx="6629400" cy="15959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8300" y="2234355"/>
            <a:ext cx="6629400" cy="631958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8300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88523B-E035-4CAE-A96A-58211FC229D1}" type="datetimeFigureOut">
              <a:rPr lang="en-US" smtClean="0"/>
              <a:pPr/>
              <a:t>5/29/2020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16717" y="8875350"/>
            <a:ext cx="2332567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278967" y="8875350"/>
            <a:ext cx="1718733" cy="50982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7DFF54-6BA4-4515-87CA-28703F844993}" type="slidenum">
              <a:rPr lang="en-CA" smtClean="0"/>
              <a:pPr/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6500" cy="10668000"/>
          </a:xfrm>
          <a:prstGeom prst="rect">
            <a:avLst/>
          </a:prstGeom>
        </p:spPr>
      </p:pic>
      <p:sp>
        <p:nvSpPr>
          <p:cNvPr id="18" name="TextBox 2"/>
          <p:cNvSpPr txBox="1"/>
          <p:nvPr/>
        </p:nvSpPr>
        <p:spPr>
          <a:xfrm>
            <a:off x="723900" y="508000"/>
            <a:ext cx="7112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13" b="1" smtClean="0">
                <a:solidFill>
                  <a:srgbClr val="FF0000"/>
                </a:solidFill>
                <a:latin typeface="Calibri Bold"/>
                <a:cs typeface="Calibri Bold"/>
              </a:rPr>
              <a:t>DİSK-AR</a:t>
            </a:r>
          </a:p>
          <a:p>
            <a:pPr>
              <a:lnSpc>
                <a:spcPts val="1265"/>
              </a:lnSpc>
            </a:pPr>
            <a:endParaRPr/>
          </a:p>
        </p:txBody>
      </p:sp>
      <p:sp>
        <p:nvSpPr>
          <p:cNvPr id="3" name="TextBox 3"/>
          <p:cNvSpPr txBox="1"/>
          <p:nvPr/>
        </p:nvSpPr>
        <p:spPr>
          <a:xfrm>
            <a:off x="4724400" y="508000"/>
            <a:ext cx="24003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56" smtClean="0">
                <a:solidFill>
                  <a:srgbClr val="000000"/>
                </a:solidFill>
                <a:latin typeface="Calibri"/>
                <a:cs typeface="Calibri"/>
              </a:rPr>
              <a:t>İŞSİZLİK VE İSTİHDAMIN GÖRÜNÜMÜ</a:t>
            </a:r>
          </a:p>
          <a:p>
            <a:pPr>
              <a:lnSpc>
                <a:spcPts val="1205"/>
              </a:lnSpc>
            </a:pPr>
            <a:endParaRPr/>
          </a:p>
        </p:txBody>
      </p:sp>
      <p:sp>
        <p:nvSpPr>
          <p:cNvPr id="4" name="TextBox 4"/>
          <p:cNvSpPr txBox="1"/>
          <p:nvPr/>
        </p:nvSpPr>
        <p:spPr>
          <a:xfrm>
            <a:off x="1308100" y="1079500"/>
            <a:ext cx="6248400" cy="825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3200"/>
              </a:lnSpc>
              <a:tabLst>
                <a:tab pos="393700" algn="l"/>
              </a:tabLst>
            </a:pP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GENİŞ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TANIMLI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İŞSİZ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SAYISI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8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MİLYONA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DAYANDI</a:t>
            </a:r>
            <a:r>
              <a:rPr lang="en-CA" sz="1749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749" smtClean="0">
                <a:solidFill>
                  <a:srgbClr val="000000"/>
                </a:solidFill>
                <a:latin typeface="Times New Roman"/>
              </a:rPr>
            </a:b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	KRİZDE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İSTİHDAM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KAYBI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2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MİLYONU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AŞTI</a:t>
            </a:r>
          </a:p>
          <a:p>
            <a:pPr>
              <a:lnSpc>
                <a:spcPts val="3200"/>
              </a:lnSpc>
            </a:pPr>
            <a:endParaRPr lang="en-CA" sz="1749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23900" y="1981200"/>
            <a:ext cx="683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Türkiye Devrimci İşçi Sendikaları Konfederasyonu Araştırma Merkezi (DİSK-AR) Türkiye İstatistik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Kurumunun (TÜİK) 10 Nisan 2020 günü açıkladığı Ocak 2020 dönemi Hanehalkı İşgücü Araştırması’nı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değerlendirdi.</a:t>
            </a:r>
          </a:p>
          <a:p>
            <a:pPr>
              <a:lnSpc>
                <a:spcPts val="150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23900" y="2616200"/>
            <a:ext cx="68326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75"/>
              </a:lnSpc>
            </a:pP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TÜİK tarafından açıklanan veriler Ocak 2020 Hanehalkı İşgücü Araştırması sonuçlarını yansıyor. 2018-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2019 krizinin olumsuz etkilerini yansıtan verilerde </a:t>
            </a: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henüz Covid-19’un yarattığı ciddi ekonomik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etkilerin sonuçları yok. </a:t>
            </a: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Haziran ve temmuz ayında açıklanacak TÜİK verilerinde Covid-19’un etkilerini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görmek mümkün olacak. </a:t>
            </a: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Önümüzdeki aylarda Covid-19 nedeniyle işsiz sayısının en az ikiye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katlanması ve istihdamda çok ciddi bir daralma yaşanması kaçınılmaz.</a:t>
            </a:r>
          </a:p>
          <a:p>
            <a:pPr>
              <a:lnSpc>
                <a:spcPts val="1475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723900" y="3619500"/>
            <a:ext cx="6832600" cy="419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15 ve daha yukarı yaştakilerde dar tanımlı işsizlerin sayısı 2020 yılı Ocak döneminde geçen yılın aynı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dönemine göre 306 bin kişi azalarak 4 milyon 362 bine gerilmesine rağmen, </a:t>
            </a: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geniş tanımlı işsiz sayısı</a:t>
            </a:r>
          </a:p>
          <a:p>
            <a:pPr>
              <a:lnSpc>
                <a:spcPts val="150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723900" y="4000500"/>
            <a:ext cx="683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50"/>
              </a:lnSpc>
            </a:pP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8 milyona dayandı. Geniş tanımlı işsiz sayısı</a:t>
            </a: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 Ocak 2019’da 7 milyon 552 bin iken Ocak 2020’de 408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bin artışla </a:t>
            </a: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7 milyon 960 bin kişi </a:t>
            </a: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oldu. Geniş tanımlı işsizlik oranı Ocak 2020’de </a:t>
            </a: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yüzde 23,1 </a:t>
            </a: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olarak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hesaplandı.</a:t>
            </a:r>
          </a:p>
          <a:p>
            <a:pPr>
              <a:lnSpc>
                <a:spcPts val="145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723900" y="4622800"/>
            <a:ext cx="6832600" cy="787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65"/>
              </a:lnSpc>
            </a:pP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İstihdamda gerileme olmasına karşın işsiz sayısında bir miktar düşüş var. Bu durumun nedeni geniş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tanımlı olarak işsiz olduğu halde iş aramayanların ancak çalışmaya hazır olanların sayısındaki artış.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Dolayısıyla </a:t>
            </a: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dar tanımlı işsizlikte yaşanan düşüşün nedeni işsizlerin iş aramaktan vazgeçmeleri ve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ümitlerini kaybetmeleridir.</a:t>
            </a:r>
          </a:p>
          <a:p>
            <a:pPr>
              <a:lnSpc>
                <a:spcPts val="1465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723900" y="5448300"/>
            <a:ext cx="6832600" cy="419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Ümitsiz işsizler 1 milyona yaklaştı.</a:t>
            </a: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 Ocak 2019’da 618 bin olan ümitsiz</a:t>
            </a: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 işsizlerin sayısı</a:t>
            </a: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 Ocak 2020’de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328 bin artarak 946 bine yükseldi. Son 1 yılda ümitsiz işsizlerin oranı yüzde 53 arttı.</a:t>
            </a:r>
          </a:p>
          <a:p>
            <a:pPr>
              <a:lnSpc>
                <a:spcPts val="150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23900" y="5905500"/>
            <a:ext cx="6832600" cy="977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50"/>
              </a:lnSpc>
            </a:pP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İstihdamda daralma eğilimi devam ediyor. </a:t>
            </a: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Ocak 2018'den Ocak 2020’ye 763 bin istihdam kaybı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yaşandı. Krizin başladığı Ağustos 2018’e göre istihdam kaybı 2 milyon 50 bin oldu</a:t>
            </a: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. </a:t>
            </a: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Son iki yılda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İŞKUR işveren teşvikleri için 27 milyar olmak üzere istihdam için toplam 43 milyar TL harcadı.</a:t>
            </a: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  Ancak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sonuçta istihdamın artması bir yana, Ocak 2018’e göre 763 bin, Ağustos 2018’e göre 2 milyon 50 bin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istihdam kaybı var. İŞKUR devasa kaynaklar harcıyor ama istihdam azalıyor.</a:t>
            </a:r>
          </a:p>
          <a:p>
            <a:pPr>
              <a:lnSpc>
                <a:spcPts val="145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723900" y="6908800"/>
            <a:ext cx="6832600" cy="609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50"/>
              </a:lnSpc>
            </a:pP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TÜİK’e göre çalışma çağındaki nüfusun (15+ nüfus) sadece yüzde 44'ü istihdamda. Toplam istihdam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27,3 milyon.  Bu istihdam ise tümüyle düzenli ve kayıtlı değil. Geçici işler, kısmi işler, tarım işleri ve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kayıt dışı işler ile ücretsiz aile işçileri de bu sayıya dahil.</a:t>
            </a:r>
          </a:p>
          <a:p>
            <a:pPr>
              <a:lnSpc>
                <a:spcPts val="145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723900" y="7543800"/>
            <a:ext cx="6832600" cy="419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Genç kadın işsizliği ve kentsel kadın işsizliği son 1 yılda en yüksek işsizlik türü olarak görülmeye devam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ediyor. </a:t>
            </a: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Ocak 2020’de de en fazla artış kentsel genç kadın işsizliğinde görüldü</a:t>
            </a: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  <a:p>
            <a:pPr>
              <a:lnSpc>
                <a:spcPts val="140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723900" y="7988300"/>
            <a:ext cx="6832600" cy="419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Mevsim etkisinden arındırılmamış genç işsizliği</a:t>
            </a: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 son 1 yılda 2,2 puan azalarak yüzde 24,5, mevsim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etkisinden arındırılmamış kadın işsizliği 0,2 puan azalarak </a:t>
            </a: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yüzde 16,3</a:t>
            </a: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 oldu.</a:t>
            </a:r>
          </a:p>
          <a:p>
            <a:pPr>
              <a:lnSpc>
                <a:spcPts val="150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723900" y="8432800"/>
            <a:ext cx="6832600" cy="419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500"/>
              </a:lnSpc>
            </a:pP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Krizde kentsel genç kadın işsizliği yüzde 36’lara ulaştı, kadın işsizliği kategorisinde en yüksek işsizlik</a:t>
            </a:r>
            <a:r>
              <a:rPr lang="en-CA" sz="1200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200" smtClean="0">
                <a:solidFill>
                  <a:srgbClr val="000000"/>
                </a:solidFill>
                <a:latin typeface="Times New Roman"/>
              </a:rPr>
            </a:b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seviyesini gördü. </a:t>
            </a:r>
            <a:r>
              <a:rPr lang="en-CA" sz="1210" b="1" smtClean="0">
                <a:solidFill>
                  <a:srgbClr val="000000"/>
                </a:solidFill>
                <a:latin typeface="Calibri Bold"/>
                <a:cs typeface="Calibri Bold"/>
              </a:rPr>
              <a:t>Ocak 2020’de de kentsel genç kadın işsizliği yine en yüksek işsizlik türü oldu</a:t>
            </a:r>
            <a:r>
              <a:rPr lang="en-CA" sz="1200" smtClean="0">
                <a:solidFill>
                  <a:srgbClr val="000000"/>
                </a:solidFill>
                <a:latin typeface="Calibri"/>
                <a:cs typeface="Calibri"/>
              </a:rPr>
              <a:t>.</a:t>
            </a:r>
          </a:p>
          <a:p>
            <a:pPr>
              <a:lnSpc>
                <a:spcPts val="1500"/>
              </a:lnSpc>
            </a:pPr>
            <a:endParaRPr lang="en-CA" sz="1200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723900" y="10007600"/>
            <a:ext cx="6045200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CA" sz="1056" smtClean="0">
                <a:solidFill>
                  <a:srgbClr val="000000"/>
                </a:solidFill>
                <a:latin typeface="Calibri"/>
                <a:cs typeface="Calibri"/>
              </a:rPr>
              <a:t>Nisan 2020</a:t>
            </a:r>
          </a:p>
          <a:p>
            <a:pPr>
              <a:lnSpc>
                <a:spcPts val="1205"/>
              </a:lnSpc>
            </a:pPr>
            <a:endParaRPr lang="en-CA" sz="1056">
              <a:solidFill>
                <a:srgbClr val="000000"/>
              </a:solidFill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6870700" y="10121900"/>
            <a:ext cx="5715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700"/>
              </a:lnSpc>
            </a:pP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3</a:t>
            </a:r>
          </a:p>
          <a:p>
            <a:pPr>
              <a:lnSpc>
                <a:spcPts val="72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6500" cy="10668000"/>
          </a:xfrm>
          <a:prstGeom prst="rect">
            <a:avLst/>
          </a:prstGeom>
        </p:spPr>
      </p:pic>
      <p:sp>
        <p:nvSpPr>
          <p:cNvPr id="54" name="TextBox 2"/>
          <p:cNvSpPr txBox="1"/>
          <p:nvPr/>
        </p:nvSpPr>
        <p:spPr>
          <a:xfrm>
            <a:off x="723900" y="508000"/>
            <a:ext cx="7112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13" b="1" smtClean="0">
                <a:solidFill>
                  <a:srgbClr val="FF0000"/>
                </a:solidFill>
                <a:latin typeface="Calibri Bold"/>
                <a:cs typeface="Calibri Bold"/>
              </a:rPr>
              <a:t>DİSK-AR</a:t>
            </a:r>
          </a:p>
          <a:p>
            <a:pPr>
              <a:lnSpc>
                <a:spcPts val="1265"/>
              </a:lnSpc>
            </a:pPr>
            <a:endParaRPr/>
          </a:p>
        </p:txBody>
      </p:sp>
      <p:sp>
        <p:nvSpPr>
          <p:cNvPr id="3" name="TextBox 3"/>
          <p:cNvSpPr txBox="1"/>
          <p:nvPr/>
        </p:nvSpPr>
        <p:spPr>
          <a:xfrm>
            <a:off x="4724400" y="508000"/>
            <a:ext cx="24003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56" smtClean="0">
                <a:solidFill>
                  <a:srgbClr val="000000"/>
                </a:solidFill>
                <a:latin typeface="Calibri"/>
                <a:cs typeface="Calibri"/>
              </a:rPr>
              <a:t>İŞSİZLİK VE İSTİHDAMIN GÖRÜNÜMÜ</a:t>
            </a:r>
          </a:p>
          <a:p>
            <a:pPr>
              <a:lnSpc>
                <a:spcPts val="1205"/>
              </a:lnSpc>
            </a:pPr>
            <a:endParaRPr/>
          </a:p>
        </p:txBody>
      </p:sp>
      <p:sp>
        <p:nvSpPr>
          <p:cNvPr id="4" name="TextBox 4"/>
          <p:cNvSpPr txBox="1"/>
          <p:nvPr/>
        </p:nvSpPr>
        <p:spPr>
          <a:xfrm>
            <a:off x="723900" y="1054100"/>
            <a:ext cx="68326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300"/>
              </a:lnSpc>
            </a:pPr>
            <a:r>
              <a:rPr lang="en-CA" sz="2002" b="1" smtClean="0">
                <a:solidFill>
                  <a:srgbClr val="C00000"/>
                </a:solidFill>
                <a:latin typeface="Calibri Bold"/>
                <a:cs typeface="Calibri Bold"/>
              </a:rPr>
              <a:t>GENİŞ</a:t>
            </a:r>
            <a:r>
              <a:rPr lang="en-CA" sz="1617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2002" b="1" smtClean="0">
                <a:solidFill>
                  <a:srgbClr val="C00000"/>
                </a:solidFill>
                <a:latin typeface="Calibri Bold"/>
                <a:cs typeface="Calibri Bold"/>
              </a:rPr>
              <a:t>TANIMLI</a:t>
            </a:r>
            <a:r>
              <a:rPr lang="en-CA" sz="1617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2002" b="1" smtClean="0">
                <a:solidFill>
                  <a:srgbClr val="C00000"/>
                </a:solidFill>
                <a:latin typeface="Calibri Bold"/>
                <a:cs typeface="Calibri Bold"/>
              </a:rPr>
              <a:t>İŞSİZ</a:t>
            </a:r>
            <a:r>
              <a:rPr lang="en-CA" sz="1617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2002" b="1" smtClean="0">
                <a:solidFill>
                  <a:srgbClr val="C00000"/>
                </a:solidFill>
                <a:latin typeface="Calibri Bold"/>
                <a:cs typeface="Calibri Bold"/>
              </a:rPr>
              <a:t>SAYISI</a:t>
            </a:r>
            <a:r>
              <a:rPr lang="en-CA" sz="1905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2002" b="1" smtClean="0">
                <a:solidFill>
                  <a:srgbClr val="C00000"/>
                </a:solidFill>
                <a:latin typeface="Calibri Bold"/>
                <a:cs typeface="Calibri Bold"/>
              </a:rPr>
              <a:t>8</a:t>
            </a:r>
            <a:r>
              <a:rPr lang="en-CA" sz="1617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2002" b="1" smtClean="0">
                <a:solidFill>
                  <a:srgbClr val="C00000"/>
                </a:solidFill>
                <a:latin typeface="Calibri Bold"/>
                <a:cs typeface="Calibri Bold"/>
              </a:rPr>
              <a:t>MİLYONA</a:t>
            </a:r>
            <a:r>
              <a:rPr lang="en-CA" sz="1617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2002" b="1" smtClean="0">
                <a:solidFill>
                  <a:srgbClr val="C00000"/>
                </a:solidFill>
                <a:latin typeface="Calibri Bold"/>
                <a:cs typeface="Calibri Bold"/>
              </a:rPr>
              <a:t>DAYANDI!</a:t>
            </a:r>
          </a:p>
          <a:p>
            <a:pPr>
              <a:lnSpc>
                <a:spcPts val="2300"/>
              </a:lnSpc>
            </a:pPr>
            <a:endParaRPr lang="en-CA" sz="1947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49300" y="1435100"/>
            <a:ext cx="68072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FF0000"/>
                </a:solidFill>
                <a:latin typeface="Calibri"/>
                <a:cs typeface="Calibri"/>
              </a:rPr>
              <a:t>Grafik 1:</a:t>
            </a:r>
            <a:r>
              <a:rPr lang="en-CA" sz="1113" b="1" smtClean="0">
                <a:solidFill>
                  <a:srgbClr val="FF0000"/>
                </a:solidFill>
                <a:latin typeface="Calibri Bold"/>
                <a:cs typeface="Calibri Bold"/>
              </a:rPr>
              <a:t> </a:t>
            </a:r>
            <a:r>
              <a:rPr lang="en-CA" sz="1103" smtClean="0">
                <a:solidFill>
                  <a:srgbClr val="FF0000"/>
                </a:solidFill>
                <a:latin typeface="Calibri"/>
                <a:cs typeface="Calibri"/>
              </a:rPr>
              <a:t>İşsiz Sayıları (Ocak 2019-Ocak 2020) (Bin)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4165600" y="1676400"/>
            <a:ext cx="3390900" cy="546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Ocak 2019’da 4 milyon 668 bin olan 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mevsim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etkisinden arındırılmamış dar tanımlı işsiz sayısı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Ocak 2019’da 306 bin kişi azalarak 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4 milyon 362</a:t>
            </a:r>
          </a:p>
          <a:p>
            <a:pPr>
              <a:lnSpc>
                <a:spcPts val="1350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1828800" y="2286000"/>
            <a:ext cx="774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7.552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181100" y="3060700"/>
            <a:ext cx="14224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921" b="1" smtClean="0">
                <a:solidFill>
                  <a:srgbClr val="000000"/>
                </a:solidFill>
                <a:latin typeface="Calibri Bold"/>
                <a:cs typeface="Calibri Bold"/>
              </a:rPr>
              <a:t>4.668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378200" y="2184400"/>
            <a:ext cx="4064000" cy="241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00"/>
              </a:lnSpc>
              <a:tabLst>
                <a:tab pos="787400" algn="l"/>
                <a:tab pos="1511300" algn="l"/>
                <a:tab pos="2044700" algn="l"/>
                <a:tab pos="2336800" algn="l"/>
              </a:tabLst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7.960</a:t>
            </a: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	bin   oldu	(Grafik	1).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	Mevsim   etkisinden</a:t>
            </a:r>
          </a:p>
          <a:p>
            <a:pPr>
              <a:lnSpc>
                <a:spcPts val="930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4165600" y="2349500"/>
            <a:ext cx="3276600" cy="558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00"/>
              </a:lnSpc>
            </a:pP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arındırılmamış işsizlik oranı</a:t>
            </a: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 bir önceki yılın aynı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ayına göre 0,9 puan azalarak 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yüzde 13,8</a:t>
            </a: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 olarak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gerçekleşti.</a:t>
            </a:r>
          </a:p>
          <a:p>
            <a:pPr>
              <a:lnSpc>
                <a:spcPts val="1340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4165600" y="2946400"/>
            <a:ext cx="32766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  <a:tabLst>
                <a:tab pos="431800" algn="l"/>
                <a:tab pos="1511300" algn="l"/>
              </a:tabLst>
            </a:pP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Ocak	2019’da   yüzde	14,7   olan 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  mevsim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2717800" y="3136900"/>
            <a:ext cx="4724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  <a:tabLst>
                <a:tab pos="1447800" algn="l"/>
              </a:tabLst>
            </a:pPr>
            <a:r>
              <a:rPr lang="en-CA" sz="921" b="1" smtClean="0">
                <a:solidFill>
                  <a:srgbClr val="000000"/>
                </a:solidFill>
                <a:latin typeface="Calibri Bold"/>
                <a:cs typeface="Calibri Bold"/>
              </a:rPr>
              <a:t>4.362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	etkisinden arındırılmış dar tanımlı işsizlik, </a:t>
            </a: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Ocak</a:t>
            </a:r>
          </a:p>
          <a:p>
            <a:pPr>
              <a:lnSpc>
                <a:spcPts val="1090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4165600" y="3289300"/>
            <a:ext cx="32766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2020’de 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yüzde 13,8</a:t>
            </a: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 oldu.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397000" y="4330700"/>
            <a:ext cx="2667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  <a:tabLst>
                <a:tab pos="1524000" algn="l"/>
              </a:tabLst>
            </a:pPr>
            <a:r>
              <a:rPr lang="en-CA" sz="911" smtClean="0">
                <a:solidFill>
                  <a:srgbClr val="595859"/>
                </a:solidFill>
                <a:latin typeface="Calibri"/>
                <a:cs typeface="Calibri"/>
              </a:rPr>
              <a:t>Ocak 2019	Ocak 2020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1549400" y="4572000"/>
            <a:ext cx="25146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  <a:tabLst>
                <a:tab pos="990600" algn="l"/>
              </a:tabLst>
            </a:pPr>
            <a:r>
              <a:rPr lang="en-CA" sz="911" smtClean="0">
                <a:solidFill>
                  <a:srgbClr val="595859"/>
                </a:solidFill>
                <a:latin typeface="Calibri"/>
                <a:cs typeface="Calibri"/>
              </a:rPr>
              <a:t>Dar Tanımlı İşsiz	Geniş Tanımlı İşsiz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4165600" y="4521200"/>
            <a:ext cx="3276600" cy="266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00"/>
              </a:lnSpc>
            </a:pPr>
            <a:r>
              <a:rPr lang="en-CA" sz="802" b="1" smtClean="0">
                <a:solidFill>
                  <a:srgbClr val="000000"/>
                </a:solidFill>
                <a:latin typeface="Calibri Bold"/>
                <a:cs typeface="Calibri Bold"/>
              </a:rPr>
              <a:t>Kaynak: </a:t>
            </a:r>
            <a:r>
              <a:rPr lang="en-CA" sz="792" smtClean="0">
                <a:solidFill>
                  <a:srgbClr val="000000"/>
                </a:solidFill>
                <a:latin typeface="Calibri"/>
                <a:cs typeface="Calibri"/>
              </a:rPr>
              <a:t>TÜİK Hanehalkı İşgücü Araştırması Ocak 2020, DİSK-AR</a:t>
            </a:r>
            <a:r>
              <a:rPr lang="en-CA" sz="792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792" smtClean="0">
                <a:solidFill>
                  <a:srgbClr val="000000"/>
                </a:solidFill>
                <a:latin typeface="Times New Roman"/>
              </a:rPr>
            </a:br>
            <a:r>
              <a:rPr lang="en-CA" sz="792" smtClean="0">
                <a:solidFill>
                  <a:srgbClr val="000000"/>
                </a:solidFill>
                <a:latin typeface="Calibri"/>
                <a:cs typeface="Calibri"/>
              </a:rPr>
              <a:t>tarafından hesaplanmıştır.</a:t>
            </a:r>
          </a:p>
          <a:p>
            <a:pPr>
              <a:lnSpc>
                <a:spcPts val="960"/>
              </a:lnSpc>
            </a:pPr>
            <a:endParaRPr lang="en-CA" sz="792">
              <a:solidFill>
                <a:srgbClr val="000000"/>
              </a:solidFill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723900" y="5092700"/>
            <a:ext cx="6832600" cy="889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25"/>
              </a:lnSpc>
            </a:pP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DİSK-AR tarafından hesaplanan 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geniş tanımlı işsiz sayısı</a:t>
            </a: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 Ocak 2019’da 7 milyon 552 bin iken Ocak 2020’de 408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bin artışla 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7 milyon 960 bin kişi </a:t>
            </a: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oldu. Geniş tanımlı işsizlik oranı Ocak 2020’de 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yüzde 23,1 </a:t>
            </a: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olarak hesaplandı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(Tablo 1). Dar tanımlı işsizlik azalırken geniş tanımlı işsizliğin artmasının sebeplerinden biri kriz döneminde iş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aramayıp çalışmaya hazır olanların dikkat çekici artışı olarak gösterilebilir. Kriz dönemindeki uzun süreli işsizliğin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sonucunda ümidini kaybeden işsizler son 1 yılda yüzde 53 oranında arttı.</a:t>
            </a:r>
          </a:p>
          <a:p>
            <a:pPr>
              <a:lnSpc>
                <a:spcPts val="132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723900" y="6019800"/>
            <a:ext cx="6832600" cy="546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2020 Ocak ayında iş bulma ümidini kaybedenlerin sayısı 946 bine ulaştı. İstihdamda gerileme olmasına karşın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işsiz sayısında bir miktar düşüş var. Bu durumun nedeni geniş tanımlı olarak işsiz olduğu halde iş aramayanların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ancak çalışmaya hazır olanların sayısındaki artış.</a:t>
            </a:r>
          </a:p>
          <a:p>
            <a:pPr>
              <a:lnSpc>
                <a:spcPts val="1350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723900" y="6858000"/>
            <a:ext cx="68326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FF0000"/>
                </a:solidFill>
                <a:latin typeface="Calibri"/>
                <a:cs typeface="Calibri"/>
              </a:rPr>
              <a:t>Tablo 1:</a:t>
            </a:r>
            <a:r>
              <a:rPr lang="en-CA" sz="1113" b="1" smtClean="0">
                <a:solidFill>
                  <a:srgbClr val="FF0000"/>
                </a:solidFill>
                <a:latin typeface="Calibri Bold"/>
                <a:cs typeface="Calibri Bold"/>
              </a:rPr>
              <a:t> </a:t>
            </a:r>
            <a:r>
              <a:rPr lang="en-CA" sz="1103" smtClean="0">
                <a:solidFill>
                  <a:srgbClr val="FF0000"/>
                </a:solidFill>
                <a:latin typeface="Calibri"/>
                <a:cs typeface="Calibri"/>
              </a:rPr>
              <a:t>Geniş Tanımlı İşsizlik (Ocak 2019-Ocak 2020) (Bin)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787400" y="7099300"/>
            <a:ext cx="6985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66" b="1" smtClean="0">
                <a:solidFill>
                  <a:srgbClr val="FFFEFF"/>
                </a:solidFill>
                <a:latin typeface="Calibri Bold"/>
                <a:cs typeface="Calibri Bold"/>
              </a:rPr>
              <a:t>İşsiz Türü</a:t>
            </a:r>
          </a:p>
          <a:p>
            <a:pPr>
              <a:lnSpc>
                <a:spcPts val="1205"/>
              </a:lnSpc>
            </a:pPr>
            <a:endParaRPr/>
          </a:p>
        </p:txBody>
      </p:sp>
      <p:sp>
        <p:nvSpPr>
          <p:cNvPr id="21" name="TextBox 21"/>
          <p:cNvSpPr txBox="1"/>
          <p:nvPr/>
        </p:nvSpPr>
        <p:spPr>
          <a:xfrm>
            <a:off x="3670300" y="7099300"/>
            <a:ext cx="14986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66" b="1" smtClean="0">
                <a:solidFill>
                  <a:srgbClr val="FFFEFF"/>
                </a:solidFill>
                <a:latin typeface="Calibri Bold"/>
                <a:cs typeface="Calibri Bold"/>
              </a:rPr>
              <a:t>Ocak 2019    Ocak 2020</a:t>
            </a:r>
          </a:p>
          <a:p>
            <a:pPr>
              <a:lnSpc>
                <a:spcPts val="1205"/>
              </a:lnSpc>
            </a:pPr>
            <a:endParaRPr/>
          </a:p>
        </p:txBody>
      </p:sp>
      <p:sp>
        <p:nvSpPr>
          <p:cNvPr id="22" name="TextBox 22"/>
          <p:cNvSpPr txBox="1"/>
          <p:nvPr/>
        </p:nvSpPr>
        <p:spPr>
          <a:xfrm>
            <a:off x="5549900" y="7099300"/>
            <a:ext cx="4191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66" b="1" smtClean="0">
                <a:solidFill>
                  <a:srgbClr val="FFFEFF"/>
                </a:solidFill>
                <a:latin typeface="Calibri Bold"/>
                <a:cs typeface="Calibri Bold"/>
              </a:rPr>
              <a:t>Fark</a:t>
            </a:r>
          </a:p>
          <a:p>
            <a:pPr>
              <a:lnSpc>
                <a:spcPts val="1205"/>
              </a:lnSpc>
            </a:pPr>
            <a:endParaRPr/>
          </a:p>
        </p:txBody>
      </p:sp>
      <p:sp>
        <p:nvSpPr>
          <p:cNvPr id="23" name="TextBox 23"/>
          <p:cNvSpPr txBox="1"/>
          <p:nvPr/>
        </p:nvSpPr>
        <p:spPr>
          <a:xfrm>
            <a:off x="787400" y="7315200"/>
            <a:ext cx="1155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FFFEFF"/>
                </a:solidFill>
                <a:latin typeface="Calibri Bold"/>
                <a:cs typeface="Calibri Bold"/>
              </a:rPr>
              <a:t>Dar tanımlı işsizler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24" name="TextBox 24"/>
          <p:cNvSpPr txBox="1"/>
          <p:nvPr/>
        </p:nvSpPr>
        <p:spPr>
          <a:xfrm>
            <a:off x="3962400" y="7315200"/>
            <a:ext cx="469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4.668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25" name="TextBox 25"/>
          <p:cNvSpPr txBox="1"/>
          <p:nvPr/>
        </p:nvSpPr>
        <p:spPr>
          <a:xfrm>
            <a:off x="4775200" y="7315200"/>
            <a:ext cx="469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4 362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26" name="TextBox 26"/>
          <p:cNvSpPr txBox="1"/>
          <p:nvPr/>
        </p:nvSpPr>
        <p:spPr>
          <a:xfrm>
            <a:off x="5549900" y="7315200"/>
            <a:ext cx="4191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-306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27" name="TextBox 27"/>
          <p:cNvSpPr txBox="1"/>
          <p:nvPr/>
        </p:nvSpPr>
        <p:spPr>
          <a:xfrm>
            <a:off x="787400" y="7531100"/>
            <a:ext cx="24384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FFFEFF"/>
                </a:solidFill>
                <a:latin typeface="Calibri Bold"/>
                <a:cs typeface="Calibri Bold"/>
              </a:rPr>
              <a:t>İş aramayıp çalışmaya hazır olanların tümü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28" name="TextBox 28"/>
          <p:cNvSpPr txBox="1"/>
          <p:nvPr/>
        </p:nvSpPr>
        <p:spPr>
          <a:xfrm>
            <a:off x="3962400" y="7531100"/>
            <a:ext cx="469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2.311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29" name="TextBox 29"/>
          <p:cNvSpPr txBox="1"/>
          <p:nvPr/>
        </p:nvSpPr>
        <p:spPr>
          <a:xfrm>
            <a:off x="4775200" y="7531100"/>
            <a:ext cx="469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2.786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30" name="TextBox 30"/>
          <p:cNvSpPr txBox="1"/>
          <p:nvPr/>
        </p:nvSpPr>
        <p:spPr>
          <a:xfrm>
            <a:off x="5588000" y="7531100"/>
            <a:ext cx="381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475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31" name="TextBox 31"/>
          <p:cNvSpPr txBox="1"/>
          <p:nvPr/>
        </p:nvSpPr>
        <p:spPr>
          <a:xfrm>
            <a:off x="1841500" y="7747000"/>
            <a:ext cx="17018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i="1" smtClean="0">
                <a:solidFill>
                  <a:srgbClr val="FFFEFF"/>
                </a:solidFill>
                <a:latin typeface="Calibri Bold Italic"/>
                <a:cs typeface="Calibri Bold Italic"/>
              </a:rPr>
              <a:t>a-İş bulma ümidi olmayanlar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32" name="TextBox 32"/>
          <p:cNvSpPr txBox="1"/>
          <p:nvPr/>
        </p:nvSpPr>
        <p:spPr>
          <a:xfrm>
            <a:off x="4064000" y="7747000"/>
            <a:ext cx="381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618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33" name="TextBox 33"/>
          <p:cNvSpPr txBox="1"/>
          <p:nvPr/>
        </p:nvSpPr>
        <p:spPr>
          <a:xfrm>
            <a:off x="4864100" y="7747000"/>
            <a:ext cx="381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946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34" name="TextBox 34"/>
          <p:cNvSpPr txBox="1"/>
          <p:nvPr/>
        </p:nvSpPr>
        <p:spPr>
          <a:xfrm>
            <a:off x="5588000" y="7747000"/>
            <a:ext cx="381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328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35" name="TextBox 35"/>
          <p:cNvSpPr txBox="1"/>
          <p:nvPr/>
        </p:nvSpPr>
        <p:spPr>
          <a:xfrm>
            <a:off x="1041400" y="7962900"/>
            <a:ext cx="2501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i="1" smtClean="0">
                <a:solidFill>
                  <a:srgbClr val="FFFEFF"/>
                </a:solidFill>
                <a:latin typeface="Calibri Bold Italic"/>
                <a:cs typeface="Calibri Bold Italic"/>
              </a:rPr>
              <a:t>b- Diğer iş aramayıp çalışmaya hazır olanlar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36" name="TextBox 36"/>
          <p:cNvSpPr txBox="1"/>
          <p:nvPr/>
        </p:nvSpPr>
        <p:spPr>
          <a:xfrm>
            <a:off x="3962400" y="7962900"/>
            <a:ext cx="469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1.693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37" name="TextBox 37"/>
          <p:cNvSpPr txBox="1"/>
          <p:nvPr/>
        </p:nvSpPr>
        <p:spPr>
          <a:xfrm>
            <a:off x="4775200" y="7962900"/>
            <a:ext cx="469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1.840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38" name="TextBox 38"/>
          <p:cNvSpPr txBox="1"/>
          <p:nvPr/>
        </p:nvSpPr>
        <p:spPr>
          <a:xfrm>
            <a:off x="5588000" y="7962900"/>
            <a:ext cx="381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147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39" name="TextBox 39"/>
          <p:cNvSpPr txBox="1"/>
          <p:nvPr/>
        </p:nvSpPr>
        <p:spPr>
          <a:xfrm>
            <a:off x="787400" y="8178800"/>
            <a:ext cx="16764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FFFEFF"/>
                </a:solidFill>
                <a:latin typeface="Calibri Bold"/>
                <a:cs typeface="Calibri Bold"/>
              </a:rPr>
              <a:t>Zamana bağlı eksik istihdam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40" name="TextBox 40"/>
          <p:cNvSpPr txBox="1"/>
          <p:nvPr/>
        </p:nvSpPr>
        <p:spPr>
          <a:xfrm>
            <a:off x="4064000" y="8178800"/>
            <a:ext cx="381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410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41" name="TextBox 41"/>
          <p:cNvSpPr txBox="1"/>
          <p:nvPr/>
        </p:nvSpPr>
        <p:spPr>
          <a:xfrm>
            <a:off x="4864100" y="8178800"/>
            <a:ext cx="381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683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42" name="TextBox 42"/>
          <p:cNvSpPr txBox="1"/>
          <p:nvPr/>
        </p:nvSpPr>
        <p:spPr>
          <a:xfrm>
            <a:off x="5588000" y="8178800"/>
            <a:ext cx="381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273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43" name="TextBox 43"/>
          <p:cNvSpPr txBox="1"/>
          <p:nvPr/>
        </p:nvSpPr>
        <p:spPr>
          <a:xfrm>
            <a:off x="787400" y="8394700"/>
            <a:ext cx="12573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FFFEFF"/>
                </a:solidFill>
                <a:latin typeface="Calibri Bold"/>
                <a:cs typeface="Calibri Bold"/>
              </a:rPr>
              <a:t>Mevsimlik çalışanlar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44" name="TextBox 44"/>
          <p:cNvSpPr txBox="1"/>
          <p:nvPr/>
        </p:nvSpPr>
        <p:spPr>
          <a:xfrm>
            <a:off x="4064000" y="8394700"/>
            <a:ext cx="381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163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45" name="TextBox 45"/>
          <p:cNvSpPr txBox="1"/>
          <p:nvPr/>
        </p:nvSpPr>
        <p:spPr>
          <a:xfrm>
            <a:off x="4864100" y="8394700"/>
            <a:ext cx="381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129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46" name="TextBox 46"/>
          <p:cNvSpPr txBox="1"/>
          <p:nvPr/>
        </p:nvSpPr>
        <p:spPr>
          <a:xfrm>
            <a:off x="5613400" y="8394700"/>
            <a:ext cx="3556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-34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47" name="TextBox 47"/>
          <p:cNvSpPr txBox="1"/>
          <p:nvPr/>
        </p:nvSpPr>
        <p:spPr>
          <a:xfrm>
            <a:off x="787400" y="8610600"/>
            <a:ext cx="5842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FFFEFF"/>
                </a:solidFill>
                <a:latin typeface="Calibri Bold"/>
                <a:cs typeface="Calibri Bold"/>
              </a:rPr>
              <a:t>Toplam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48" name="TextBox 48"/>
          <p:cNvSpPr txBox="1"/>
          <p:nvPr/>
        </p:nvSpPr>
        <p:spPr>
          <a:xfrm>
            <a:off x="3962400" y="8610600"/>
            <a:ext cx="469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FF0000"/>
                </a:solidFill>
                <a:latin typeface="Calibri Bold"/>
                <a:cs typeface="Calibri Bold"/>
              </a:rPr>
              <a:t>7.552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49" name="TextBox 49"/>
          <p:cNvSpPr txBox="1"/>
          <p:nvPr/>
        </p:nvSpPr>
        <p:spPr>
          <a:xfrm>
            <a:off x="4775200" y="8610600"/>
            <a:ext cx="469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FF0000"/>
                </a:solidFill>
                <a:latin typeface="Calibri Bold"/>
                <a:cs typeface="Calibri Bold"/>
              </a:rPr>
              <a:t>7.960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50" name="TextBox 50"/>
          <p:cNvSpPr txBox="1"/>
          <p:nvPr/>
        </p:nvSpPr>
        <p:spPr>
          <a:xfrm>
            <a:off x="5588000" y="8610600"/>
            <a:ext cx="381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50"/>
              </a:lnSpc>
            </a:pPr>
            <a:r>
              <a:rPr lang="en-CA" sz="1017" b="1" smtClean="0">
                <a:solidFill>
                  <a:srgbClr val="FF0000"/>
                </a:solidFill>
                <a:latin typeface="Calibri Bold"/>
                <a:cs typeface="Calibri Bold"/>
              </a:rPr>
              <a:t>408</a:t>
            </a:r>
          </a:p>
          <a:p>
            <a:pPr>
              <a:lnSpc>
                <a:spcPts val="1150"/>
              </a:lnSpc>
            </a:pPr>
            <a:endParaRPr/>
          </a:p>
        </p:txBody>
      </p:sp>
      <p:sp>
        <p:nvSpPr>
          <p:cNvPr id="51" name="TextBox 51"/>
          <p:cNvSpPr txBox="1"/>
          <p:nvPr/>
        </p:nvSpPr>
        <p:spPr>
          <a:xfrm>
            <a:off x="723900" y="8864600"/>
            <a:ext cx="6832600" cy="431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800"/>
              </a:lnSpc>
            </a:pPr>
            <a:r>
              <a:rPr lang="en-CA" sz="802" b="1" smtClean="0">
                <a:solidFill>
                  <a:srgbClr val="000000"/>
                </a:solidFill>
                <a:latin typeface="Calibri Bold"/>
                <a:cs typeface="Calibri Bold"/>
              </a:rPr>
              <a:t>Kaynak: </a:t>
            </a:r>
            <a:r>
              <a:rPr lang="en-CA" sz="792" smtClean="0">
                <a:solidFill>
                  <a:srgbClr val="000000"/>
                </a:solidFill>
                <a:latin typeface="Calibri"/>
                <a:cs typeface="Calibri"/>
              </a:rPr>
              <a:t>TÜİK Hanehalkı İşgücü Araştırması Ocak 2020, DİSK-AR tarafından hesaplanmıştır.</a:t>
            </a:r>
            <a:r>
              <a:rPr lang="en-CA" sz="1007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007" smtClean="0">
                <a:solidFill>
                  <a:srgbClr val="000000"/>
                </a:solidFill>
                <a:latin typeface="Times New Roman"/>
              </a:rPr>
            </a:br>
            <a:r>
              <a:rPr lang="en-CA" sz="1017" b="1" smtClean="0">
                <a:solidFill>
                  <a:srgbClr val="000000"/>
                </a:solidFill>
                <a:latin typeface="Calibri Bold"/>
                <a:cs typeface="Calibri Bold"/>
              </a:rPr>
              <a:t>Not: Dar ve geniş tanımlı işsizlikle ilgili yöntemsel açıklama ektedir.</a:t>
            </a:r>
          </a:p>
          <a:p>
            <a:pPr>
              <a:lnSpc>
                <a:spcPts val="1800"/>
              </a:lnSpc>
            </a:pPr>
            <a:endParaRPr lang="en-CA" sz="1007">
              <a:solidFill>
                <a:srgbClr val="000000"/>
              </a:solidFill>
            </a:endParaRPr>
          </a:p>
        </p:txBody>
      </p:sp>
      <p:sp>
        <p:nvSpPr>
          <p:cNvPr id="52" name="TextBox 52"/>
          <p:cNvSpPr txBox="1"/>
          <p:nvPr/>
        </p:nvSpPr>
        <p:spPr>
          <a:xfrm>
            <a:off x="723900" y="10007600"/>
            <a:ext cx="6045200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CA" sz="1056" smtClean="0">
                <a:solidFill>
                  <a:srgbClr val="000000"/>
                </a:solidFill>
                <a:latin typeface="Calibri"/>
                <a:cs typeface="Calibri"/>
              </a:rPr>
              <a:t>Nisan 2020</a:t>
            </a:r>
          </a:p>
          <a:p>
            <a:pPr>
              <a:lnSpc>
                <a:spcPts val="1205"/>
              </a:lnSpc>
            </a:pPr>
            <a:endParaRPr lang="en-CA" sz="1056">
              <a:solidFill>
                <a:srgbClr val="000000"/>
              </a:solidFill>
            </a:endParaRPr>
          </a:p>
        </p:txBody>
      </p:sp>
      <p:sp>
        <p:nvSpPr>
          <p:cNvPr id="53" name="TextBox 53"/>
          <p:cNvSpPr txBox="1"/>
          <p:nvPr/>
        </p:nvSpPr>
        <p:spPr>
          <a:xfrm>
            <a:off x="6870700" y="10121900"/>
            <a:ext cx="5715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700"/>
              </a:lnSpc>
            </a:pP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4</a:t>
            </a:r>
          </a:p>
          <a:p>
            <a:pPr>
              <a:lnSpc>
                <a:spcPts val="72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6500" cy="10668000"/>
          </a:xfrm>
          <a:prstGeom prst="rect">
            <a:avLst/>
          </a:prstGeom>
        </p:spPr>
      </p:pic>
      <p:sp>
        <p:nvSpPr>
          <p:cNvPr id="19" name="TextBox 2"/>
          <p:cNvSpPr txBox="1"/>
          <p:nvPr/>
        </p:nvSpPr>
        <p:spPr>
          <a:xfrm>
            <a:off x="723900" y="508000"/>
            <a:ext cx="7112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13" b="1" smtClean="0">
                <a:solidFill>
                  <a:srgbClr val="FF0000"/>
                </a:solidFill>
                <a:latin typeface="Calibri Bold"/>
                <a:cs typeface="Calibri Bold"/>
              </a:rPr>
              <a:t>DİSK-AR</a:t>
            </a:r>
          </a:p>
          <a:p>
            <a:pPr>
              <a:lnSpc>
                <a:spcPts val="1265"/>
              </a:lnSpc>
            </a:pPr>
            <a:endParaRPr/>
          </a:p>
        </p:txBody>
      </p:sp>
      <p:sp>
        <p:nvSpPr>
          <p:cNvPr id="3" name="TextBox 3"/>
          <p:cNvSpPr txBox="1"/>
          <p:nvPr/>
        </p:nvSpPr>
        <p:spPr>
          <a:xfrm>
            <a:off x="4724400" y="508000"/>
            <a:ext cx="24003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56" smtClean="0">
                <a:solidFill>
                  <a:srgbClr val="000000"/>
                </a:solidFill>
                <a:latin typeface="Calibri"/>
                <a:cs typeface="Calibri"/>
              </a:rPr>
              <a:t>İŞSİZLİK VE İSTİHDAMIN GÖRÜNÜMÜ</a:t>
            </a:r>
          </a:p>
          <a:p>
            <a:pPr>
              <a:lnSpc>
                <a:spcPts val="1205"/>
              </a:lnSpc>
            </a:pPr>
            <a:endParaRPr/>
          </a:p>
        </p:txBody>
      </p:sp>
      <p:sp>
        <p:nvSpPr>
          <p:cNvPr id="4" name="TextBox 4"/>
          <p:cNvSpPr txBox="1"/>
          <p:nvPr/>
        </p:nvSpPr>
        <p:spPr>
          <a:xfrm>
            <a:off x="723900" y="800100"/>
            <a:ext cx="6832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KRİZDEN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BU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YANA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İSTİHDAM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2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MİLYON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52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BİN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AZALDI</a:t>
            </a:r>
          </a:p>
          <a:p>
            <a:pPr>
              <a:lnSpc>
                <a:spcPts val="2070"/>
              </a:lnSpc>
            </a:pPr>
            <a:endParaRPr lang="en-CA" sz="1738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723900" y="1244600"/>
            <a:ext cx="6832600" cy="10668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60"/>
              </a:lnSpc>
            </a:pP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Ocak 2018’de 28 milyon 29 bin olan 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mevsim etkisinden arındırılmamış istihdam</a:t>
            </a: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 krizin başladığı 2018 Ağustos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ayında 29 bin 318’e yükseldi. Ağustos 2018’den Şubat 2019’a kadar düzenli bir azalış gösteren istihdam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edilenlerin sayısı Şubat 2019’da artış eğilimi gösterse de Temmuz 2019’dan sonra tekrar azalmaya başladı. 2020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Ocak ayında istihdam edilenlerin sayısı krizin başladığı 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Ağustos 2018’den bu yana 2 milyon 52 bin azalarak</a:t>
            </a: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27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milyon266  bine  geriledi</a:t>
            </a: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(Grafik2).  Küresel  salgın  COVID-19’un  yıkıcı  etkilerinin  henüz  görülmediği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düşünülecek olursa istihdamdaki azalışın süreceğini söylemek yanlış olmayacaktır.</a:t>
            </a:r>
          </a:p>
          <a:p>
            <a:pPr>
              <a:lnSpc>
                <a:spcPts val="1360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723900" y="2463800"/>
            <a:ext cx="68326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FF0000"/>
                </a:solidFill>
                <a:latin typeface="Calibri"/>
                <a:cs typeface="Calibri"/>
              </a:rPr>
              <a:t>Grafik 2: İstihdam Edilenler (Ocak 2018-Ocak 2020) (Bin)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2095500" y="6045200"/>
            <a:ext cx="3937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11" smtClean="0">
                <a:solidFill>
                  <a:srgbClr val="595859"/>
                </a:solidFill>
                <a:latin typeface="Calibri"/>
                <a:cs typeface="Calibri"/>
              </a:rPr>
              <a:t>2018</a:t>
            </a:r>
          </a:p>
          <a:p>
            <a:pPr>
              <a:lnSpc>
                <a:spcPts val="1035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4787900" y="6045200"/>
            <a:ext cx="3937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11" smtClean="0">
                <a:solidFill>
                  <a:srgbClr val="595859"/>
                </a:solidFill>
                <a:latin typeface="Calibri"/>
                <a:cs typeface="Calibri"/>
              </a:rPr>
              <a:t>2019</a:t>
            </a:r>
          </a:p>
          <a:p>
            <a:pPr>
              <a:lnSpc>
                <a:spcPts val="1035"/>
              </a:lnSpc>
            </a:pPr>
            <a:endParaRPr/>
          </a:p>
        </p:txBody>
      </p:sp>
      <p:sp>
        <p:nvSpPr>
          <p:cNvPr id="9" name="TextBox 9"/>
          <p:cNvSpPr txBox="1"/>
          <p:nvPr/>
        </p:nvSpPr>
        <p:spPr>
          <a:xfrm>
            <a:off x="6248400" y="6045200"/>
            <a:ext cx="3937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11" smtClean="0">
                <a:solidFill>
                  <a:srgbClr val="595859"/>
                </a:solidFill>
                <a:latin typeface="Calibri"/>
                <a:cs typeface="Calibri"/>
              </a:rPr>
              <a:t>2020</a:t>
            </a:r>
          </a:p>
          <a:p>
            <a:pPr>
              <a:lnSpc>
                <a:spcPts val="1035"/>
              </a:lnSpc>
            </a:pPr>
            <a:endParaRPr/>
          </a:p>
        </p:txBody>
      </p:sp>
      <p:sp>
        <p:nvSpPr>
          <p:cNvPr id="10" name="TextBox 10"/>
          <p:cNvSpPr txBox="1"/>
          <p:nvPr/>
        </p:nvSpPr>
        <p:spPr>
          <a:xfrm>
            <a:off x="723900" y="6324600"/>
            <a:ext cx="6832600" cy="127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802" b="1" smtClean="0">
                <a:solidFill>
                  <a:srgbClr val="000000"/>
                </a:solidFill>
                <a:latin typeface="Calibri Bold"/>
                <a:cs typeface="Calibri Bold"/>
              </a:rPr>
              <a:t>Kaynak</a:t>
            </a:r>
            <a:r>
              <a:rPr lang="en-CA" sz="792" smtClean="0">
                <a:solidFill>
                  <a:srgbClr val="000000"/>
                </a:solidFill>
                <a:latin typeface="Calibri"/>
                <a:cs typeface="Calibri"/>
              </a:rPr>
              <a:t>: TÜİK Hanehalkı İşgücü Araştırması Ocak 2020, DİSK-AR tarafından hazırlanmıştır.</a:t>
            </a:r>
          </a:p>
          <a:p>
            <a:pPr>
              <a:lnSpc>
                <a:spcPts val="920"/>
              </a:lnSpc>
            </a:pPr>
            <a:endParaRPr lang="en-CA" sz="792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723900" y="6883400"/>
            <a:ext cx="6832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GENÇ KADIN İŞSİZLİĞİ İLK SIRADA</a:t>
            </a:r>
          </a:p>
          <a:p>
            <a:pPr>
              <a:lnSpc>
                <a:spcPts val="2070"/>
              </a:lnSpc>
            </a:pPr>
            <a:endParaRPr lang="en-CA" sz="1800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723900" y="7239000"/>
            <a:ext cx="68326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NE EĞİTİMDE NE İSTİHDAMDA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OLANLAR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(NEET)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ARTIYOR</a:t>
            </a:r>
          </a:p>
          <a:p>
            <a:pPr>
              <a:lnSpc>
                <a:spcPts val="2070"/>
              </a:lnSpc>
            </a:pPr>
            <a:endParaRPr lang="en-CA" sz="1589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723900" y="7581900"/>
            <a:ext cx="6832600" cy="393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Genç kadın işsizliği ve kentsel kadın işsizliği son 1 yılda en yüksek işsizlik türü olarak görülmeye devam ediyor.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Ocak 2020’de de en fazla artış kentsel genç kadın işsizliğinde görüldü.</a:t>
            </a:r>
          </a:p>
          <a:p>
            <a:pPr>
              <a:lnSpc>
                <a:spcPts val="1400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723900" y="8001000"/>
            <a:ext cx="6832600" cy="393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Mevsim etkisinden arındırılmamış genç işsizliği </a:t>
            </a: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son 1 yılda 2,2 puan azalarak 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yüzde 24,5</a:t>
            </a: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, 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mevsim etkisinden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arındırılmamış kadın işsizliği</a:t>
            </a: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 0,2 puan azalarak 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yüzde 16,3</a:t>
            </a: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 oldu.</a:t>
            </a:r>
          </a:p>
          <a:p>
            <a:pPr>
              <a:lnSpc>
                <a:spcPts val="1400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723900" y="8420100"/>
            <a:ext cx="6832600" cy="381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00"/>
              </a:lnSpc>
            </a:pP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Krizde kentsel genç kadın işsizliği yüzde 36’lara ulaştı, kadın işsizliği kategorisinde en yüksek işsizlik seviyesini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gördü. Ocak 2020’de de kentsel genç kadın işsizliği yine en yüksek işsizlik türü oldu.</a:t>
            </a:r>
          </a:p>
          <a:p>
            <a:pPr>
              <a:lnSpc>
                <a:spcPts val="1300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723900" y="8839200"/>
            <a:ext cx="6832600" cy="546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00"/>
              </a:lnSpc>
            </a:pP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Ekonomik krizin etkisinin en yoğun olarak görüldüğü Ocak 2019’a göre Ocak 2020’de işsizlik türlerinde genel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bir azalış görülmektedir. Ancak ne eğitimde ne istihdamda olan gençlerin (NEET) sayısındaki artış devam ediyor.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Ocak 2020’de 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NEET oranı</a:t>
            </a:r>
            <a:r>
              <a:rPr lang="en-CA" sz="1103" smtClean="0">
                <a:solidFill>
                  <a:srgbClr val="000000"/>
                </a:solidFill>
                <a:latin typeface="Calibri"/>
                <a:cs typeface="Calibri"/>
              </a:rPr>
              <a:t> Ocak 2019’a göre 0,2 puan artarak</a:t>
            </a: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 yüzde 25,7’ye ulaştı.</a:t>
            </a:r>
          </a:p>
          <a:p>
            <a:pPr>
              <a:lnSpc>
                <a:spcPts val="1300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723900" y="10007600"/>
            <a:ext cx="68326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56" smtClean="0">
                <a:solidFill>
                  <a:srgbClr val="000000"/>
                </a:solidFill>
                <a:latin typeface="Calibri"/>
                <a:cs typeface="Calibri"/>
              </a:rPr>
              <a:t>Nisan 2020</a:t>
            </a:r>
          </a:p>
          <a:p>
            <a:pPr>
              <a:lnSpc>
                <a:spcPts val="1205"/>
              </a:lnSpc>
            </a:pPr>
            <a:endParaRPr lang="en-CA" sz="1056">
              <a:solidFill>
                <a:srgbClr val="000000"/>
              </a:solidFill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6870700" y="10121900"/>
            <a:ext cx="6858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765"/>
              </a:lnSpc>
            </a:pP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5</a:t>
            </a:r>
          </a:p>
          <a:p>
            <a:pPr>
              <a:lnSpc>
                <a:spcPts val="76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6500" cy="10668000"/>
          </a:xfrm>
          <a:prstGeom prst="rect">
            <a:avLst/>
          </a:prstGeom>
        </p:spPr>
      </p:pic>
      <p:sp>
        <p:nvSpPr>
          <p:cNvPr id="38" name="TextBox 2"/>
          <p:cNvSpPr txBox="1"/>
          <p:nvPr/>
        </p:nvSpPr>
        <p:spPr>
          <a:xfrm>
            <a:off x="723900" y="508000"/>
            <a:ext cx="7112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13" b="1" smtClean="0">
                <a:solidFill>
                  <a:srgbClr val="FF0000"/>
                </a:solidFill>
                <a:latin typeface="Calibri Bold"/>
                <a:cs typeface="Calibri Bold"/>
              </a:rPr>
              <a:t>DİSK-AR</a:t>
            </a:r>
          </a:p>
          <a:p>
            <a:pPr>
              <a:lnSpc>
                <a:spcPts val="1265"/>
              </a:lnSpc>
            </a:pPr>
            <a:endParaRPr/>
          </a:p>
        </p:txBody>
      </p:sp>
      <p:sp>
        <p:nvSpPr>
          <p:cNvPr id="3" name="TextBox 3"/>
          <p:cNvSpPr txBox="1"/>
          <p:nvPr/>
        </p:nvSpPr>
        <p:spPr>
          <a:xfrm>
            <a:off x="4724400" y="508000"/>
            <a:ext cx="24003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56" smtClean="0">
                <a:solidFill>
                  <a:srgbClr val="000000"/>
                </a:solidFill>
                <a:latin typeface="Calibri"/>
                <a:cs typeface="Calibri"/>
              </a:rPr>
              <a:t>İŞSİZLİK VE İSTİHDAMIN GÖRÜNÜMÜ</a:t>
            </a:r>
          </a:p>
          <a:p>
            <a:pPr>
              <a:lnSpc>
                <a:spcPts val="1205"/>
              </a:lnSpc>
            </a:pPr>
            <a:endParaRPr/>
          </a:p>
        </p:txBody>
      </p:sp>
      <p:sp>
        <p:nvSpPr>
          <p:cNvPr id="4" name="TextBox 4"/>
          <p:cNvSpPr txBox="1"/>
          <p:nvPr/>
        </p:nvSpPr>
        <p:spPr>
          <a:xfrm>
            <a:off x="723900" y="800100"/>
            <a:ext cx="68326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03" smtClean="0">
                <a:solidFill>
                  <a:srgbClr val="FF0000"/>
                </a:solidFill>
                <a:latin typeface="Calibri"/>
                <a:cs typeface="Calibri"/>
              </a:rPr>
              <a:t>Grafik 3:</a:t>
            </a:r>
            <a:r>
              <a:rPr lang="en-CA" sz="1113" b="1" smtClean="0">
                <a:solidFill>
                  <a:srgbClr val="FF0000"/>
                </a:solidFill>
                <a:latin typeface="Calibri Bold"/>
                <a:cs typeface="Calibri Bold"/>
              </a:rPr>
              <a:t> </a:t>
            </a:r>
            <a:r>
              <a:rPr lang="en-CA" sz="1103" smtClean="0">
                <a:solidFill>
                  <a:srgbClr val="FF0000"/>
                </a:solidFill>
                <a:latin typeface="Calibri"/>
                <a:cs typeface="Calibri"/>
              </a:rPr>
              <a:t>İşsizlik Türleri (Ocak 2019- Ocak 2020) (%)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1447800" y="3390900"/>
            <a:ext cx="876300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  <a:tabLst>
                <a:tab pos="635000" algn="l"/>
              </a:tabLst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16,8	16,5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701800" y="3543300"/>
            <a:ext cx="6223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15,7</a:t>
            </a:r>
          </a:p>
          <a:p>
            <a:pPr>
              <a:lnSpc>
                <a:spcPts val="79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800100" y="3644900"/>
            <a:ext cx="15240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00"/>
              </a:lnSpc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14,7</a:t>
            </a:r>
          </a:p>
          <a:p>
            <a:pPr>
              <a:lnSpc>
                <a:spcPts val="9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1041400" y="3759200"/>
            <a:ext cx="12827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800"/>
              </a:lnSpc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13,8</a:t>
            </a:r>
          </a:p>
          <a:p>
            <a:pPr>
              <a:lnSpc>
                <a:spcPts val="79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2768600" y="3009900"/>
            <a:ext cx="2032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20,0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2362200" y="3454400"/>
            <a:ext cx="6096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16,3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4089400" y="2222500"/>
            <a:ext cx="5461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26,7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4343400" y="2476500"/>
            <a:ext cx="2921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24,5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3683000" y="2654300"/>
            <a:ext cx="9525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23,1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3429000" y="2781300"/>
            <a:ext cx="12065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00"/>
              </a:lnSpc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22,1</a:t>
            </a:r>
          </a:p>
          <a:p>
            <a:pPr>
              <a:lnSpc>
                <a:spcPts val="88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3022600" y="3073400"/>
            <a:ext cx="16129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19,5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6070600" y="1524000"/>
            <a:ext cx="2032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32,7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5410200" y="1943100"/>
            <a:ext cx="863600" cy="228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29,128,8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4749800" y="2374900"/>
            <a:ext cx="1524000" cy="1524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25,525,7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6311900" y="1612900"/>
            <a:ext cx="11303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00"/>
              </a:lnSpc>
            </a:pPr>
            <a:r>
              <a:rPr lang="en-CA" sz="921" b="1" smtClean="0">
                <a:solidFill>
                  <a:srgbClr val="FFFEFF"/>
                </a:solidFill>
                <a:latin typeface="Calibri Bold"/>
                <a:cs typeface="Calibri Bold"/>
              </a:rPr>
              <a:t>32,0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749300" y="5359400"/>
            <a:ext cx="660400" cy="114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792" smtClean="0">
                <a:solidFill>
                  <a:srgbClr val="403F40"/>
                </a:solidFill>
                <a:latin typeface="Calibri"/>
                <a:cs typeface="Calibri"/>
              </a:rPr>
              <a:t>DAR TANIMLI</a:t>
            </a:r>
          </a:p>
          <a:p>
            <a:pPr>
              <a:lnSpc>
                <a:spcPts val="920"/>
              </a:lnSpc>
            </a:pPr>
            <a:endParaRPr/>
          </a:p>
        </p:txBody>
      </p:sp>
      <p:sp>
        <p:nvSpPr>
          <p:cNvPr id="21" name="TextBox 21"/>
          <p:cNvSpPr txBox="1"/>
          <p:nvPr/>
        </p:nvSpPr>
        <p:spPr>
          <a:xfrm>
            <a:off x="1447800" y="5359400"/>
            <a:ext cx="4546600" cy="114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792" smtClean="0">
                <a:solidFill>
                  <a:srgbClr val="403F40"/>
                </a:solidFill>
                <a:latin typeface="Calibri"/>
                <a:cs typeface="Calibri"/>
              </a:rPr>
              <a:t>TARIM DIŞI   KADIN İŞSİZLİĞİ   TARIM DIŞI   GENİŞ TANIMLI GENÇ İŞSİZLİĞİ  NE EĞİTİM NE   GENÇ KADIN</a:t>
            </a:r>
          </a:p>
          <a:p>
            <a:pPr>
              <a:lnSpc>
                <a:spcPts val="920"/>
              </a:lnSpc>
            </a:pPr>
            <a:endParaRPr/>
          </a:p>
        </p:txBody>
      </p:sp>
      <p:sp>
        <p:nvSpPr>
          <p:cNvPr id="22" name="TextBox 22"/>
          <p:cNvSpPr txBox="1"/>
          <p:nvPr/>
        </p:nvSpPr>
        <p:spPr>
          <a:xfrm>
            <a:off x="6057900" y="5359400"/>
            <a:ext cx="571500" cy="114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792" smtClean="0">
                <a:solidFill>
                  <a:srgbClr val="403F40"/>
                </a:solidFill>
                <a:latin typeface="Calibri"/>
                <a:cs typeface="Calibri"/>
              </a:rPr>
              <a:t>TARIM DIŞI</a:t>
            </a:r>
          </a:p>
          <a:p>
            <a:pPr>
              <a:lnSpc>
                <a:spcPts val="920"/>
              </a:lnSpc>
            </a:pPr>
            <a:endParaRPr/>
          </a:p>
        </p:txBody>
      </p:sp>
      <p:sp>
        <p:nvSpPr>
          <p:cNvPr id="23" name="TextBox 23"/>
          <p:cNvSpPr txBox="1"/>
          <p:nvPr/>
        </p:nvSpPr>
        <p:spPr>
          <a:xfrm>
            <a:off x="863600" y="5486400"/>
            <a:ext cx="444500" cy="139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792" smtClean="0">
                <a:solidFill>
                  <a:srgbClr val="403F40"/>
                </a:solidFill>
                <a:latin typeface="Calibri"/>
                <a:cs typeface="Calibri"/>
              </a:rPr>
              <a:t>İŞSİZLİK</a:t>
            </a:r>
          </a:p>
          <a:p>
            <a:pPr>
              <a:lnSpc>
                <a:spcPts val="920"/>
              </a:lnSpc>
            </a:pPr>
            <a:endParaRPr/>
          </a:p>
        </p:txBody>
      </p:sp>
      <p:sp>
        <p:nvSpPr>
          <p:cNvPr id="24" name="TextBox 24"/>
          <p:cNvSpPr txBox="1"/>
          <p:nvPr/>
        </p:nvSpPr>
        <p:spPr>
          <a:xfrm>
            <a:off x="1524000" y="5486400"/>
            <a:ext cx="444500" cy="139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792" smtClean="0">
                <a:solidFill>
                  <a:srgbClr val="403F40"/>
                </a:solidFill>
                <a:latin typeface="Calibri"/>
                <a:cs typeface="Calibri"/>
              </a:rPr>
              <a:t>İŞSİZLİK</a:t>
            </a:r>
          </a:p>
          <a:p>
            <a:pPr>
              <a:lnSpc>
                <a:spcPts val="920"/>
              </a:lnSpc>
            </a:pPr>
            <a:endParaRPr/>
          </a:p>
        </p:txBody>
      </p:sp>
      <p:sp>
        <p:nvSpPr>
          <p:cNvPr id="25" name="TextBox 25"/>
          <p:cNvSpPr txBox="1"/>
          <p:nvPr/>
        </p:nvSpPr>
        <p:spPr>
          <a:xfrm>
            <a:off x="2679700" y="5486400"/>
            <a:ext cx="774700" cy="139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792" smtClean="0">
                <a:solidFill>
                  <a:srgbClr val="403F40"/>
                </a:solidFill>
                <a:latin typeface="Calibri"/>
                <a:cs typeface="Calibri"/>
              </a:rPr>
              <a:t>KADIN İŞSİZLİĞİ</a:t>
            </a:r>
          </a:p>
          <a:p>
            <a:pPr>
              <a:lnSpc>
                <a:spcPts val="920"/>
              </a:lnSpc>
            </a:pPr>
            <a:endParaRPr/>
          </a:p>
        </p:txBody>
      </p:sp>
      <p:sp>
        <p:nvSpPr>
          <p:cNvPr id="26" name="TextBox 26"/>
          <p:cNvSpPr txBox="1"/>
          <p:nvPr/>
        </p:nvSpPr>
        <p:spPr>
          <a:xfrm>
            <a:off x="3492500" y="5486400"/>
            <a:ext cx="444500" cy="139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792" smtClean="0">
                <a:solidFill>
                  <a:srgbClr val="403F40"/>
                </a:solidFill>
                <a:latin typeface="Calibri"/>
                <a:cs typeface="Calibri"/>
              </a:rPr>
              <a:t>İŞSİZLİK</a:t>
            </a:r>
          </a:p>
          <a:p>
            <a:pPr>
              <a:lnSpc>
                <a:spcPts val="920"/>
              </a:lnSpc>
            </a:pPr>
            <a:endParaRPr/>
          </a:p>
        </p:txBody>
      </p:sp>
      <p:sp>
        <p:nvSpPr>
          <p:cNvPr id="27" name="TextBox 27"/>
          <p:cNvSpPr txBox="1"/>
          <p:nvPr/>
        </p:nvSpPr>
        <p:spPr>
          <a:xfrm>
            <a:off x="4699000" y="5486400"/>
            <a:ext cx="635000" cy="101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792" smtClean="0">
                <a:solidFill>
                  <a:srgbClr val="403F40"/>
                </a:solidFill>
                <a:latin typeface="Calibri"/>
                <a:cs typeface="Calibri"/>
              </a:rPr>
              <a:t>İSTİHDAMDA</a:t>
            </a:r>
          </a:p>
          <a:p>
            <a:pPr>
              <a:lnSpc>
                <a:spcPts val="920"/>
              </a:lnSpc>
            </a:pPr>
            <a:endParaRPr/>
          </a:p>
        </p:txBody>
      </p:sp>
      <p:sp>
        <p:nvSpPr>
          <p:cNvPr id="28" name="TextBox 28"/>
          <p:cNvSpPr txBox="1"/>
          <p:nvPr/>
        </p:nvSpPr>
        <p:spPr>
          <a:xfrm>
            <a:off x="5461000" y="5486400"/>
            <a:ext cx="482600" cy="139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792" smtClean="0">
                <a:solidFill>
                  <a:srgbClr val="403F40"/>
                </a:solidFill>
                <a:latin typeface="Calibri"/>
                <a:cs typeface="Calibri"/>
              </a:rPr>
              <a:t>İŞSİZLİĞİ</a:t>
            </a:r>
          </a:p>
          <a:p>
            <a:pPr>
              <a:lnSpc>
                <a:spcPts val="920"/>
              </a:lnSpc>
            </a:pPr>
            <a:endParaRPr/>
          </a:p>
        </p:txBody>
      </p:sp>
      <p:sp>
        <p:nvSpPr>
          <p:cNvPr id="29" name="TextBox 29"/>
          <p:cNvSpPr txBox="1"/>
          <p:nvPr/>
        </p:nvSpPr>
        <p:spPr>
          <a:xfrm>
            <a:off x="6032500" y="5486400"/>
            <a:ext cx="622300" cy="101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792" smtClean="0">
                <a:solidFill>
                  <a:srgbClr val="403F40"/>
                </a:solidFill>
                <a:latin typeface="Calibri"/>
                <a:cs typeface="Calibri"/>
              </a:rPr>
              <a:t>GENÇ KADIN</a:t>
            </a:r>
          </a:p>
          <a:p>
            <a:pPr>
              <a:lnSpc>
                <a:spcPts val="920"/>
              </a:lnSpc>
            </a:pPr>
            <a:endParaRPr/>
          </a:p>
        </p:txBody>
      </p:sp>
      <p:sp>
        <p:nvSpPr>
          <p:cNvPr id="30" name="TextBox 30"/>
          <p:cNvSpPr txBox="1"/>
          <p:nvPr/>
        </p:nvSpPr>
        <p:spPr>
          <a:xfrm>
            <a:off x="4737100" y="5600700"/>
            <a:ext cx="584200" cy="1143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792" smtClean="0">
                <a:solidFill>
                  <a:srgbClr val="403F40"/>
                </a:solidFill>
                <a:latin typeface="Calibri"/>
                <a:cs typeface="Calibri"/>
              </a:rPr>
              <a:t>OLANLARIN</a:t>
            </a:r>
          </a:p>
          <a:p>
            <a:pPr>
              <a:lnSpc>
                <a:spcPts val="920"/>
              </a:lnSpc>
            </a:pPr>
            <a:endParaRPr/>
          </a:p>
        </p:txBody>
      </p:sp>
      <p:sp>
        <p:nvSpPr>
          <p:cNvPr id="31" name="TextBox 31"/>
          <p:cNvSpPr txBox="1"/>
          <p:nvPr/>
        </p:nvSpPr>
        <p:spPr>
          <a:xfrm>
            <a:off x="6121400" y="5600700"/>
            <a:ext cx="482600" cy="139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792" smtClean="0">
                <a:solidFill>
                  <a:srgbClr val="403F40"/>
                </a:solidFill>
                <a:latin typeface="Calibri"/>
                <a:cs typeface="Calibri"/>
              </a:rPr>
              <a:t>İŞSİZLİĞİ</a:t>
            </a:r>
          </a:p>
          <a:p>
            <a:pPr>
              <a:lnSpc>
                <a:spcPts val="920"/>
              </a:lnSpc>
            </a:pPr>
            <a:endParaRPr/>
          </a:p>
        </p:txBody>
      </p:sp>
      <p:sp>
        <p:nvSpPr>
          <p:cNvPr id="32" name="TextBox 32"/>
          <p:cNvSpPr txBox="1"/>
          <p:nvPr/>
        </p:nvSpPr>
        <p:spPr>
          <a:xfrm>
            <a:off x="4686300" y="5740400"/>
            <a:ext cx="2870200" cy="127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792" smtClean="0">
                <a:solidFill>
                  <a:srgbClr val="403F40"/>
                </a:solidFill>
                <a:latin typeface="Calibri"/>
                <a:cs typeface="Calibri"/>
              </a:rPr>
              <a:t>ORANI (NEET)</a:t>
            </a:r>
          </a:p>
          <a:p>
            <a:pPr>
              <a:lnSpc>
                <a:spcPts val="920"/>
              </a:lnSpc>
            </a:pPr>
            <a:endParaRPr lang="en-CA" sz="792">
              <a:solidFill>
                <a:srgbClr val="000000"/>
              </a:solidFill>
            </a:endParaRPr>
          </a:p>
        </p:txBody>
      </p:sp>
      <p:sp>
        <p:nvSpPr>
          <p:cNvPr id="33" name="TextBox 33"/>
          <p:cNvSpPr txBox="1"/>
          <p:nvPr/>
        </p:nvSpPr>
        <p:spPr>
          <a:xfrm>
            <a:off x="3136900" y="5956300"/>
            <a:ext cx="6477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11" smtClean="0">
                <a:solidFill>
                  <a:srgbClr val="403F40"/>
                </a:solidFill>
                <a:latin typeface="Calibri"/>
                <a:cs typeface="Calibri"/>
              </a:rPr>
              <a:t>Ocak 2019</a:t>
            </a:r>
          </a:p>
          <a:p>
            <a:pPr>
              <a:lnSpc>
                <a:spcPts val="1035"/>
              </a:lnSpc>
            </a:pPr>
            <a:endParaRPr/>
          </a:p>
        </p:txBody>
      </p:sp>
      <p:sp>
        <p:nvSpPr>
          <p:cNvPr id="34" name="TextBox 34"/>
          <p:cNvSpPr txBox="1"/>
          <p:nvPr/>
        </p:nvSpPr>
        <p:spPr>
          <a:xfrm>
            <a:off x="3822700" y="5956300"/>
            <a:ext cx="6477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11" smtClean="0">
                <a:solidFill>
                  <a:srgbClr val="403F40"/>
                </a:solidFill>
                <a:latin typeface="Calibri"/>
                <a:cs typeface="Calibri"/>
              </a:rPr>
              <a:t>Ocak 2020</a:t>
            </a:r>
          </a:p>
          <a:p>
            <a:pPr>
              <a:lnSpc>
                <a:spcPts val="1035"/>
              </a:lnSpc>
            </a:pPr>
            <a:endParaRPr/>
          </a:p>
        </p:txBody>
      </p:sp>
      <p:sp>
        <p:nvSpPr>
          <p:cNvPr id="35" name="TextBox 35"/>
          <p:cNvSpPr txBox="1"/>
          <p:nvPr/>
        </p:nvSpPr>
        <p:spPr>
          <a:xfrm>
            <a:off x="723900" y="6299200"/>
            <a:ext cx="6832600" cy="1270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920"/>
              </a:lnSpc>
            </a:pPr>
            <a:r>
              <a:rPr lang="en-CA" sz="802" b="1" smtClean="0">
                <a:solidFill>
                  <a:srgbClr val="000000"/>
                </a:solidFill>
                <a:latin typeface="Calibri Bold"/>
                <a:cs typeface="Calibri Bold"/>
              </a:rPr>
              <a:t>Kaynak:</a:t>
            </a:r>
            <a:r>
              <a:rPr lang="en-CA" sz="792" smtClean="0">
                <a:solidFill>
                  <a:srgbClr val="000000"/>
                </a:solidFill>
                <a:latin typeface="Calibri"/>
                <a:cs typeface="Calibri"/>
              </a:rPr>
              <a:t> TÜİK Hanehalkı İşgücü Araştırması Ocak 2019 ve Ocak 2020, DİSK-AR (NEET: Ne Eğitimde Ne İstihdamda Olanlar)</a:t>
            </a:r>
          </a:p>
          <a:p>
            <a:pPr>
              <a:lnSpc>
                <a:spcPts val="920"/>
              </a:lnSpc>
            </a:pPr>
            <a:endParaRPr lang="en-CA" sz="792">
              <a:solidFill>
                <a:srgbClr val="000000"/>
              </a:solidFill>
            </a:endParaRPr>
          </a:p>
        </p:txBody>
      </p:sp>
      <p:sp>
        <p:nvSpPr>
          <p:cNvPr id="36" name="TextBox 36"/>
          <p:cNvSpPr txBox="1"/>
          <p:nvPr/>
        </p:nvSpPr>
        <p:spPr>
          <a:xfrm>
            <a:off x="723900" y="10007600"/>
            <a:ext cx="6045200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CA" sz="1056" smtClean="0">
                <a:solidFill>
                  <a:srgbClr val="000000"/>
                </a:solidFill>
                <a:latin typeface="Calibri"/>
                <a:cs typeface="Calibri"/>
              </a:rPr>
              <a:t>Nisan 2020</a:t>
            </a:r>
          </a:p>
          <a:p>
            <a:pPr>
              <a:lnSpc>
                <a:spcPts val="1205"/>
              </a:lnSpc>
            </a:pPr>
            <a:endParaRPr lang="en-CA" sz="1056">
              <a:solidFill>
                <a:srgbClr val="000000"/>
              </a:solidFill>
            </a:endParaRPr>
          </a:p>
        </p:txBody>
      </p:sp>
      <p:sp>
        <p:nvSpPr>
          <p:cNvPr id="37" name="TextBox 37"/>
          <p:cNvSpPr txBox="1"/>
          <p:nvPr/>
        </p:nvSpPr>
        <p:spPr>
          <a:xfrm>
            <a:off x="6870700" y="10121900"/>
            <a:ext cx="5715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700"/>
              </a:lnSpc>
            </a:pP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6</a:t>
            </a:r>
          </a:p>
          <a:p>
            <a:pPr>
              <a:lnSpc>
                <a:spcPts val="72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6500" cy="10668000"/>
          </a:xfrm>
          <a:prstGeom prst="rect">
            <a:avLst/>
          </a:prstGeom>
        </p:spPr>
      </p:pic>
      <p:sp>
        <p:nvSpPr>
          <p:cNvPr id="31" name="TextBox 2"/>
          <p:cNvSpPr txBox="1"/>
          <p:nvPr/>
        </p:nvSpPr>
        <p:spPr>
          <a:xfrm>
            <a:off x="723900" y="508000"/>
            <a:ext cx="7112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13" b="1" smtClean="0">
                <a:solidFill>
                  <a:srgbClr val="FF0000"/>
                </a:solidFill>
                <a:latin typeface="Calibri Bold"/>
                <a:cs typeface="Calibri Bold"/>
              </a:rPr>
              <a:t>DİSK-AR</a:t>
            </a:r>
          </a:p>
          <a:p>
            <a:pPr>
              <a:lnSpc>
                <a:spcPts val="1265"/>
              </a:lnSpc>
            </a:pPr>
            <a:endParaRPr/>
          </a:p>
        </p:txBody>
      </p:sp>
      <p:sp>
        <p:nvSpPr>
          <p:cNvPr id="3" name="TextBox 3"/>
          <p:cNvSpPr txBox="1"/>
          <p:nvPr/>
        </p:nvSpPr>
        <p:spPr>
          <a:xfrm>
            <a:off x="4724400" y="508000"/>
            <a:ext cx="24003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56" smtClean="0">
                <a:solidFill>
                  <a:srgbClr val="000000"/>
                </a:solidFill>
                <a:latin typeface="Calibri"/>
                <a:cs typeface="Calibri"/>
              </a:rPr>
              <a:t>İŞSİZLİK VE İSTİHDAMIN GÖRÜNÜMÜ</a:t>
            </a:r>
          </a:p>
          <a:p>
            <a:pPr>
              <a:lnSpc>
                <a:spcPts val="1205"/>
              </a:lnSpc>
            </a:pPr>
            <a:endParaRPr/>
          </a:p>
        </p:txBody>
      </p:sp>
      <p:sp>
        <p:nvSpPr>
          <p:cNvPr id="4" name="TextBox 4"/>
          <p:cNvSpPr txBox="1"/>
          <p:nvPr/>
        </p:nvSpPr>
        <p:spPr>
          <a:xfrm>
            <a:off x="723900" y="787400"/>
            <a:ext cx="3708400" cy="342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2070"/>
              </a:lnSpc>
            </a:pP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İŞSİZLİKLE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MÜCADELE</a:t>
            </a:r>
            <a:r>
              <a:rPr lang="en-CA" sz="1449" b="1" smtClean="0">
                <a:solidFill>
                  <a:srgbClr val="C00000"/>
                </a:solidFill>
                <a:latin typeface="Calibri Bold"/>
                <a:cs typeface="Calibri Bold"/>
              </a:rPr>
              <a:t> </a:t>
            </a:r>
            <a:r>
              <a:rPr lang="en-CA" sz="1810" b="1" smtClean="0">
                <a:solidFill>
                  <a:srgbClr val="C00000"/>
                </a:solidFill>
                <a:latin typeface="Calibri Bold"/>
                <a:cs typeface="Calibri Bold"/>
              </a:rPr>
              <a:t>ÖNERİLERİ</a:t>
            </a:r>
          </a:p>
          <a:p>
            <a:pPr>
              <a:lnSpc>
                <a:spcPts val="2070"/>
              </a:lnSpc>
            </a:pPr>
            <a:endParaRPr/>
          </a:p>
        </p:txBody>
      </p:sp>
      <p:sp>
        <p:nvSpPr>
          <p:cNvPr id="5" name="TextBox 5"/>
          <p:cNvSpPr txBox="1"/>
          <p:nvPr/>
        </p:nvSpPr>
        <p:spPr>
          <a:xfrm>
            <a:off x="952500" y="1231900"/>
            <a:ext cx="2667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026" spc="-30" smtClean="0">
                <a:solidFill>
                  <a:srgbClr val="000000"/>
                </a:solidFill>
                <a:latin typeface="Arial"/>
                <a:cs typeface="Arial"/>
              </a:rPr>
              <a:t>§</a:t>
            </a:r>
          </a:p>
          <a:p>
            <a:pPr>
              <a:lnSpc>
                <a:spcPts val="1265"/>
              </a:lnSpc>
            </a:pPr>
            <a:endParaRPr/>
          </a:p>
        </p:txBody>
      </p:sp>
      <p:sp>
        <p:nvSpPr>
          <p:cNvPr id="6" name="TextBox 6"/>
          <p:cNvSpPr txBox="1"/>
          <p:nvPr/>
        </p:nvSpPr>
        <p:spPr>
          <a:xfrm>
            <a:off x="1181100" y="1231900"/>
            <a:ext cx="37973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036" b="1" smtClean="0">
                <a:solidFill>
                  <a:srgbClr val="000000"/>
                </a:solidFill>
                <a:latin typeface="Calibri Bold"/>
                <a:cs typeface="Calibri Bold"/>
              </a:rPr>
              <a:t>İşten çıkarmalar Covid-19 süresince kesin olarak yasaklanmalı.</a:t>
            </a:r>
          </a:p>
          <a:p>
            <a:pPr>
              <a:lnSpc>
                <a:spcPts val="1265"/>
              </a:lnSpc>
            </a:pPr>
            <a:endParaRPr/>
          </a:p>
        </p:txBody>
      </p:sp>
      <p:sp>
        <p:nvSpPr>
          <p:cNvPr id="7" name="TextBox 7"/>
          <p:cNvSpPr txBox="1"/>
          <p:nvPr/>
        </p:nvSpPr>
        <p:spPr>
          <a:xfrm>
            <a:off x="952500" y="1549400"/>
            <a:ext cx="2667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026" spc="-30" smtClean="0">
                <a:solidFill>
                  <a:srgbClr val="000000"/>
                </a:solidFill>
                <a:latin typeface="Arial"/>
                <a:cs typeface="Arial"/>
              </a:rPr>
              <a:t>§</a:t>
            </a:r>
          </a:p>
          <a:p>
            <a:pPr>
              <a:lnSpc>
                <a:spcPts val="1265"/>
              </a:lnSpc>
            </a:pPr>
            <a:endParaRPr/>
          </a:p>
        </p:txBody>
      </p:sp>
      <p:sp>
        <p:nvSpPr>
          <p:cNvPr id="8" name="TextBox 8"/>
          <p:cNvSpPr txBox="1"/>
          <p:nvPr/>
        </p:nvSpPr>
        <p:spPr>
          <a:xfrm>
            <a:off x="1181100" y="1549400"/>
            <a:ext cx="46609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036" b="1" smtClean="0">
                <a:solidFill>
                  <a:srgbClr val="000000"/>
                </a:solidFill>
                <a:latin typeface="Calibri Bold"/>
                <a:cs typeface="Calibri Bold"/>
              </a:rPr>
              <a:t>İşsizlik sigortasından yararlanma koşulları ve ödenek miktarı iyileştirilmelidir.</a:t>
            </a:r>
          </a:p>
          <a:p>
            <a:pPr>
              <a:lnSpc>
                <a:spcPts val="1265"/>
              </a:lnSpc>
            </a:pPr>
            <a:endParaRPr/>
          </a:p>
        </p:txBody>
      </p:sp>
      <p:sp>
        <p:nvSpPr>
          <p:cNvPr id="9" name="TextBox 9"/>
          <p:cNvSpPr txBox="1"/>
          <p:nvPr/>
        </p:nvSpPr>
        <p:spPr>
          <a:xfrm>
            <a:off x="952500" y="1866900"/>
            <a:ext cx="2667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026" spc="-30" smtClean="0">
                <a:solidFill>
                  <a:srgbClr val="000000"/>
                </a:solidFill>
                <a:latin typeface="Arial"/>
                <a:cs typeface="Arial"/>
              </a:rPr>
              <a:t>§</a:t>
            </a:r>
          </a:p>
          <a:p>
            <a:pPr>
              <a:lnSpc>
                <a:spcPts val="1265"/>
              </a:lnSpc>
            </a:pPr>
            <a:endParaRPr/>
          </a:p>
        </p:txBody>
      </p:sp>
      <p:sp>
        <p:nvSpPr>
          <p:cNvPr id="10" name="TextBox 10"/>
          <p:cNvSpPr txBox="1"/>
          <p:nvPr/>
        </p:nvSpPr>
        <p:spPr>
          <a:xfrm>
            <a:off x="1181100" y="1866900"/>
            <a:ext cx="58166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036" b="1" spc="-10" smtClean="0">
                <a:solidFill>
                  <a:srgbClr val="000000"/>
                </a:solidFill>
                <a:latin typeface="Calibri Bold"/>
                <a:cs typeface="Calibri Bold"/>
              </a:rPr>
              <a:t>Covid-19 koşullarında işsizlik ve kısa çalışma ödeneğinden yararlanmada ön koşul aranmamalıdır.</a:t>
            </a:r>
          </a:p>
          <a:p>
            <a:pPr>
              <a:lnSpc>
                <a:spcPts val="1265"/>
              </a:lnSpc>
            </a:pPr>
            <a:endParaRPr/>
          </a:p>
        </p:txBody>
      </p:sp>
      <p:sp>
        <p:nvSpPr>
          <p:cNvPr id="11" name="TextBox 11"/>
          <p:cNvSpPr txBox="1"/>
          <p:nvPr/>
        </p:nvSpPr>
        <p:spPr>
          <a:xfrm>
            <a:off x="952500" y="2197100"/>
            <a:ext cx="2667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026" spc="-30" smtClean="0">
                <a:solidFill>
                  <a:srgbClr val="000000"/>
                </a:solidFill>
                <a:latin typeface="Arial"/>
                <a:cs typeface="Arial"/>
              </a:rPr>
              <a:t>§</a:t>
            </a:r>
          </a:p>
          <a:p>
            <a:pPr>
              <a:lnSpc>
                <a:spcPts val="1265"/>
              </a:lnSpc>
            </a:pPr>
            <a:endParaRPr/>
          </a:p>
        </p:txBody>
      </p:sp>
      <p:sp>
        <p:nvSpPr>
          <p:cNvPr id="12" name="TextBox 12"/>
          <p:cNvSpPr txBox="1"/>
          <p:nvPr/>
        </p:nvSpPr>
        <p:spPr>
          <a:xfrm>
            <a:off x="1181100" y="2197100"/>
            <a:ext cx="38989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036" b="1" smtClean="0">
                <a:solidFill>
                  <a:srgbClr val="000000"/>
                </a:solidFill>
                <a:latin typeface="Calibri Bold"/>
                <a:cs typeface="Calibri Bold"/>
              </a:rPr>
              <a:t>İşsizlik Sigortası Fonunun amaç dışı kullanımına son verilmelidir.</a:t>
            </a:r>
          </a:p>
          <a:p>
            <a:pPr>
              <a:lnSpc>
                <a:spcPts val="1265"/>
              </a:lnSpc>
            </a:pPr>
            <a:endParaRPr/>
          </a:p>
        </p:txBody>
      </p:sp>
      <p:sp>
        <p:nvSpPr>
          <p:cNvPr id="13" name="TextBox 13"/>
          <p:cNvSpPr txBox="1"/>
          <p:nvPr/>
        </p:nvSpPr>
        <p:spPr>
          <a:xfrm>
            <a:off x="952500" y="2527300"/>
            <a:ext cx="6604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  <a:tabLst>
                <a:tab pos="228600" algn="l"/>
              </a:tabLst>
            </a:pPr>
            <a:r>
              <a:rPr lang="en-CA" sz="1026" spc="-30" smtClean="0">
                <a:solidFill>
                  <a:srgbClr val="000000"/>
                </a:solidFill>
                <a:latin typeface="Arial"/>
                <a:cs typeface="Arial"/>
              </a:rPr>
              <a:t>§</a:t>
            </a:r>
            <a:r>
              <a:rPr lang="en-CA" sz="1026" smtClean="0">
                <a:solidFill>
                  <a:srgbClr val="000000"/>
                </a:solidFill>
                <a:latin typeface="Calibri"/>
                <a:cs typeface="Calibri"/>
              </a:rPr>
              <a:t>	“Herkesin çalışması için, herkesin daha az çalışması” ilkesi doğrultusunda haftalık çalışma süresi gelir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1181100" y="2692400"/>
            <a:ext cx="6375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026" spc="-10" smtClean="0">
                <a:solidFill>
                  <a:srgbClr val="000000"/>
                </a:solidFill>
                <a:latin typeface="Calibri"/>
                <a:cs typeface="Calibri"/>
              </a:rPr>
              <a:t>kaybı olmaksızın 37,5 saate, fazla mesailer için uygulanan yıllık 270 saat sınırı, 90 saate düşürülmelidir.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952500" y="3022600"/>
            <a:ext cx="6604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  <a:tabLst>
                <a:tab pos="228600" algn="l"/>
              </a:tabLst>
            </a:pPr>
            <a:r>
              <a:rPr lang="en-CA" sz="1026" spc="-30" smtClean="0">
                <a:solidFill>
                  <a:srgbClr val="000000"/>
                </a:solidFill>
                <a:latin typeface="Arial"/>
                <a:cs typeface="Arial"/>
              </a:rPr>
              <a:t>§</a:t>
            </a:r>
            <a:r>
              <a:rPr lang="en-CA" sz="1026" smtClean="0">
                <a:solidFill>
                  <a:srgbClr val="000000"/>
                </a:solidFill>
                <a:latin typeface="Calibri"/>
                <a:cs typeface="Calibri"/>
              </a:rPr>
              <a:t>	İstihdam artışlarında kamunun payı dikkate değerdir. Kamu istihdamının artırılması, kamuda eğreti ve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1181100" y="3175000"/>
            <a:ext cx="6375400" cy="546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50"/>
              </a:lnSpc>
            </a:pPr>
            <a:r>
              <a:rPr lang="en-CA" sz="1026" smtClean="0">
                <a:solidFill>
                  <a:srgbClr val="000000"/>
                </a:solidFill>
                <a:latin typeface="Calibri"/>
                <a:cs typeface="Calibri"/>
              </a:rPr>
              <a:t>güvencesiz çalışma biçimleri yerine, kadrolu ve güvenceli istihdam artışının sağlanması yaşamsal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026" spc="-10" smtClean="0">
                <a:solidFill>
                  <a:srgbClr val="000000"/>
                </a:solidFill>
                <a:latin typeface="Calibri"/>
                <a:cs typeface="Calibri"/>
              </a:rPr>
              <a:t>önemdedir. Kamu girişimciliği ve hizmetleri istihdam yaratacak şekilde yeniden ele alınmalı ve kamuda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026" spc="-10" smtClean="0">
                <a:solidFill>
                  <a:srgbClr val="000000"/>
                </a:solidFill>
                <a:latin typeface="Calibri"/>
                <a:cs typeface="Calibri"/>
              </a:rPr>
              <a:t>personel açığı derhal kapatılmalıdır.</a:t>
            </a:r>
          </a:p>
          <a:p>
            <a:pPr>
              <a:lnSpc>
                <a:spcPts val="1350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952500" y="3848100"/>
            <a:ext cx="6604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  <a:tabLst>
                <a:tab pos="228600" algn="l"/>
              </a:tabLst>
            </a:pPr>
            <a:r>
              <a:rPr lang="en-CA" sz="1026" spc="-30" smtClean="0">
                <a:solidFill>
                  <a:srgbClr val="000000"/>
                </a:solidFill>
                <a:latin typeface="Arial"/>
                <a:cs typeface="Arial"/>
              </a:rPr>
              <a:t>§</a:t>
            </a:r>
            <a:r>
              <a:rPr lang="en-CA" sz="1026" smtClean="0">
                <a:solidFill>
                  <a:srgbClr val="000000"/>
                </a:solidFill>
                <a:latin typeface="Calibri"/>
                <a:cs typeface="Calibri"/>
              </a:rPr>
              <a:t>	İş başında eğitim adı altında çırak, stajyer, kursiyerlerin ve bursiyerlerin ucuz işgücü deposu olarak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1181100" y="4025900"/>
            <a:ext cx="6375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026" spc="-10" smtClean="0">
                <a:solidFill>
                  <a:srgbClr val="000000"/>
                </a:solidFill>
                <a:latin typeface="Calibri"/>
                <a:cs typeface="Calibri"/>
              </a:rPr>
              <a:t>kullanılması uygulamasına son verilmelidir.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952500" y="4343400"/>
            <a:ext cx="6604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  <a:tabLst>
                <a:tab pos="228600" algn="l"/>
              </a:tabLst>
            </a:pPr>
            <a:r>
              <a:rPr lang="en-CA" sz="1026" spc="-30" smtClean="0">
                <a:solidFill>
                  <a:srgbClr val="000000"/>
                </a:solidFill>
                <a:latin typeface="Arial"/>
                <a:cs typeface="Arial"/>
              </a:rPr>
              <a:t>§</a:t>
            </a:r>
            <a:r>
              <a:rPr lang="en-CA" sz="1026" spc="-10" smtClean="0">
                <a:solidFill>
                  <a:srgbClr val="000000"/>
                </a:solidFill>
                <a:latin typeface="Calibri"/>
                <a:cs typeface="Calibri"/>
              </a:rPr>
              <a:t>	Uluslararası çalışma normları doğrultusunda herkese en az bir ay ücretli yıllık izin hakkı tanınmalıdır.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952500" y="4673600"/>
            <a:ext cx="6604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  <a:tabLst>
                <a:tab pos="228600" algn="l"/>
              </a:tabLst>
            </a:pPr>
            <a:r>
              <a:rPr lang="en-CA" sz="1026" spc="-30" smtClean="0">
                <a:solidFill>
                  <a:srgbClr val="000000"/>
                </a:solidFill>
                <a:latin typeface="Arial"/>
                <a:cs typeface="Arial"/>
              </a:rPr>
              <a:t>§</a:t>
            </a:r>
            <a:r>
              <a:rPr lang="en-CA" sz="1026" smtClean="0">
                <a:solidFill>
                  <a:srgbClr val="000000"/>
                </a:solidFill>
                <a:latin typeface="Calibri"/>
                <a:cs typeface="Calibri"/>
              </a:rPr>
              <a:t>	Güvencesiz çalışma biçimlerine son verilmeli, tüm taşeron işçilere kadro verilmelidir. Kamu taşeron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1181100" y="4838700"/>
            <a:ext cx="6375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026" smtClean="0">
                <a:solidFill>
                  <a:srgbClr val="000000"/>
                </a:solidFill>
                <a:latin typeface="Calibri"/>
                <a:cs typeface="Calibri"/>
              </a:rPr>
              <a:t>işçileri kamu işçisi olarak kadroya alınmalıdır.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22" name="TextBox 22"/>
          <p:cNvSpPr txBox="1"/>
          <p:nvPr/>
        </p:nvSpPr>
        <p:spPr>
          <a:xfrm>
            <a:off x="952500" y="5156200"/>
            <a:ext cx="6604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  <a:tabLst>
                <a:tab pos="228600" algn="l"/>
              </a:tabLst>
            </a:pPr>
            <a:r>
              <a:rPr lang="en-CA" sz="1026" spc="-30" smtClean="0">
                <a:solidFill>
                  <a:srgbClr val="000000"/>
                </a:solidFill>
                <a:latin typeface="Arial"/>
                <a:cs typeface="Arial"/>
              </a:rPr>
              <a:t>§</a:t>
            </a:r>
            <a:r>
              <a:rPr lang="en-CA" sz="1026" smtClean="0">
                <a:solidFill>
                  <a:srgbClr val="000000"/>
                </a:solidFill>
                <a:latin typeface="Calibri"/>
                <a:cs typeface="Calibri"/>
              </a:rPr>
              <a:t>	Uluslararası Çalışma Örgütü’nün (ILO) “insana yaraşır iş” yaklaşımı temelinde herkese güvenceli ve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23" name="TextBox 23"/>
          <p:cNvSpPr txBox="1"/>
          <p:nvPr/>
        </p:nvSpPr>
        <p:spPr>
          <a:xfrm>
            <a:off x="1181100" y="5334000"/>
            <a:ext cx="6375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026" spc="-10" smtClean="0">
                <a:solidFill>
                  <a:srgbClr val="000000"/>
                </a:solidFill>
                <a:latin typeface="Calibri"/>
                <a:cs typeface="Calibri"/>
              </a:rPr>
              <a:t>nitelikli işler sağlanmalıdır.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24" name="TextBox 24"/>
          <p:cNvSpPr txBox="1"/>
          <p:nvPr/>
        </p:nvSpPr>
        <p:spPr>
          <a:xfrm>
            <a:off x="952500" y="5651500"/>
            <a:ext cx="6604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  <a:tabLst>
                <a:tab pos="228600" algn="l"/>
              </a:tabLst>
            </a:pPr>
            <a:r>
              <a:rPr lang="en-CA" sz="1026" spc="-30" smtClean="0">
                <a:solidFill>
                  <a:srgbClr val="000000"/>
                </a:solidFill>
                <a:latin typeface="Arial"/>
                <a:cs typeface="Arial"/>
              </a:rPr>
              <a:t>§</a:t>
            </a:r>
            <a:r>
              <a:rPr lang="en-CA" sz="1026" smtClean="0">
                <a:solidFill>
                  <a:srgbClr val="000000"/>
                </a:solidFill>
                <a:latin typeface="Calibri"/>
                <a:cs typeface="Calibri"/>
              </a:rPr>
              <a:t>	Sendikal hak ve özgürlüklerin kullanımı güvence altına alınmalı, sendikal barajlar kaldırılmalı, herkesin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25" name="TextBox 25"/>
          <p:cNvSpPr txBox="1"/>
          <p:nvPr/>
        </p:nvSpPr>
        <p:spPr>
          <a:xfrm>
            <a:off x="1181100" y="5829300"/>
            <a:ext cx="6375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026" smtClean="0">
                <a:solidFill>
                  <a:srgbClr val="000000"/>
                </a:solidFill>
                <a:latin typeface="Calibri"/>
                <a:cs typeface="Calibri"/>
              </a:rPr>
              <a:t>sendika hakkını özgürce kullanabilmesi için gerekli yasal düzenlemeler yapılmalıdır.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26" name="TextBox 26"/>
          <p:cNvSpPr txBox="1"/>
          <p:nvPr/>
        </p:nvSpPr>
        <p:spPr>
          <a:xfrm>
            <a:off x="952500" y="6146800"/>
            <a:ext cx="6604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  <a:tabLst>
                <a:tab pos="228600" algn="l"/>
              </a:tabLst>
            </a:pPr>
            <a:r>
              <a:rPr lang="en-CA" sz="1026" spc="-30" smtClean="0">
                <a:solidFill>
                  <a:srgbClr val="000000"/>
                </a:solidFill>
                <a:latin typeface="Arial"/>
                <a:cs typeface="Arial"/>
              </a:rPr>
              <a:t>§</a:t>
            </a:r>
            <a:r>
              <a:rPr lang="en-CA" sz="1026" smtClean="0">
                <a:solidFill>
                  <a:srgbClr val="000000"/>
                </a:solidFill>
                <a:latin typeface="Calibri"/>
                <a:cs typeface="Calibri"/>
              </a:rPr>
              <a:t>	Toplum yararına çalışma programları kapsamında çalıştırılanlar daimî işçi statüsüne geçirilmelidir.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27" name="TextBox 27"/>
          <p:cNvSpPr txBox="1"/>
          <p:nvPr/>
        </p:nvSpPr>
        <p:spPr>
          <a:xfrm>
            <a:off x="952500" y="6477000"/>
            <a:ext cx="66040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  <a:tabLst>
                <a:tab pos="228600" algn="l"/>
              </a:tabLst>
            </a:pPr>
            <a:r>
              <a:rPr lang="en-CA" sz="1026" spc="-30" smtClean="0">
                <a:solidFill>
                  <a:srgbClr val="000000"/>
                </a:solidFill>
                <a:latin typeface="Arial"/>
                <a:cs typeface="Arial"/>
              </a:rPr>
              <a:t>§</a:t>
            </a:r>
            <a:r>
              <a:rPr lang="en-CA" sz="1026" smtClean="0">
                <a:solidFill>
                  <a:srgbClr val="000000"/>
                </a:solidFill>
                <a:latin typeface="Calibri"/>
                <a:cs typeface="Calibri"/>
              </a:rPr>
              <a:t>	Kadın  istihdamının  artırılması  ve  işsizliğinin  azaltılması  için  işgücü  piyasalarındaki  cinsiyetçi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28" name="TextBox 28"/>
          <p:cNvSpPr txBox="1"/>
          <p:nvPr/>
        </p:nvSpPr>
        <p:spPr>
          <a:xfrm>
            <a:off x="1181100" y="6629400"/>
            <a:ext cx="6375400" cy="3937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400"/>
              </a:lnSpc>
            </a:pPr>
            <a:r>
              <a:rPr lang="en-CA" sz="1026" smtClean="0">
                <a:solidFill>
                  <a:srgbClr val="000000"/>
                </a:solidFill>
                <a:latin typeface="Calibri"/>
                <a:cs typeface="Calibri"/>
              </a:rPr>
              <a:t>uygulamalara son verilmeli, ev içi bakım hizmetleri devletin gereken nitelikli, yaygın ve ücretsiz bakım</a:t>
            </a:r>
            <a:r>
              <a:rPr lang="en-CA" sz="1103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1103" smtClean="0">
                <a:solidFill>
                  <a:srgbClr val="000000"/>
                </a:solidFill>
                <a:latin typeface="Times New Roman"/>
              </a:rPr>
            </a:br>
            <a:r>
              <a:rPr lang="en-CA" sz="1026" smtClean="0">
                <a:solidFill>
                  <a:srgbClr val="000000"/>
                </a:solidFill>
                <a:latin typeface="Calibri"/>
                <a:cs typeface="Calibri"/>
              </a:rPr>
              <a:t>hizmetlerini sağlaması ile kadının üzerinden alınmalıdır.</a:t>
            </a:r>
          </a:p>
          <a:p>
            <a:pPr>
              <a:lnSpc>
                <a:spcPts val="1400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29" name="TextBox 29"/>
          <p:cNvSpPr txBox="1"/>
          <p:nvPr/>
        </p:nvSpPr>
        <p:spPr>
          <a:xfrm>
            <a:off x="723900" y="10007600"/>
            <a:ext cx="6045200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CA" sz="982" spc="-10" smtClean="0">
                <a:solidFill>
                  <a:srgbClr val="000000"/>
                </a:solidFill>
                <a:latin typeface="Calibri"/>
                <a:cs typeface="Calibri"/>
              </a:rPr>
              <a:t>Nisan 2020</a:t>
            </a:r>
          </a:p>
          <a:p>
            <a:pPr>
              <a:lnSpc>
                <a:spcPts val="1205"/>
              </a:lnSpc>
            </a:pPr>
            <a:endParaRPr lang="en-CA" sz="1056">
              <a:solidFill>
                <a:srgbClr val="000000"/>
              </a:solidFill>
            </a:endParaRPr>
          </a:p>
        </p:txBody>
      </p:sp>
      <p:sp>
        <p:nvSpPr>
          <p:cNvPr id="30" name="TextBox 30"/>
          <p:cNvSpPr txBox="1"/>
          <p:nvPr/>
        </p:nvSpPr>
        <p:spPr>
          <a:xfrm>
            <a:off x="6870700" y="10121900"/>
            <a:ext cx="5715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700"/>
              </a:lnSpc>
            </a:pP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7</a:t>
            </a:r>
          </a:p>
          <a:p>
            <a:pPr>
              <a:lnSpc>
                <a:spcPts val="72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7556500" cy="10668000"/>
          </a:xfrm>
          <a:prstGeom prst="rect">
            <a:avLst/>
          </a:prstGeom>
        </p:spPr>
      </p:pic>
      <p:sp>
        <p:nvSpPr>
          <p:cNvPr id="22" name="TextBox 2"/>
          <p:cNvSpPr txBox="1"/>
          <p:nvPr/>
        </p:nvSpPr>
        <p:spPr>
          <a:xfrm>
            <a:off x="723900" y="508000"/>
            <a:ext cx="7112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13" b="1" smtClean="0">
                <a:solidFill>
                  <a:srgbClr val="FF0000"/>
                </a:solidFill>
                <a:latin typeface="Calibri Bold"/>
                <a:cs typeface="Calibri Bold"/>
              </a:rPr>
              <a:t>DİSK-AR</a:t>
            </a:r>
          </a:p>
          <a:p>
            <a:pPr>
              <a:lnSpc>
                <a:spcPts val="1265"/>
              </a:lnSpc>
            </a:pPr>
            <a:endParaRPr/>
          </a:p>
        </p:txBody>
      </p:sp>
      <p:sp>
        <p:nvSpPr>
          <p:cNvPr id="3" name="TextBox 3"/>
          <p:cNvSpPr txBox="1"/>
          <p:nvPr/>
        </p:nvSpPr>
        <p:spPr>
          <a:xfrm>
            <a:off x="4724400" y="508000"/>
            <a:ext cx="24003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5"/>
              </a:lnSpc>
            </a:pPr>
            <a:r>
              <a:rPr lang="en-CA" sz="1056" smtClean="0">
                <a:solidFill>
                  <a:srgbClr val="000000"/>
                </a:solidFill>
                <a:latin typeface="Calibri"/>
                <a:cs typeface="Calibri"/>
              </a:rPr>
              <a:t>İŞSİZLİK VE İSTİHDAMIN GÖRÜNÜMÜ</a:t>
            </a:r>
          </a:p>
          <a:p>
            <a:pPr>
              <a:lnSpc>
                <a:spcPts val="1205"/>
              </a:lnSpc>
            </a:pPr>
            <a:endParaRPr/>
          </a:p>
        </p:txBody>
      </p:sp>
      <p:sp>
        <p:nvSpPr>
          <p:cNvPr id="4" name="TextBox 4"/>
          <p:cNvSpPr txBox="1"/>
          <p:nvPr/>
        </p:nvSpPr>
        <p:spPr>
          <a:xfrm>
            <a:off x="3213100" y="1117600"/>
            <a:ext cx="43434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Yöntemsel Açıklama: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5" name="TextBox 5"/>
          <p:cNvSpPr txBox="1"/>
          <p:nvPr/>
        </p:nvSpPr>
        <p:spPr>
          <a:xfrm>
            <a:off x="2832100" y="1358900"/>
            <a:ext cx="47244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21" b="1" smtClean="0">
                <a:solidFill>
                  <a:srgbClr val="000000"/>
                </a:solidFill>
                <a:latin typeface="Calibri Bold"/>
                <a:cs typeface="Calibri Bold"/>
              </a:rPr>
              <a:t>Yöntemsel Açıklama: Dar Tanımlı İşsizlik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6" name="TextBox 6"/>
          <p:cNvSpPr txBox="1"/>
          <p:nvPr/>
        </p:nvSpPr>
        <p:spPr>
          <a:xfrm>
            <a:off x="1066800" y="1574800"/>
            <a:ext cx="64897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TÜİK referans dönemi içinde istihdam halinde olmayan (kâr karşılığı, yevmiyeli, ücretli ya da ücretsiz olarak hiçbir işte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7" name="TextBox 7"/>
          <p:cNvSpPr txBox="1"/>
          <p:nvPr/>
        </p:nvSpPr>
        <p:spPr>
          <a:xfrm>
            <a:off x="825500" y="1701800"/>
            <a:ext cx="67310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 indent="98226">
              <a:lnSpc>
                <a:spcPts val="1100"/>
              </a:lnSpc>
            </a:pP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çalışmamış ve böyle bir iş ile bağlantısı da olmayan) kişilerden iş aramak için son 4 hafta içinde iş arama kanallarından en az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birini kullanmış ve 2 hafta içinde işbaşı yapabilecek durumda olan 15 ve daha yukarı yaştaki kişileri işsiz olarak tanımlamaktadır.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2014 yılı öncesinde iş arama kriterinde referans dönemi olarak “son 4 hafta” yerine “son 3 ay” kullanılmaktaydı. Dar tanımlı</a:t>
            </a:r>
          </a:p>
          <a:p>
            <a:pPr>
              <a:lnSpc>
                <a:spcPts val="110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8" name="TextBox 8"/>
          <p:cNvSpPr txBox="1"/>
          <p:nvPr/>
        </p:nvSpPr>
        <p:spPr>
          <a:xfrm>
            <a:off x="2514600" y="2133600"/>
            <a:ext cx="5041900" cy="1651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035"/>
              </a:lnSpc>
            </a:pP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işsizlik oranı işsizlerin işgücüne oranı olarak hesaplanır.</a:t>
            </a:r>
          </a:p>
          <a:p>
            <a:pPr>
              <a:lnSpc>
                <a:spcPts val="1035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9" name="TextBox 9"/>
          <p:cNvSpPr txBox="1"/>
          <p:nvPr/>
        </p:nvSpPr>
        <p:spPr>
          <a:xfrm>
            <a:off x="3225800" y="2603500"/>
            <a:ext cx="4330700" cy="203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65"/>
              </a:lnSpc>
            </a:pPr>
            <a:r>
              <a:rPr lang="en-CA" sz="1113" b="1" smtClean="0">
                <a:solidFill>
                  <a:srgbClr val="000000"/>
                </a:solidFill>
                <a:latin typeface="Calibri Bold"/>
                <a:cs typeface="Calibri Bold"/>
              </a:rPr>
              <a:t>Geniş Tanımlı İşsizlik</a:t>
            </a:r>
          </a:p>
          <a:p>
            <a:pPr>
              <a:lnSpc>
                <a:spcPts val="1265"/>
              </a:lnSpc>
            </a:pPr>
            <a:endParaRPr lang="en-CA" sz="1103">
              <a:solidFill>
                <a:srgbClr val="000000"/>
              </a:solidFill>
            </a:endParaRPr>
          </a:p>
        </p:txBody>
      </p:sp>
      <p:sp>
        <p:nvSpPr>
          <p:cNvPr id="10" name="TextBox 10"/>
          <p:cNvSpPr txBox="1"/>
          <p:nvPr/>
        </p:nvSpPr>
        <p:spPr>
          <a:xfrm>
            <a:off x="914400" y="2832100"/>
            <a:ext cx="66421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Dar tanımlı (standart) işsizlik oranı işgücü piyasalarındaki durumu bütün boyutlarıyla ortaya koyamıyor. Dar tanımlı/standart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işsizlik hesaplarının taşıdığı kısıtlar ve sorunlar nedeniyle, işsizliğin gerçek boyutlarının anlaşılması için alternatif işsizlik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hesaplamalarına ihtiyaç duyulmaktadır.</a:t>
            </a:r>
          </a:p>
          <a:p>
            <a:pPr>
              <a:lnSpc>
                <a:spcPts val="110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1" name="TextBox 11"/>
          <p:cNvSpPr txBox="1"/>
          <p:nvPr/>
        </p:nvSpPr>
        <p:spPr>
          <a:xfrm>
            <a:off x="914400" y="3327400"/>
            <a:ext cx="6642100" cy="736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Alternatif işsizlik hesaplamaları konusunda en detaylı yöntemi </a:t>
            </a:r>
            <a:r>
              <a:rPr lang="en-CA" sz="921" b="1" smtClean="0">
                <a:solidFill>
                  <a:srgbClr val="000000"/>
                </a:solidFill>
                <a:latin typeface="Calibri Bold"/>
                <a:cs typeface="Calibri Bold"/>
              </a:rPr>
              <a:t>Uluslararası Çalışma Örgütü (ILO)</a:t>
            </a: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 önermektedir. ILO geniş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tanımlı işsizliği </a:t>
            </a:r>
            <a:r>
              <a:rPr lang="en-CA" sz="921" b="1" smtClean="0">
                <a:solidFill>
                  <a:srgbClr val="000000"/>
                </a:solidFill>
                <a:latin typeface="Calibri Bold"/>
                <a:cs typeface="Calibri Bold"/>
              </a:rPr>
              <a:t>emeğin eksik kullanımı (labour underutiliation)</a:t>
            </a: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 olarak adlandırmakta ve standart işsizlik oranları yanında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ülkeler için alternatif/geniş tanımlı işsizlik oranlarını da hesaplamaktadır.  ILO geniş tanımlı işsizlik kapsamında zamana bağlı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eksik istihdam edilenleri (kısa zamanlı çalışanları, mevsimlik çalışanları), standart işsizleri ve potansiyel işgücünü (halen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çalışmayıp iş bulursa çalışmak isteyenleri) dahil etmektedir.</a:t>
            </a:r>
          </a:p>
          <a:p>
            <a:pPr>
              <a:lnSpc>
                <a:spcPts val="110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2" name="TextBox 12"/>
          <p:cNvSpPr txBox="1"/>
          <p:nvPr/>
        </p:nvSpPr>
        <p:spPr>
          <a:xfrm>
            <a:off x="914400" y="4102100"/>
            <a:ext cx="66421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AB İstatistik Bürosu Eurostat da alternatif işsizlik oranlarına ilişkin düzenli veriler yayınlamaktadır. Eurostat kısmi zamanlı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çalışanların eksik istihdamı, iş aramayıp çalışmaya hazır olanlar ve iş arayıp hemen çalışmaya hazır olamayanlar başlıkları altında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alternatif işsizlik hesaplamasına dahil etmektedir.</a:t>
            </a:r>
          </a:p>
          <a:p>
            <a:pPr>
              <a:lnSpc>
                <a:spcPts val="110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3" name="TextBox 13"/>
          <p:cNvSpPr txBox="1"/>
          <p:nvPr/>
        </p:nvSpPr>
        <p:spPr>
          <a:xfrm>
            <a:off x="914400" y="4597400"/>
            <a:ext cx="66421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21" b="1" smtClean="0">
                <a:solidFill>
                  <a:srgbClr val="000000"/>
                </a:solidFill>
                <a:latin typeface="Calibri Bold"/>
                <a:cs typeface="Calibri Bold"/>
              </a:rPr>
              <a:t>ABD Çalışma İstatistikleri Bürosu</a:t>
            </a: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 geniş tanımlı işsizliği, “emeğin eksik kullanımının alternatif hesaplanması” (alternative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measures of labor underutilization) başlığı altında resmi işsizlik oranı ile birlikte düzenli olarak hesaplayıp yayınlamaktadır.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Örneğin Büro Aralık 2019’da ABD’de resmi işsizlik oranını 3,9 olarak hesaplarken, geniş tanımlı işsizliği 6,7 olarak hesaplamıştır.</a:t>
            </a:r>
          </a:p>
          <a:p>
            <a:pPr>
              <a:lnSpc>
                <a:spcPts val="110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4" name="TextBox 14"/>
          <p:cNvSpPr txBox="1"/>
          <p:nvPr/>
        </p:nvSpPr>
        <p:spPr>
          <a:xfrm>
            <a:off x="914400" y="5092700"/>
            <a:ext cx="6642100" cy="736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TÜİK geniş tanımlı işsizlik verilerini açıklamasa da çeşitli kurum ve kişiler geniş tanımlı işsizlik oranlarını hesaplamaktadır. TİSK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bir süre genişletilmiş işsizlik oranlarını hesaplayıp açıkladı ancak daha sonra bu hesaplamadan vazgeçti.  TÜSİAD İşgücü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piyasalarına ilişkin çeşitli çalışmalarında alternatif işsizlik hesaplamalarına yer verdi. DİSK-AR da uzun yıllardır geniş tanımlı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işsizlik oranlarını hesaplamaktadır. Alternatif işsizlik hesaplamaları ayrı bir saha çalışmasına dayalı değildir. Geniş tanımlı işsizlik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TÜİK tarafından açıklanan Hanehalkı İşgücü Araştırmasında yer alan ham verilerin yeniden hesaplanmasıyla bulunuyor.</a:t>
            </a:r>
          </a:p>
          <a:p>
            <a:pPr>
              <a:lnSpc>
                <a:spcPts val="110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5" name="TextBox 15"/>
          <p:cNvSpPr txBox="1"/>
          <p:nvPr/>
        </p:nvSpPr>
        <p:spPr>
          <a:xfrm>
            <a:off x="914400" y="5867400"/>
            <a:ext cx="6642100" cy="596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DİSK-AR’ın kullandığı geniş tanımlı işsizlik hesaplaması beş unsurdan oluşuyor: 1) Dar tanımlı (standart) işsizler, 2) İş aramayan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ancak çalışmaya hazır olanlar iki gruba ayrılıyor: 2-a) İş bulma ümidini kaybedenler, 2-b) İş aramayan ancak çalışmaya hazır olan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diğer bireyler,3) Mevsimlik çalışanlar,4) Zamana bağlı eksik çalışanlar.  Bu beş unsur TÜİK verilerinde ham olarak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bulunmaktadır.</a:t>
            </a:r>
          </a:p>
          <a:p>
            <a:pPr>
              <a:lnSpc>
                <a:spcPts val="110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6" name="TextBox 16"/>
          <p:cNvSpPr txBox="1"/>
          <p:nvPr/>
        </p:nvSpPr>
        <p:spPr>
          <a:xfrm>
            <a:off x="914400" y="6502400"/>
            <a:ext cx="6642100" cy="4572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21" b="1" smtClean="0">
                <a:solidFill>
                  <a:srgbClr val="000000"/>
                </a:solidFill>
                <a:latin typeface="Calibri Bold"/>
                <a:cs typeface="Calibri Bold"/>
              </a:rPr>
              <a:t>Zamana bağlı eksik istihdam:</a:t>
            </a: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 Referans haftasında istihdamda olan, esas işinde ve diğer işinde/işlerinde toplam olarak 40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saatten daha az süre çalışmış olup, daha fazla süre çalışmak istediğini belirten ve mümkün olduğu taktirde daha fazla çalışmaya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başlayabilecek olan kişilerdir.</a:t>
            </a:r>
          </a:p>
          <a:p>
            <a:pPr>
              <a:lnSpc>
                <a:spcPts val="110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7" name="TextBox 17"/>
          <p:cNvSpPr txBox="1"/>
          <p:nvPr/>
        </p:nvSpPr>
        <p:spPr>
          <a:xfrm>
            <a:off x="914400" y="6972300"/>
            <a:ext cx="6642100" cy="3556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300"/>
              </a:lnSpc>
            </a:pPr>
            <a:r>
              <a:rPr lang="en-CA" sz="921" b="1" smtClean="0">
                <a:solidFill>
                  <a:srgbClr val="000000"/>
                </a:solidFill>
                <a:latin typeface="Calibri Bold"/>
                <a:cs typeface="Calibri Bold"/>
              </a:rPr>
              <a:t>İş aramayıp çalışmaya hazır olanlar:</a:t>
            </a: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 Çeşitli nedenlerle bir iş aramayan, ancak 2 hafta içinde işbaşı yapmaya hazır olduğunu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belirten kişilerdir. Bunlar iki alt başlıkta ele alınmaktadır:</a:t>
            </a:r>
          </a:p>
          <a:p>
            <a:pPr>
              <a:lnSpc>
                <a:spcPts val="130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8" name="TextBox 18"/>
          <p:cNvSpPr txBox="1"/>
          <p:nvPr/>
        </p:nvSpPr>
        <p:spPr>
          <a:xfrm>
            <a:off x="914400" y="7378700"/>
            <a:ext cx="66421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21" b="1" i="1" smtClean="0">
                <a:solidFill>
                  <a:srgbClr val="000000"/>
                </a:solidFill>
                <a:latin typeface="Calibri Bold Italic"/>
                <a:cs typeface="Calibri Bold Italic"/>
              </a:rPr>
              <a:t>İş bulma ümidi olmayanlar:</a:t>
            </a: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 Daha önce iş aradığı halde bulamayan veya kendi vasıflarına uygun bir iş bulabileceğine inanmadığı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için iş aramayan ancak işbaşı yapmaya hazır olduğunu belirten kişilerdir.</a:t>
            </a:r>
          </a:p>
          <a:p>
            <a:pPr>
              <a:lnSpc>
                <a:spcPts val="110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19" name="TextBox 19"/>
          <p:cNvSpPr txBox="1"/>
          <p:nvPr/>
        </p:nvSpPr>
        <p:spPr>
          <a:xfrm>
            <a:off x="914400" y="7734300"/>
            <a:ext cx="6642100" cy="317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100"/>
              </a:lnSpc>
            </a:pPr>
            <a:r>
              <a:rPr lang="en-CA" sz="921" b="1" i="1" smtClean="0">
                <a:solidFill>
                  <a:srgbClr val="000000"/>
                </a:solidFill>
                <a:latin typeface="Calibri Bold Italic"/>
                <a:cs typeface="Calibri Bold Italic"/>
              </a:rPr>
              <a:t>Diğer:</a:t>
            </a: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 Mevsimlik çalışma, ev kadını olma, öğrencilik, irad sahibi olma, emeklilik ve çalışamaz halde olma gibi nedenlerle iş</a:t>
            </a:r>
            <a:r>
              <a:rPr lang="en-CA" sz="911" smtClean="0">
                <a:solidFill>
                  <a:srgbClr val="000000"/>
                </a:solidFill>
                <a:latin typeface="Times New Roman"/>
              </a:rPr>
              <a:t/>
            </a:r>
            <a:br>
              <a:rPr lang="en-CA" sz="911" smtClean="0">
                <a:solidFill>
                  <a:srgbClr val="000000"/>
                </a:solidFill>
                <a:latin typeface="Times New Roman"/>
              </a:rPr>
            </a:b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aramayıp ancak işbaşı yapmaya hazır olduğunu belirten kişilerdir.</a:t>
            </a:r>
          </a:p>
          <a:p>
            <a:pPr>
              <a:lnSpc>
                <a:spcPts val="110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  <p:sp>
        <p:nvSpPr>
          <p:cNvPr id="20" name="TextBox 20"/>
          <p:cNvSpPr txBox="1"/>
          <p:nvPr/>
        </p:nvSpPr>
        <p:spPr>
          <a:xfrm>
            <a:off x="723900" y="10007600"/>
            <a:ext cx="6045200" cy="2159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1200"/>
              </a:lnSpc>
            </a:pPr>
            <a:r>
              <a:rPr lang="en-CA" sz="1056" smtClean="0">
                <a:solidFill>
                  <a:srgbClr val="000000"/>
                </a:solidFill>
                <a:latin typeface="Calibri"/>
                <a:cs typeface="Calibri"/>
              </a:rPr>
              <a:t>Nisan 2020</a:t>
            </a:r>
          </a:p>
          <a:p>
            <a:pPr>
              <a:lnSpc>
                <a:spcPts val="1205"/>
              </a:lnSpc>
            </a:pPr>
            <a:endParaRPr lang="en-CA" sz="1056">
              <a:solidFill>
                <a:srgbClr val="000000"/>
              </a:solidFill>
            </a:endParaRPr>
          </a:p>
        </p:txBody>
      </p:sp>
      <p:sp>
        <p:nvSpPr>
          <p:cNvPr id="21" name="TextBox 21"/>
          <p:cNvSpPr txBox="1"/>
          <p:nvPr/>
        </p:nvSpPr>
        <p:spPr>
          <a:xfrm>
            <a:off x="6870700" y="10121900"/>
            <a:ext cx="571500" cy="190500"/>
          </a:xfrm>
          <a:prstGeom prst="rect">
            <a:avLst/>
          </a:prstGeom>
          <a:noFill/>
        </p:spPr>
        <p:txBody>
          <a:bodyPr vert="horz" wrap="none" lIns="0" tIns="0" rIns="0" bIns="0" rtlCol="0">
            <a:spAutoFit/>
          </a:bodyPr>
          <a:lstStyle/>
          <a:p>
            <a:pPr>
              <a:lnSpc>
                <a:spcPts val="700"/>
              </a:lnSpc>
            </a:pPr>
            <a:r>
              <a:rPr lang="en-CA" sz="911" smtClean="0">
                <a:solidFill>
                  <a:srgbClr val="000000"/>
                </a:solidFill>
                <a:latin typeface="Calibri"/>
                <a:cs typeface="Calibri"/>
              </a:rPr>
              <a:t>8</a:t>
            </a:r>
          </a:p>
          <a:p>
            <a:pPr>
              <a:lnSpc>
                <a:spcPts val="720"/>
              </a:lnSpc>
            </a:pPr>
            <a:endParaRPr lang="en-CA" sz="911">
              <a:solidFill>
                <a:srgbClr val="0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Kaynak</a:t>
            </a:r>
            <a:endParaRPr lang="tr-TR" dirty="0"/>
          </a:p>
        </p:txBody>
      </p:sp>
      <p:sp>
        <p:nvSpPr>
          <p:cNvPr id="3" name="2 Dikdörtgen"/>
          <p:cNvSpPr/>
          <p:nvPr/>
        </p:nvSpPr>
        <p:spPr>
          <a:xfrm>
            <a:off x="1349358" y="1839888"/>
            <a:ext cx="5643602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ts val="1840"/>
              </a:lnSpc>
            </a:pPr>
            <a:r>
              <a:rPr lang="tr-TR" b="1" dirty="0" smtClean="0">
                <a:solidFill>
                  <a:srgbClr val="000000"/>
                </a:solidFill>
                <a:latin typeface="Calibri Bold"/>
                <a:cs typeface="Calibri Bold"/>
              </a:rPr>
              <a:t>DİSK –AR (NİSAN 2020). </a:t>
            </a:r>
            <a:r>
              <a:rPr lang="en-CA" b="1" dirty="0" smtClean="0">
                <a:solidFill>
                  <a:srgbClr val="000000"/>
                </a:solidFill>
                <a:latin typeface="Calibri Bold"/>
                <a:cs typeface="Calibri Bold"/>
              </a:rPr>
              <a:t>İŞSİZLİK </a:t>
            </a:r>
            <a:r>
              <a:rPr lang="en-CA" b="1" dirty="0" smtClean="0">
                <a:solidFill>
                  <a:srgbClr val="000000"/>
                </a:solidFill>
                <a:latin typeface="Calibri Bold"/>
                <a:cs typeface="Calibri Bold"/>
              </a:rPr>
              <a:t>VE İSTİHDAMIN GÖRÜNÜMÜ </a:t>
            </a:r>
            <a:r>
              <a:rPr lang="en-CA" b="1" dirty="0" smtClean="0">
                <a:solidFill>
                  <a:srgbClr val="000000"/>
                </a:solidFill>
                <a:latin typeface="Calibri Bold"/>
                <a:cs typeface="Calibri Bold"/>
              </a:rPr>
              <a:t>RAPORU</a:t>
            </a:r>
            <a:r>
              <a:rPr lang="tr-TR" b="1" dirty="0" smtClean="0">
                <a:solidFill>
                  <a:srgbClr val="000000"/>
                </a:solidFill>
                <a:latin typeface="Calibri Bold"/>
                <a:cs typeface="Calibri Bold"/>
              </a:rPr>
              <a:t>. </a:t>
            </a:r>
            <a:endParaRPr lang="en-CA" b="1" dirty="0" smtClean="0">
              <a:solidFill>
                <a:srgbClr val="000000"/>
              </a:solidFill>
              <a:latin typeface="Calibri Bold"/>
              <a:cs typeface="Calibri 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1013</Words>
  <Application>Microsoft Office PowerPoint</Application>
  <PresentationFormat>Özel</PresentationFormat>
  <Paragraphs>172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8" baseType="lpstr">
      <vt:lpstr>Office Theme</vt:lpstr>
      <vt:lpstr>Slayt 1</vt:lpstr>
      <vt:lpstr>Slayt 2</vt:lpstr>
      <vt:lpstr>Slayt 3</vt:lpstr>
      <vt:lpstr>Slayt 4</vt:lpstr>
      <vt:lpstr>Slayt 5</vt:lpstr>
      <vt:lpstr>Slayt 6</vt:lpstr>
      <vt:lpstr>Kaynak</vt:lpstr>
    </vt:vector>
  </TitlesOfParts>
  <Company>Investintech.com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A2E_Engine</dc:creator>
  <cp:lastModifiedBy>Windows Kullanıcısı</cp:lastModifiedBy>
  <cp:revision>2</cp:revision>
  <dcterms:created xsi:type="dcterms:W3CDTF">2020-04-19T20:46:49Z</dcterms:created>
  <dcterms:modified xsi:type="dcterms:W3CDTF">2020-05-28T22:10:00Z</dcterms:modified>
</cp:coreProperties>
</file>