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26018" y="51739"/>
            <a:ext cx="4891963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807" y="3119259"/>
            <a:ext cx="8449310" cy="3504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0.jpg"/><Relationship Id="rId4" Type="http://schemas.openxmlformats.org/officeDocument/2006/relationships/image" Target="../media/image7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3.jpg"/><Relationship Id="rId4" Type="http://schemas.openxmlformats.org/officeDocument/2006/relationships/image" Target="../media/image7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7.jp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5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55.jpg"/><Relationship Id="rId4" Type="http://schemas.openxmlformats.org/officeDocument/2006/relationships/image" Target="../media/image7.jpg"/><Relationship Id="rId5" Type="http://schemas.openxmlformats.org/officeDocument/2006/relationships/image" Target="../media/image56.jp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59.png"/><Relationship Id="rId4" Type="http://schemas.openxmlformats.org/officeDocument/2006/relationships/image" Target="../media/image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6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6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7.jpg"/><Relationship Id="rId6" Type="http://schemas.openxmlformats.org/officeDocument/2006/relationships/image" Target="../media/image6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64.jpg"/><Relationship Id="rId5" Type="http://schemas.openxmlformats.org/officeDocument/2006/relationships/image" Target="../media/image6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6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67.jpg"/><Relationship Id="rId4" Type="http://schemas.openxmlformats.org/officeDocument/2006/relationships/image" Target="../media/image66.jpg"/><Relationship Id="rId5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68.jpg"/><Relationship Id="rId4" Type="http://schemas.openxmlformats.org/officeDocument/2006/relationships/image" Target="../media/image66.jpg"/><Relationship Id="rId5" Type="http://schemas.openxmlformats.org/officeDocument/2006/relationships/image" Target="../media/image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.jpg"/><Relationship Id="rId4" Type="http://schemas.openxmlformats.org/officeDocument/2006/relationships/image" Target="../media/image69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Relationship Id="rId7" Type="http://schemas.openxmlformats.org/officeDocument/2006/relationships/image" Target="../media/image7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.jpg"/><Relationship Id="rId4" Type="http://schemas.openxmlformats.org/officeDocument/2006/relationships/image" Target="../media/image69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png"/><Relationship Id="rId9" Type="http://schemas.openxmlformats.org/officeDocument/2006/relationships/image" Target="../media/image7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69.jpg"/><Relationship Id="rId4" Type="http://schemas.openxmlformats.org/officeDocument/2006/relationships/image" Target="../media/image8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69.jpg"/><Relationship Id="rId4" Type="http://schemas.openxmlformats.org/officeDocument/2006/relationships/image" Target="../media/image81.png"/><Relationship Id="rId5" Type="http://schemas.openxmlformats.org/officeDocument/2006/relationships/image" Target="../media/image82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5.jpg"/><Relationship Id="rId4" Type="http://schemas.openxmlformats.org/officeDocument/2006/relationships/image" Target="../media/image8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6.jpg"/><Relationship Id="rId4" Type="http://schemas.openxmlformats.org/officeDocument/2006/relationships/image" Target="../media/image8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8.png"/><Relationship Id="rId5" Type="http://schemas.openxmlformats.org/officeDocument/2006/relationships/image" Target="../media/image8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6.jpg"/><Relationship Id="rId5" Type="http://schemas.openxmlformats.org/officeDocument/2006/relationships/image" Target="../media/image89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6.jpg"/><Relationship Id="rId4" Type="http://schemas.openxmlformats.org/officeDocument/2006/relationships/image" Target="../media/image90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6.jpg"/><Relationship Id="rId4" Type="http://schemas.openxmlformats.org/officeDocument/2006/relationships/image" Target="../media/image91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Relationship Id="rId3" Type="http://schemas.openxmlformats.org/officeDocument/2006/relationships/image" Target="../media/image7.jpg"/><Relationship Id="rId4" Type="http://schemas.openxmlformats.org/officeDocument/2006/relationships/image" Target="../media/image86.jpg"/><Relationship Id="rId5" Type="http://schemas.openxmlformats.org/officeDocument/2006/relationships/image" Target="../media/image93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6.jpg"/><Relationship Id="rId4" Type="http://schemas.openxmlformats.org/officeDocument/2006/relationships/image" Target="../media/image9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95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96.png"/><Relationship Id="rId5" Type="http://schemas.openxmlformats.org/officeDocument/2006/relationships/image" Target="../media/image97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98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99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100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10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102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103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5.jpg"/><Relationship Id="rId4" Type="http://schemas.openxmlformats.org/officeDocument/2006/relationships/image" Target="../media/image10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95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Relationship Id="rId4" Type="http://schemas.openxmlformats.org/officeDocument/2006/relationships/image" Target="../media/image106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Relationship Id="rId4" Type="http://schemas.openxmlformats.org/officeDocument/2006/relationships/image" Target="../media/image107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Relationship Id="rId4" Type="http://schemas.openxmlformats.org/officeDocument/2006/relationships/image" Target="../media/image108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05.png"/><Relationship Id="rId4" Type="http://schemas.openxmlformats.org/officeDocument/2006/relationships/image" Target="../media/image109.jpg"/><Relationship Id="rId5" Type="http://schemas.openxmlformats.org/officeDocument/2006/relationships/image" Target="../media/image110.png"/><Relationship Id="rId6" Type="http://schemas.openxmlformats.org/officeDocument/2006/relationships/image" Target="../media/image11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12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22" y="1438897"/>
            <a:ext cx="8486140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u="heavy" sz="2800" spc="-35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BELİRSİZLİK;</a:t>
            </a:r>
            <a:r>
              <a:rPr dirty="0" sz="2800" spc="-3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Hiçbir tarihsel </a:t>
            </a:r>
            <a:r>
              <a:rPr dirty="0" sz="2800" spc="-65">
                <a:latin typeface="Arial"/>
                <a:cs typeface="Arial"/>
              </a:rPr>
              <a:t>verinin </a:t>
            </a:r>
            <a:r>
              <a:rPr dirty="0" sz="2800" spc="-195">
                <a:latin typeface="Arial"/>
                <a:cs typeface="Arial"/>
              </a:rPr>
              <a:t>veya </a:t>
            </a:r>
            <a:r>
              <a:rPr dirty="0" sz="2800" spc="-140">
                <a:latin typeface="Arial"/>
                <a:cs typeface="Arial"/>
              </a:rPr>
              <a:t>geçmişte karar  </a:t>
            </a:r>
            <a:r>
              <a:rPr dirty="0" sz="2800" spc="-145">
                <a:latin typeface="Arial"/>
                <a:cs typeface="Arial"/>
              </a:rPr>
              <a:t>alıcı </a:t>
            </a:r>
            <a:r>
              <a:rPr dirty="0" sz="2800" spc="-120">
                <a:latin typeface="Arial"/>
                <a:cs typeface="Arial"/>
              </a:rPr>
              <a:t>üzerinde </a:t>
            </a:r>
            <a:r>
              <a:rPr dirty="0" sz="2800" spc="-110">
                <a:latin typeface="Arial"/>
                <a:cs typeface="Arial"/>
              </a:rPr>
              <a:t>düşünmekte </a:t>
            </a:r>
            <a:r>
              <a:rPr dirty="0" sz="2800" spc="-95">
                <a:latin typeface="Arial"/>
                <a:cs typeface="Arial"/>
              </a:rPr>
              <a:t>olduğu, </a:t>
            </a:r>
            <a:r>
              <a:rPr dirty="0" sz="2800" spc="-195">
                <a:latin typeface="Arial"/>
                <a:cs typeface="Arial"/>
              </a:rPr>
              <a:t>yaşanmış </a:t>
            </a:r>
            <a:r>
              <a:rPr dirty="0" sz="2800" spc="-70">
                <a:latin typeface="Arial"/>
                <a:cs typeface="Arial"/>
              </a:rPr>
              <a:t>durum </a:t>
            </a:r>
            <a:r>
              <a:rPr dirty="0" sz="2800" spc="-55">
                <a:latin typeface="Arial"/>
                <a:cs typeface="Arial"/>
              </a:rPr>
              <a:t>ile  </a:t>
            </a:r>
            <a:r>
              <a:rPr dirty="0" sz="2800" spc="-110">
                <a:latin typeface="Arial"/>
                <a:cs typeface="Arial"/>
              </a:rPr>
              <a:t>bağlantı </a:t>
            </a:r>
            <a:r>
              <a:rPr dirty="0" sz="2800" spc="-150">
                <a:latin typeface="Arial"/>
                <a:cs typeface="Arial"/>
              </a:rPr>
              <a:t>taşıyan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20">
                <a:latin typeface="Arial"/>
                <a:cs typeface="Arial"/>
              </a:rPr>
              <a:t>olayın </a:t>
            </a:r>
            <a:r>
              <a:rPr dirty="0" sz="2800" spc="-114">
                <a:latin typeface="Arial"/>
                <a:cs typeface="Arial"/>
              </a:rPr>
              <a:t>bulunmadığı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70">
                <a:latin typeface="Arial"/>
                <a:cs typeface="Arial"/>
              </a:rPr>
              <a:t>durum </a:t>
            </a:r>
            <a:r>
              <a:rPr dirty="0" sz="2800" spc="-120">
                <a:latin typeface="Arial"/>
                <a:cs typeface="Arial"/>
              </a:rPr>
              <a:t>olarak  </a:t>
            </a:r>
            <a:r>
              <a:rPr dirty="0" sz="2800" spc="-90">
                <a:latin typeface="Arial"/>
                <a:cs typeface="Arial"/>
              </a:rPr>
              <a:t>tanımlanabilir.</a:t>
            </a:r>
            <a:r>
              <a:rPr dirty="0" sz="2800" spc="59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Bir  </a:t>
            </a:r>
            <a:r>
              <a:rPr dirty="0" sz="2800" spc="-204">
                <a:latin typeface="Arial"/>
                <a:cs typeface="Arial"/>
              </a:rPr>
              <a:t>başka </a:t>
            </a:r>
            <a:r>
              <a:rPr dirty="0" sz="2800" spc="-125">
                <a:latin typeface="Arial"/>
                <a:cs typeface="Arial"/>
              </a:rPr>
              <a:t>deyişle </a:t>
            </a:r>
            <a:r>
              <a:rPr dirty="0" sz="2800" spc="-70">
                <a:latin typeface="Arial"/>
                <a:cs typeface="Arial"/>
              </a:rPr>
              <a:t>durum </a:t>
            </a:r>
            <a:r>
              <a:rPr dirty="0" sz="2800" spc="-60">
                <a:latin typeface="Arial"/>
                <a:cs typeface="Arial"/>
              </a:rPr>
              <a:t>türünün </a:t>
            </a:r>
            <a:r>
              <a:rPr dirty="0" sz="2800" spc="-110">
                <a:latin typeface="Arial"/>
                <a:cs typeface="Arial"/>
              </a:rPr>
              <a:t>tek  </a:t>
            </a:r>
            <a:r>
              <a:rPr dirty="0" sz="2800" spc="-95">
                <a:latin typeface="Arial"/>
                <a:cs typeface="Arial"/>
              </a:rPr>
              <a:t>örneğidir.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5317" y="3226132"/>
            <a:ext cx="5220284" cy="3394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912" y="1438897"/>
            <a:ext cx="8487410" cy="444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800" spc="-1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Örneğin</a:t>
            </a:r>
            <a:r>
              <a:rPr dirty="0" sz="2800" spc="-120">
                <a:latin typeface="Arial"/>
                <a:cs typeface="Arial"/>
              </a:rPr>
              <a:t>, </a:t>
            </a:r>
            <a:r>
              <a:rPr dirty="0" sz="2800" spc="-210">
                <a:latin typeface="Arial"/>
                <a:cs typeface="Arial"/>
              </a:rPr>
              <a:t>Çin </a:t>
            </a:r>
            <a:r>
              <a:rPr dirty="0" sz="2800" spc="-155">
                <a:latin typeface="Arial"/>
                <a:cs typeface="Arial"/>
              </a:rPr>
              <a:t>Halk </a:t>
            </a:r>
            <a:r>
              <a:rPr dirty="0" sz="2800" spc="-95">
                <a:latin typeface="Arial"/>
                <a:cs typeface="Arial"/>
              </a:rPr>
              <a:t>Cumhuriyeti’nde </a:t>
            </a:r>
            <a:r>
              <a:rPr dirty="0" sz="2800" spc="-140">
                <a:latin typeface="Arial"/>
                <a:cs typeface="Arial"/>
              </a:rPr>
              <a:t>50 </a:t>
            </a:r>
            <a:r>
              <a:rPr dirty="0" sz="2800" spc="-80">
                <a:latin typeface="Arial"/>
                <a:cs typeface="Arial"/>
              </a:rPr>
              <a:t>katlı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55">
                <a:latin typeface="Arial"/>
                <a:cs typeface="Arial"/>
              </a:rPr>
              <a:t>iş  </a:t>
            </a:r>
            <a:r>
              <a:rPr dirty="0" sz="2800" spc="-114">
                <a:latin typeface="Arial"/>
                <a:cs typeface="Arial"/>
              </a:rPr>
              <a:t>merkezinin </a:t>
            </a:r>
            <a:r>
              <a:rPr dirty="0" sz="2800" spc="-135">
                <a:latin typeface="Arial"/>
                <a:cs typeface="Arial"/>
              </a:rPr>
              <a:t>30 </a:t>
            </a:r>
            <a:r>
              <a:rPr dirty="0" sz="2800" spc="-204">
                <a:latin typeface="Arial"/>
                <a:cs typeface="Arial"/>
              </a:rPr>
              <a:t>ay </a:t>
            </a:r>
            <a:r>
              <a:rPr dirty="0" sz="2800" spc="-105">
                <a:latin typeface="Arial"/>
                <a:cs typeface="Arial"/>
              </a:rPr>
              <a:t>içerisinde </a:t>
            </a:r>
            <a:r>
              <a:rPr dirty="0" sz="2800" spc="-175">
                <a:latin typeface="Arial"/>
                <a:cs typeface="Arial"/>
              </a:rPr>
              <a:t>inşası </a:t>
            </a:r>
            <a:r>
              <a:rPr dirty="0" sz="2800" spc="-75">
                <a:latin typeface="Arial"/>
                <a:cs typeface="Arial"/>
              </a:rPr>
              <a:t>olabilir. </a:t>
            </a:r>
            <a:r>
              <a:rPr dirty="0" sz="2800" spc="-175">
                <a:latin typeface="Arial"/>
                <a:cs typeface="Arial"/>
              </a:rPr>
              <a:t>Çin’de </a:t>
            </a:r>
            <a:r>
              <a:rPr dirty="0" sz="2800" spc="-114">
                <a:latin typeface="Arial"/>
                <a:cs typeface="Arial"/>
              </a:rPr>
              <a:t>şimdiye  </a:t>
            </a:r>
            <a:r>
              <a:rPr dirty="0" sz="2800" spc="-145">
                <a:latin typeface="Arial"/>
                <a:cs typeface="Arial"/>
              </a:rPr>
              <a:t>kadar </a:t>
            </a:r>
            <a:r>
              <a:rPr dirty="0" sz="2800" spc="-140">
                <a:latin typeface="Arial"/>
                <a:cs typeface="Arial"/>
              </a:rPr>
              <a:t>50</a:t>
            </a:r>
            <a:r>
              <a:rPr dirty="0" sz="2800" spc="49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katlı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00">
                <a:latin typeface="Arial"/>
                <a:cs typeface="Arial"/>
              </a:rPr>
              <a:t>bina </a:t>
            </a:r>
            <a:r>
              <a:rPr dirty="0" sz="2800" spc="-160">
                <a:latin typeface="Arial"/>
                <a:cs typeface="Arial"/>
              </a:rPr>
              <a:t>inşasını </a:t>
            </a:r>
            <a:r>
              <a:rPr dirty="0" sz="2800" spc="-200">
                <a:latin typeface="Arial"/>
                <a:cs typeface="Arial"/>
              </a:rPr>
              <a:t>kapsayan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65">
                <a:latin typeface="Arial"/>
                <a:cs typeface="Arial"/>
              </a:rPr>
              <a:t>projenin  </a:t>
            </a:r>
            <a:r>
              <a:rPr dirty="0" sz="2800" spc="-100">
                <a:latin typeface="Arial"/>
                <a:cs typeface="Arial"/>
              </a:rPr>
              <a:t>gerçekleştirilmemiş </a:t>
            </a:r>
            <a:r>
              <a:rPr dirty="0" sz="2800" spc="-130">
                <a:latin typeface="Arial"/>
                <a:cs typeface="Arial"/>
              </a:rPr>
              <a:t>olmasının </a:t>
            </a:r>
            <a:r>
              <a:rPr dirty="0" sz="2800" spc="-145">
                <a:latin typeface="Arial"/>
                <a:cs typeface="Arial"/>
              </a:rPr>
              <a:t>dışında, </a:t>
            </a:r>
            <a:r>
              <a:rPr dirty="0" sz="2800" spc="-135">
                <a:latin typeface="Arial"/>
                <a:cs typeface="Arial"/>
              </a:rPr>
              <a:t>karar alıcı, </a:t>
            </a:r>
            <a:r>
              <a:rPr dirty="0" sz="2800" spc="-150">
                <a:latin typeface="Arial"/>
                <a:cs typeface="Arial"/>
              </a:rPr>
              <a:t>Çin’deki  </a:t>
            </a:r>
            <a:r>
              <a:rPr dirty="0" sz="2800" spc="-114">
                <a:latin typeface="Arial"/>
                <a:cs typeface="Arial"/>
              </a:rPr>
              <a:t>inşaat </a:t>
            </a:r>
            <a:r>
              <a:rPr dirty="0" sz="2800" spc="-90">
                <a:latin typeface="Arial"/>
                <a:cs typeface="Arial"/>
              </a:rPr>
              <a:t>endüstrisi </a:t>
            </a:r>
            <a:r>
              <a:rPr dirty="0" sz="2800" spc="-140">
                <a:latin typeface="Arial"/>
                <a:cs typeface="Arial"/>
              </a:rPr>
              <a:t>hakkında </a:t>
            </a:r>
            <a:r>
              <a:rPr dirty="0" sz="2800" spc="-65">
                <a:latin typeface="Arial"/>
                <a:cs typeface="Arial"/>
              </a:rPr>
              <a:t>hiçbir bilgi </a:t>
            </a:r>
            <a:r>
              <a:rPr dirty="0" sz="2800" spc="-120">
                <a:latin typeface="Arial"/>
                <a:cs typeface="Arial"/>
              </a:rPr>
              <a:t>sahibi</a:t>
            </a:r>
            <a:r>
              <a:rPr dirty="0" sz="2800" spc="-215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olmayabilir.</a:t>
            </a:r>
            <a:endParaRPr sz="2800">
              <a:latin typeface="Arial"/>
              <a:cs typeface="Arial"/>
            </a:endParaRPr>
          </a:p>
          <a:p>
            <a:pPr algn="just" marL="13335" marR="5080">
              <a:lnSpc>
                <a:spcPct val="100000"/>
              </a:lnSpc>
              <a:spcBef>
                <a:spcPts val="600"/>
              </a:spcBef>
            </a:pPr>
            <a:r>
              <a:rPr dirty="0" sz="2800" spc="-260">
                <a:latin typeface="Arial"/>
                <a:cs typeface="Arial"/>
              </a:rPr>
              <a:t>Pek </a:t>
            </a:r>
            <a:r>
              <a:rPr dirty="0" sz="2800" spc="-155">
                <a:latin typeface="Arial"/>
                <a:cs typeface="Arial"/>
              </a:rPr>
              <a:t>çok </a:t>
            </a:r>
            <a:r>
              <a:rPr dirty="0" sz="2800" spc="-90">
                <a:latin typeface="Arial"/>
                <a:cs typeface="Arial"/>
              </a:rPr>
              <a:t>belirsizlikler </a:t>
            </a:r>
            <a:r>
              <a:rPr dirty="0" sz="2800" spc="-114">
                <a:latin typeface="Arial"/>
                <a:cs typeface="Arial"/>
              </a:rPr>
              <a:t>içeren </a:t>
            </a:r>
            <a:r>
              <a:rPr dirty="0" sz="2800" spc="-100">
                <a:latin typeface="Arial"/>
                <a:cs typeface="Arial"/>
              </a:rPr>
              <a:t>böyle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95">
                <a:latin typeface="Arial"/>
                <a:cs typeface="Arial"/>
              </a:rPr>
              <a:t>ortamda </a:t>
            </a:r>
            <a:r>
              <a:rPr dirty="0" sz="2800" spc="-170">
                <a:latin typeface="Arial"/>
                <a:cs typeface="Arial"/>
              </a:rPr>
              <a:t>çalışmak  </a:t>
            </a:r>
            <a:r>
              <a:rPr dirty="0" sz="2800" spc="-135">
                <a:latin typeface="Arial"/>
                <a:cs typeface="Arial"/>
              </a:rPr>
              <a:t>zorunda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kalınabilir.</a:t>
            </a:r>
            <a:endParaRPr sz="2800">
              <a:latin typeface="Arial"/>
              <a:cs typeface="Arial"/>
            </a:endParaRPr>
          </a:p>
          <a:p>
            <a:pPr algn="just" marL="13335" marR="6350">
              <a:lnSpc>
                <a:spcPct val="100000"/>
              </a:lnSpc>
              <a:spcBef>
                <a:spcPts val="595"/>
              </a:spcBef>
            </a:pPr>
            <a:r>
              <a:rPr dirty="0" sz="2800" spc="-150">
                <a:latin typeface="Arial"/>
                <a:cs typeface="Arial"/>
              </a:rPr>
              <a:t>Böyle </a:t>
            </a:r>
            <a:r>
              <a:rPr dirty="0" sz="2800" spc="-95">
                <a:latin typeface="Arial"/>
                <a:cs typeface="Arial"/>
              </a:rPr>
              <a:t>durumlarda </a:t>
            </a:r>
            <a:r>
              <a:rPr dirty="0" sz="2800" spc="-70">
                <a:latin typeface="Arial"/>
                <a:cs typeface="Arial"/>
              </a:rPr>
              <a:t>risklerin </a:t>
            </a:r>
            <a:r>
              <a:rPr dirty="0" sz="2800" spc="-120">
                <a:latin typeface="Arial"/>
                <a:cs typeface="Arial"/>
              </a:rPr>
              <a:t>tanımlanması, </a:t>
            </a:r>
            <a:r>
              <a:rPr dirty="0" sz="2800" spc="-140">
                <a:latin typeface="Arial"/>
                <a:cs typeface="Arial"/>
              </a:rPr>
              <a:t>analiz </a:t>
            </a:r>
            <a:r>
              <a:rPr dirty="0" sz="2800" spc="-105">
                <a:latin typeface="Arial"/>
                <a:cs typeface="Arial"/>
              </a:rPr>
              <a:t>edilmesi 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80">
                <a:latin typeface="Arial"/>
                <a:cs typeface="Arial"/>
              </a:rPr>
              <a:t>bunlar </a:t>
            </a:r>
            <a:r>
              <a:rPr dirty="0" sz="2800" spc="-120">
                <a:latin typeface="Arial"/>
                <a:cs typeface="Arial"/>
              </a:rPr>
              <a:t>üzerinde uygulamaların </a:t>
            </a:r>
            <a:r>
              <a:rPr dirty="0" sz="2800" spc="-155">
                <a:latin typeface="Arial"/>
                <a:cs typeface="Arial"/>
              </a:rPr>
              <a:t>gerçekleşmesi </a:t>
            </a:r>
            <a:r>
              <a:rPr dirty="0" sz="2800" spc="-125">
                <a:latin typeface="Arial"/>
                <a:cs typeface="Arial"/>
              </a:rPr>
              <a:t>yani 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belirsizliği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riske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dönüştürülmesi</a:t>
            </a:r>
            <a:r>
              <a:rPr dirty="0" sz="2800" spc="-2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gerekir.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91318" y="1438897"/>
            <a:ext cx="16897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Nedir?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7362" y="2000246"/>
            <a:ext cx="5675782" cy="4390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22" y="1438897"/>
            <a:ext cx="848614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90">
                <a:latin typeface="Arial"/>
                <a:cs typeface="Arial"/>
              </a:rPr>
              <a:t>Karar </a:t>
            </a:r>
            <a:r>
              <a:rPr dirty="0" sz="2800" spc="-145">
                <a:latin typeface="Arial"/>
                <a:cs typeface="Arial"/>
              </a:rPr>
              <a:t>alıcı </a:t>
            </a:r>
            <a:r>
              <a:rPr dirty="0" sz="2800" spc="-75">
                <a:latin typeface="Arial"/>
                <a:cs typeface="Arial"/>
              </a:rPr>
              <a:t>ister </a:t>
            </a:r>
            <a:r>
              <a:rPr dirty="0" sz="2800" spc="-125">
                <a:latin typeface="Arial"/>
                <a:cs typeface="Arial"/>
              </a:rPr>
              <a:t>sezgileriyle </a:t>
            </a:r>
            <a:r>
              <a:rPr dirty="0" sz="2800" spc="-110">
                <a:latin typeface="Arial"/>
                <a:cs typeface="Arial"/>
              </a:rPr>
              <a:t>olsun, </a:t>
            </a:r>
            <a:r>
              <a:rPr dirty="0" sz="2800" spc="-75">
                <a:latin typeface="Arial"/>
                <a:cs typeface="Arial"/>
              </a:rPr>
              <a:t>ister </a:t>
            </a:r>
            <a:r>
              <a:rPr dirty="0" sz="2800" spc="-140">
                <a:latin typeface="Arial"/>
                <a:cs typeface="Arial"/>
              </a:rPr>
              <a:t>akılcı </a:t>
            </a:r>
            <a:r>
              <a:rPr dirty="0" sz="2800" spc="-85">
                <a:latin typeface="Arial"/>
                <a:cs typeface="Arial"/>
              </a:rPr>
              <a:t>yolu  </a:t>
            </a:r>
            <a:r>
              <a:rPr dirty="0" sz="2800" spc="-120">
                <a:latin typeface="Arial"/>
                <a:cs typeface="Arial"/>
              </a:rPr>
              <a:t>kullanarak </a:t>
            </a:r>
            <a:r>
              <a:rPr dirty="0" sz="2800" spc="-110">
                <a:latin typeface="Arial"/>
                <a:cs typeface="Arial"/>
              </a:rPr>
              <a:t>olsun, </a:t>
            </a:r>
            <a:r>
              <a:rPr dirty="0" u="heavy" sz="2800" spc="-5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belli </a:t>
            </a:r>
            <a:r>
              <a:rPr dirty="0" u="heavy" sz="2800" spc="-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bir </a:t>
            </a:r>
            <a:r>
              <a:rPr dirty="0" u="heavy" sz="2800" spc="-1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olayın </a:t>
            </a:r>
            <a:r>
              <a:rPr dirty="0" u="heavy" sz="2800" spc="-15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gerçekleşme </a:t>
            </a:r>
            <a:r>
              <a:rPr dirty="0" u="heavy" sz="2800" spc="-1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olasılığı </a:t>
            </a:r>
            <a:r>
              <a:rPr dirty="0" u="heavy" sz="2800" spc="-7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için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bir </a:t>
            </a:r>
            <a:r>
              <a:rPr dirty="0" u="heavy" sz="2800" spc="-13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değer </a:t>
            </a:r>
            <a:r>
              <a:rPr dirty="0" u="heavy" sz="2800" spc="-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belirleyebiliyorsa</a:t>
            </a:r>
            <a:r>
              <a:rPr dirty="0" sz="2800" spc="-90">
                <a:latin typeface="Arial"/>
                <a:cs typeface="Arial"/>
              </a:rPr>
              <a:t>, </a:t>
            </a:r>
            <a:r>
              <a:rPr dirty="0" sz="2800" spc="-160">
                <a:latin typeface="Arial"/>
                <a:cs typeface="Arial"/>
              </a:rPr>
              <a:t>alınacak </a:t>
            </a:r>
            <a:r>
              <a:rPr dirty="0" sz="2800" spc="-120">
                <a:latin typeface="Arial"/>
                <a:cs typeface="Arial"/>
              </a:rPr>
              <a:t>kararın 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30" b="1">
                <a:solidFill>
                  <a:srgbClr val="C00000"/>
                </a:solidFill>
                <a:latin typeface="Arial"/>
                <a:cs typeface="Arial"/>
              </a:rPr>
              <a:t>altında  </a:t>
            </a:r>
            <a:r>
              <a:rPr dirty="0" sz="2800" spc="-130">
                <a:latin typeface="Arial"/>
                <a:cs typeface="Arial"/>
              </a:rPr>
              <a:t>alındığı </a:t>
            </a:r>
            <a:r>
              <a:rPr dirty="0" sz="2800" spc="-145">
                <a:latin typeface="Arial"/>
                <a:cs typeface="Arial"/>
              </a:rPr>
              <a:t>konusunda </a:t>
            </a:r>
            <a:r>
              <a:rPr dirty="0" sz="2800" spc="-140">
                <a:latin typeface="Arial"/>
                <a:cs typeface="Arial"/>
              </a:rPr>
              <a:t>genel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25">
                <a:latin typeface="Arial"/>
                <a:cs typeface="Arial"/>
              </a:rPr>
              <a:t>fikir </a:t>
            </a:r>
            <a:r>
              <a:rPr dirty="0" sz="2800" spc="-35">
                <a:latin typeface="Arial"/>
                <a:cs typeface="Arial"/>
              </a:rPr>
              <a:t>birliği</a:t>
            </a:r>
            <a:r>
              <a:rPr dirty="0" sz="2800" spc="-24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mevcuttur.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666" y="1438897"/>
            <a:ext cx="848614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235">
                <a:latin typeface="Arial"/>
                <a:cs typeface="Arial"/>
              </a:rPr>
              <a:t>Risk </a:t>
            </a:r>
            <a:r>
              <a:rPr dirty="0" sz="2800" spc="-110">
                <a:latin typeface="Arial"/>
                <a:cs typeface="Arial"/>
              </a:rPr>
              <a:t>içeren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70">
                <a:latin typeface="Arial"/>
                <a:cs typeface="Arial"/>
              </a:rPr>
              <a:t>durum </a:t>
            </a:r>
            <a:r>
              <a:rPr dirty="0" sz="2800" spc="-120">
                <a:latin typeface="Arial"/>
                <a:cs typeface="Arial"/>
              </a:rPr>
              <a:t>düşünülmesi </a:t>
            </a:r>
            <a:r>
              <a:rPr dirty="0" sz="2800" spc="-180">
                <a:latin typeface="Arial"/>
                <a:cs typeface="Arial"/>
              </a:rPr>
              <a:t>gerekse </a:t>
            </a:r>
            <a:r>
              <a:rPr dirty="0" sz="2800" spc="-130">
                <a:latin typeface="Arial"/>
                <a:cs typeface="Arial"/>
              </a:rPr>
              <a:t>akla,  </a:t>
            </a:r>
            <a:r>
              <a:rPr dirty="0" sz="2800" spc="-95">
                <a:latin typeface="Arial"/>
                <a:cs typeface="Arial"/>
              </a:rPr>
              <a:t>muhtemelen </a:t>
            </a:r>
            <a:r>
              <a:rPr dirty="0" sz="2800" spc="-40">
                <a:latin typeface="Arial"/>
                <a:cs typeface="Arial"/>
              </a:rPr>
              <a:t>ilk </a:t>
            </a:r>
            <a:r>
              <a:rPr dirty="0" sz="2800" spc="-114">
                <a:latin typeface="Arial"/>
                <a:cs typeface="Arial"/>
              </a:rPr>
              <a:t>olarak </a:t>
            </a:r>
            <a:r>
              <a:rPr dirty="0" sz="2800" spc="-175" b="1">
                <a:solidFill>
                  <a:srgbClr val="C00000"/>
                </a:solidFill>
                <a:latin typeface="Arial"/>
                <a:cs typeface="Arial"/>
              </a:rPr>
              <a:t>paraşütle </a:t>
            </a:r>
            <a:r>
              <a:rPr dirty="0" sz="2800" spc="-135" b="1">
                <a:solidFill>
                  <a:srgbClr val="C00000"/>
                </a:solidFill>
                <a:latin typeface="Arial"/>
                <a:cs typeface="Arial"/>
              </a:rPr>
              <a:t>atlama </a:t>
            </a:r>
            <a:r>
              <a:rPr dirty="0" sz="2800" spc="-195">
                <a:latin typeface="Arial"/>
                <a:cs typeface="Arial"/>
              </a:rPr>
              <a:t>veya </a:t>
            </a: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motosiklet 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yarışı </a:t>
            </a:r>
            <a:r>
              <a:rPr dirty="0" sz="2800" spc="-85">
                <a:latin typeface="Arial"/>
                <a:cs typeface="Arial"/>
              </a:rPr>
              <a:t>gibi </a:t>
            </a:r>
            <a:r>
              <a:rPr dirty="0" sz="2800" spc="-80">
                <a:latin typeface="Arial"/>
                <a:cs typeface="Arial"/>
              </a:rPr>
              <a:t>tehlikeli </a:t>
            </a:r>
            <a:r>
              <a:rPr dirty="0" sz="2800" spc="-100">
                <a:latin typeface="Arial"/>
                <a:cs typeface="Arial"/>
              </a:rPr>
              <a:t>sporlar </a:t>
            </a:r>
            <a:r>
              <a:rPr dirty="0" sz="2800" spc="-114">
                <a:latin typeface="Arial"/>
                <a:cs typeface="Arial"/>
              </a:rPr>
              <a:t>gelecektir. </a:t>
            </a:r>
            <a:r>
              <a:rPr dirty="0" sz="2800" spc="-305">
                <a:latin typeface="Arial"/>
                <a:cs typeface="Arial"/>
              </a:rPr>
              <a:t>Yada 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poker, </a:t>
            </a:r>
            <a:r>
              <a:rPr dirty="0" sz="2800" spc="-114" b="1">
                <a:solidFill>
                  <a:srgbClr val="C00000"/>
                </a:solidFill>
                <a:latin typeface="Arial"/>
                <a:cs typeface="Arial"/>
              </a:rPr>
              <a:t>rulet  </a:t>
            </a:r>
            <a:r>
              <a:rPr dirty="0" sz="2800" spc="-220" b="1">
                <a:solidFill>
                  <a:srgbClr val="C00000"/>
                </a:solidFill>
                <a:latin typeface="Arial"/>
                <a:cs typeface="Arial"/>
              </a:rPr>
              <a:t>veya borsada 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oynanan </a:t>
            </a:r>
            <a:r>
              <a:rPr dirty="0" sz="2800" spc="-165" b="1">
                <a:solidFill>
                  <a:srgbClr val="C00000"/>
                </a:solidFill>
                <a:latin typeface="Arial"/>
                <a:cs typeface="Arial"/>
              </a:rPr>
              <a:t>kumarlar </a:t>
            </a:r>
            <a:r>
              <a:rPr dirty="0" sz="2800" spc="-90">
                <a:latin typeface="Arial"/>
                <a:cs typeface="Arial"/>
              </a:rPr>
              <a:t>örnek</a:t>
            </a:r>
            <a:r>
              <a:rPr dirty="0" sz="2800" spc="7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verebilir.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5912" y="3172486"/>
            <a:ext cx="5543550" cy="3657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41419" y="2285991"/>
            <a:ext cx="5031740" cy="3572510"/>
            <a:chOff x="4041419" y="2285991"/>
            <a:chExt cx="5031740" cy="3572510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41419" y="2285991"/>
              <a:ext cx="5031168" cy="3571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93675" y="785799"/>
            <a:ext cx="8755380" cy="3519170"/>
            <a:chOff x="193675" y="785799"/>
            <a:chExt cx="8755380" cy="3519170"/>
          </a:xfrm>
        </p:grpSpPr>
        <p:sp>
          <p:nvSpPr>
            <p:cNvPr id="7" name="object 7"/>
            <p:cNvSpPr/>
            <p:nvPr/>
          </p:nvSpPr>
          <p:spPr>
            <a:xfrm>
              <a:off x="193675" y="785799"/>
              <a:ext cx="8755062" cy="536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5724" y="1357299"/>
              <a:ext cx="3655905" cy="2947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285724" y="4429137"/>
            <a:ext cx="3655898" cy="2214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3500" y="1408328"/>
            <a:ext cx="3857625" cy="5235575"/>
            <a:chOff x="5143500" y="1408328"/>
            <a:chExt cx="3857625" cy="5235575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43500" y="1408328"/>
              <a:ext cx="3664775" cy="5235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8599" y="1428737"/>
            <a:ext cx="4062065" cy="2417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599" y="3935666"/>
            <a:ext cx="4071959" cy="2708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784" y="1363001"/>
            <a:ext cx="8487410" cy="4170679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u="heavy" sz="2800" spc="-3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RİSK</a:t>
            </a:r>
            <a:endParaRPr sz="2800">
              <a:latin typeface="Arial"/>
              <a:cs typeface="Arial"/>
            </a:endParaRPr>
          </a:p>
          <a:p>
            <a:pPr algn="just" marL="137795" indent="-125730">
              <a:lnSpc>
                <a:spcPct val="100000"/>
              </a:lnSpc>
              <a:spcBef>
                <a:spcPts val="6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dirty="0" u="heavy" sz="2800" spc="-15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4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Zarara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uğrama </a:t>
            </a:r>
            <a:r>
              <a:rPr dirty="0" sz="2800" spc="-110">
                <a:latin typeface="Arial"/>
                <a:cs typeface="Arial"/>
              </a:rPr>
              <a:t>tehlikesi </a:t>
            </a:r>
            <a:r>
              <a:rPr dirty="0" sz="2800" spc="-160">
                <a:latin typeface="Arial"/>
                <a:cs typeface="Arial"/>
              </a:rPr>
              <a:t>(Türk </a:t>
            </a:r>
            <a:r>
              <a:rPr dirty="0" sz="2800" spc="-100">
                <a:latin typeface="Arial"/>
                <a:cs typeface="Arial"/>
              </a:rPr>
              <a:t>Dil</a:t>
            </a:r>
            <a:r>
              <a:rPr dirty="0" sz="2800" spc="190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Kurumu).</a:t>
            </a:r>
            <a:endParaRPr sz="2800">
              <a:latin typeface="Arial"/>
              <a:cs typeface="Arial"/>
            </a:endParaRPr>
          </a:p>
          <a:p>
            <a:pPr algn="just" marL="12700" marR="5080" indent="-635">
              <a:lnSpc>
                <a:spcPct val="100000"/>
              </a:lnSpc>
              <a:spcBef>
                <a:spcPts val="600"/>
              </a:spcBef>
              <a:buChar char="•"/>
              <a:tabLst>
                <a:tab pos="218440" algn="l"/>
              </a:tabLst>
            </a:pPr>
            <a:r>
              <a:rPr dirty="0" sz="2800" spc="-175">
                <a:latin typeface="Arial"/>
                <a:cs typeface="Arial"/>
              </a:rPr>
              <a:t>Tehlike </a:t>
            </a:r>
            <a:r>
              <a:rPr dirty="0" sz="2800" spc="-114">
                <a:latin typeface="Arial"/>
                <a:cs typeface="Arial"/>
              </a:rPr>
              <a:t>içeren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70">
                <a:latin typeface="Arial"/>
                <a:cs typeface="Arial"/>
              </a:rPr>
              <a:t>durum,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1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kötü </a:t>
            </a:r>
            <a:r>
              <a:rPr dirty="0" u="heavy" sz="2800" spc="-2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sonuçların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olasılığı,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1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kayıp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dirty="0" u="heavy" sz="2800" spc="-1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4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kayıp ve </a:t>
            </a:r>
            <a:r>
              <a:rPr dirty="0" u="heavy" sz="2800" spc="-229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kaza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olasılığına </a:t>
            </a:r>
            <a:r>
              <a:rPr dirty="0" sz="2800" spc="-140">
                <a:latin typeface="Arial"/>
                <a:cs typeface="Arial"/>
              </a:rPr>
              <a:t>maruz </a:t>
            </a:r>
            <a:r>
              <a:rPr dirty="0" sz="2800" spc="-110">
                <a:latin typeface="Arial"/>
                <a:cs typeface="Arial"/>
              </a:rPr>
              <a:t>kalmadır </a:t>
            </a:r>
            <a:r>
              <a:rPr dirty="0" sz="2800" spc="-190">
                <a:latin typeface="Arial"/>
                <a:cs typeface="Arial"/>
              </a:rPr>
              <a:t>(Concise </a:t>
            </a:r>
            <a:r>
              <a:rPr dirty="0" sz="2800" spc="-120">
                <a:latin typeface="Arial"/>
                <a:cs typeface="Arial"/>
              </a:rPr>
              <a:t>Oxford  </a:t>
            </a:r>
            <a:r>
              <a:rPr dirty="0" sz="2800" spc="-85">
                <a:latin typeface="Arial"/>
                <a:cs typeface="Arial"/>
              </a:rPr>
              <a:t>Dictionary).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218440" algn="l"/>
              </a:tabLst>
            </a:pPr>
            <a:r>
              <a:rPr dirty="0" sz="2800" spc="-165">
                <a:latin typeface="Arial"/>
                <a:cs typeface="Arial"/>
              </a:rPr>
              <a:t>Gerçekleşmesi </a:t>
            </a:r>
            <a:r>
              <a:rPr dirty="0" sz="2800" spc="-95">
                <a:latin typeface="Arial"/>
                <a:cs typeface="Arial"/>
              </a:rPr>
              <a:t>halinde </a:t>
            </a:r>
            <a:r>
              <a:rPr dirty="0" sz="2800" spc="-135">
                <a:latin typeface="Arial"/>
                <a:cs typeface="Arial"/>
              </a:rPr>
              <a:t>süre, </a:t>
            </a:r>
            <a:r>
              <a:rPr dirty="0" sz="2800" spc="-85">
                <a:latin typeface="Arial"/>
                <a:cs typeface="Arial"/>
              </a:rPr>
              <a:t>maliyet, </a:t>
            </a:r>
            <a:r>
              <a:rPr dirty="0" sz="2800" spc="-185">
                <a:latin typeface="Arial"/>
                <a:cs typeface="Arial"/>
              </a:rPr>
              <a:t>kapsam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95">
                <a:latin typeface="Arial"/>
                <a:cs typeface="Arial"/>
              </a:rPr>
              <a:t>kalite  </a:t>
            </a:r>
            <a:r>
              <a:rPr dirty="0" sz="2800" spc="-85">
                <a:latin typeface="Arial"/>
                <a:cs typeface="Arial"/>
              </a:rPr>
              <a:t>gibi </a:t>
            </a:r>
            <a:r>
              <a:rPr dirty="0" sz="2800" spc="-70">
                <a:latin typeface="Arial"/>
                <a:cs typeface="Arial"/>
              </a:rPr>
              <a:t>proje </a:t>
            </a:r>
            <a:r>
              <a:rPr dirty="0" sz="2800" spc="-85">
                <a:latin typeface="Arial"/>
                <a:cs typeface="Arial"/>
              </a:rPr>
              <a:t>hedeflerinden </a:t>
            </a:r>
            <a:r>
              <a:rPr dirty="0" sz="2800" spc="-130">
                <a:latin typeface="Arial"/>
                <a:cs typeface="Arial"/>
              </a:rPr>
              <a:t>en </a:t>
            </a:r>
            <a:r>
              <a:rPr dirty="0" sz="2800" spc="-260">
                <a:latin typeface="Arial"/>
                <a:cs typeface="Arial"/>
              </a:rPr>
              <a:t>az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40">
                <a:latin typeface="Arial"/>
                <a:cs typeface="Arial"/>
              </a:rPr>
              <a:t>tanesi </a:t>
            </a:r>
            <a:r>
              <a:rPr dirty="0" sz="2800" spc="-120">
                <a:latin typeface="Arial"/>
                <a:cs typeface="Arial"/>
              </a:rPr>
              <a:t>üzerinde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1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olumlu </a:t>
            </a:r>
            <a:r>
              <a:rPr dirty="0" u="heavy" sz="2800" spc="-1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ya </a:t>
            </a:r>
            <a:r>
              <a:rPr dirty="0" u="heavy" sz="2800" spc="-1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da </a:t>
            </a:r>
            <a:r>
              <a:rPr dirty="0" u="heavy" sz="2800" spc="-2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olumsuz</a:t>
            </a:r>
            <a:r>
              <a:rPr dirty="0" sz="2800" spc="-2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etkiye </a:t>
            </a:r>
            <a:r>
              <a:rPr dirty="0" sz="2800" spc="-125">
                <a:latin typeface="Arial"/>
                <a:cs typeface="Arial"/>
              </a:rPr>
              <a:t>neden </a:t>
            </a:r>
            <a:r>
              <a:rPr dirty="0" sz="2800" spc="-110">
                <a:latin typeface="Arial"/>
                <a:cs typeface="Arial"/>
              </a:rPr>
              <a:t>olabilecek</a:t>
            </a:r>
            <a:r>
              <a:rPr dirty="0" sz="2800" spc="-1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1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belirsiz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25">
                <a:latin typeface="Arial"/>
                <a:cs typeface="Arial"/>
              </a:rPr>
              <a:t>olay </a:t>
            </a:r>
            <a:r>
              <a:rPr dirty="0" sz="2800" spc="-220">
                <a:latin typeface="Arial"/>
                <a:cs typeface="Arial"/>
              </a:rPr>
              <a:t>ya  </a:t>
            </a:r>
            <a:r>
              <a:rPr dirty="0" sz="2800" spc="-155">
                <a:latin typeface="Arial"/>
                <a:cs typeface="Arial"/>
              </a:rPr>
              <a:t>da </a:t>
            </a:r>
            <a:r>
              <a:rPr dirty="0" sz="2800" spc="-70">
                <a:latin typeface="Arial"/>
                <a:cs typeface="Arial"/>
              </a:rPr>
              <a:t>durum </a:t>
            </a:r>
            <a:r>
              <a:rPr dirty="0" sz="2800" spc="-260">
                <a:latin typeface="Arial"/>
                <a:cs typeface="Arial"/>
              </a:rPr>
              <a:t>(PMBOK </a:t>
            </a:r>
            <a:r>
              <a:rPr dirty="0" sz="2800" spc="-150">
                <a:latin typeface="Arial"/>
                <a:cs typeface="Arial"/>
              </a:rPr>
              <a:t>Guide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2004).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044" y="1438897"/>
            <a:ext cx="8489315" cy="401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 marR="8255">
              <a:lnSpc>
                <a:spcPct val="100000"/>
              </a:lnSpc>
              <a:spcBef>
                <a:spcPts val="100"/>
              </a:spcBef>
            </a:pPr>
            <a:r>
              <a:rPr dirty="0" sz="2800" spc="-204">
                <a:latin typeface="Arial"/>
                <a:cs typeface="Arial"/>
              </a:rPr>
              <a:t>Risk, </a:t>
            </a:r>
            <a:r>
              <a:rPr dirty="0" sz="2800" spc="-125">
                <a:latin typeface="Arial"/>
                <a:cs typeface="Arial"/>
              </a:rPr>
              <a:t>olasılık </a:t>
            </a:r>
            <a:r>
              <a:rPr dirty="0" sz="2800" spc="-135">
                <a:latin typeface="Arial"/>
                <a:cs typeface="Arial"/>
              </a:rPr>
              <a:t>hesaplamalarında </a:t>
            </a:r>
            <a:r>
              <a:rPr dirty="0" sz="2800" spc="-125">
                <a:latin typeface="Arial"/>
                <a:cs typeface="Arial"/>
              </a:rPr>
              <a:t>kendisine </a:t>
            </a:r>
            <a:r>
              <a:rPr dirty="0" sz="2800" spc="-45">
                <a:latin typeface="Arial"/>
                <a:cs typeface="Arial"/>
              </a:rPr>
              <a:t>ait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35">
                <a:latin typeface="Arial"/>
                <a:cs typeface="Arial"/>
              </a:rPr>
              <a:t>yere  </a:t>
            </a:r>
            <a:r>
              <a:rPr dirty="0" sz="2800" spc="-70">
                <a:latin typeface="Arial"/>
                <a:cs typeface="Arial"/>
              </a:rPr>
              <a:t>sahiptir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40">
                <a:latin typeface="Arial"/>
                <a:cs typeface="Arial"/>
              </a:rPr>
              <a:t>uygun </a:t>
            </a:r>
            <a:r>
              <a:rPr dirty="0" sz="2800" spc="-110">
                <a:latin typeface="Arial"/>
                <a:cs typeface="Arial"/>
              </a:rPr>
              <a:t>niceliksel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05">
                <a:latin typeface="Arial"/>
                <a:cs typeface="Arial"/>
              </a:rPr>
              <a:t>ifadeyle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belirtilebilir.</a:t>
            </a:r>
            <a:endParaRPr sz="2800">
              <a:latin typeface="Arial"/>
              <a:cs typeface="Arial"/>
            </a:endParaRPr>
          </a:p>
          <a:p>
            <a:pPr algn="just" marL="13335" marR="5080">
              <a:lnSpc>
                <a:spcPct val="100000"/>
              </a:lnSpc>
              <a:spcBef>
                <a:spcPts val="600"/>
              </a:spcBef>
            </a:pPr>
            <a:r>
              <a:rPr dirty="0" u="heavy" sz="2800" spc="-1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Örneğin,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75">
                <a:latin typeface="Arial"/>
                <a:cs typeface="Arial"/>
              </a:rPr>
              <a:t>geçmiş </a:t>
            </a:r>
            <a:r>
              <a:rPr dirty="0" sz="2800" spc="-95">
                <a:latin typeface="Arial"/>
                <a:cs typeface="Arial"/>
              </a:rPr>
              <a:t>deneyimler </a:t>
            </a:r>
            <a:r>
              <a:rPr dirty="0" sz="2800" spc="-75">
                <a:latin typeface="Arial"/>
                <a:cs typeface="Arial"/>
              </a:rPr>
              <a:t>göstermiştir </a:t>
            </a:r>
            <a:r>
              <a:rPr dirty="0" sz="2800" spc="-65">
                <a:latin typeface="Arial"/>
                <a:cs typeface="Arial"/>
              </a:rPr>
              <a:t>ki </a:t>
            </a:r>
            <a:r>
              <a:rPr dirty="0" sz="2800" spc="-140">
                <a:latin typeface="Arial"/>
                <a:cs typeface="Arial"/>
              </a:rPr>
              <a:t>50 </a:t>
            </a:r>
            <a:r>
              <a:rPr dirty="0" sz="2800" spc="-80">
                <a:latin typeface="Arial"/>
                <a:cs typeface="Arial"/>
              </a:rPr>
              <a:t>katlı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50">
                <a:latin typeface="Arial"/>
                <a:cs typeface="Arial"/>
              </a:rPr>
              <a:t>iş  </a:t>
            </a:r>
            <a:r>
              <a:rPr dirty="0" sz="2800" spc="-135">
                <a:latin typeface="Arial"/>
                <a:cs typeface="Arial"/>
              </a:rPr>
              <a:t>merkezi </a:t>
            </a:r>
            <a:r>
              <a:rPr dirty="0" sz="2800" spc="-150">
                <a:latin typeface="Arial"/>
                <a:cs typeface="Arial"/>
              </a:rPr>
              <a:t>Türkiye’de </a:t>
            </a:r>
            <a:r>
              <a:rPr dirty="0" sz="2800" spc="-140">
                <a:latin typeface="Arial"/>
                <a:cs typeface="Arial"/>
              </a:rPr>
              <a:t>30 </a:t>
            </a:r>
            <a:r>
              <a:rPr dirty="0" sz="2800" spc="-190">
                <a:latin typeface="Arial"/>
                <a:cs typeface="Arial"/>
              </a:rPr>
              <a:t>ayda </a:t>
            </a:r>
            <a:r>
              <a:rPr dirty="0" sz="2800" spc="-30">
                <a:latin typeface="Arial"/>
                <a:cs typeface="Arial"/>
              </a:rPr>
              <a:t>bitirilebilmektedir; </a:t>
            </a:r>
            <a:r>
              <a:rPr dirty="0" sz="2800" spc="-95">
                <a:latin typeface="Arial"/>
                <a:cs typeface="Arial"/>
              </a:rPr>
              <a:t>öngörülen  </a:t>
            </a:r>
            <a:r>
              <a:rPr dirty="0" sz="2800" spc="-85">
                <a:latin typeface="Arial"/>
                <a:cs typeface="Arial"/>
              </a:rPr>
              <a:t>bu </a:t>
            </a:r>
            <a:r>
              <a:rPr dirty="0" sz="2800" spc="-195">
                <a:latin typeface="Arial"/>
                <a:cs typeface="Arial"/>
              </a:rPr>
              <a:t>zaman </a:t>
            </a:r>
            <a:r>
              <a:rPr dirty="0" sz="2800" spc="-95">
                <a:latin typeface="Arial"/>
                <a:cs typeface="Arial"/>
              </a:rPr>
              <a:t>içinde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00">
                <a:latin typeface="Arial"/>
                <a:cs typeface="Arial"/>
              </a:rPr>
              <a:t>risk </a:t>
            </a:r>
            <a:r>
              <a:rPr dirty="0" sz="2800" spc="-125">
                <a:latin typeface="Arial"/>
                <a:cs typeface="Arial"/>
              </a:rPr>
              <a:t>elemanı </a:t>
            </a:r>
            <a:r>
              <a:rPr dirty="0" sz="2800" spc="-100">
                <a:latin typeface="Arial"/>
                <a:cs typeface="Arial"/>
              </a:rPr>
              <a:t>bulunmaktadır, </a:t>
            </a:r>
            <a:r>
              <a:rPr dirty="0" sz="2800" spc="-180">
                <a:latin typeface="Arial"/>
                <a:cs typeface="Arial"/>
              </a:rPr>
              <a:t>ancak  </a:t>
            </a:r>
            <a:r>
              <a:rPr dirty="0" sz="2800" spc="-175">
                <a:latin typeface="Arial"/>
                <a:cs typeface="Arial"/>
              </a:rPr>
              <a:t>geçmişe </a:t>
            </a:r>
            <a:r>
              <a:rPr dirty="0" sz="2800" spc="-55">
                <a:latin typeface="Arial"/>
                <a:cs typeface="Arial"/>
              </a:rPr>
              <a:t>ait </a:t>
            </a:r>
            <a:r>
              <a:rPr dirty="0" sz="2800" spc="-95">
                <a:latin typeface="Arial"/>
                <a:cs typeface="Arial"/>
              </a:rPr>
              <a:t>veriler, </a:t>
            </a:r>
            <a:r>
              <a:rPr dirty="0" sz="2800" spc="-135">
                <a:latin typeface="Arial"/>
                <a:cs typeface="Arial"/>
              </a:rPr>
              <a:t>karar </a:t>
            </a:r>
            <a:r>
              <a:rPr dirty="0" sz="2800" spc="-160">
                <a:latin typeface="Arial"/>
                <a:cs typeface="Arial"/>
              </a:rPr>
              <a:t>alıcıya </a:t>
            </a:r>
            <a:r>
              <a:rPr dirty="0" sz="2800" spc="-90">
                <a:latin typeface="Arial"/>
                <a:cs typeface="Arial"/>
              </a:rPr>
              <a:t>bu </a:t>
            </a:r>
            <a:r>
              <a:rPr dirty="0" sz="2800" spc="-100">
                <a:latin typeface="Arial"/>
                <a:cs typeface="Arial"/>
              </a:rPr>
              <a:t>eylemin </a:t>
            </a:r>
            <a:r>
              <a:rPr dirty="0" sz="2800" spc="-130">
                <a:latin typeface="Arial"/>
                <a:cs typeface="Arial"/>
              </a:rPr>
              <a:t>en </a:t>
            </a:r>
            <a:r>
              <a:rPr dirty="0" sz="2800" spc="-165">
                <a:latin typeface="Arial"/>
                <a:cs typeface="Arial"/>
              </a:rPr>
              <a:t>azından </a:t>
            </a:r>
            <a:r>
              <a:rPr dirty="0" sz="2800" spc="-30">
                <a:latin typeface="Arial"/>
                <a:cs typeface="Arial"/>
              </a:rPr>
              <a:t>bir  </a:t>
            </a:r>
            <a:r>
              <a:rPr dirty="0" sz="2800" spc="-155">
                <a:latin typeface="Arial"/>
                <a:cs typeface="Arial"/>
              </a:rPr>
              <a:t>parça </a:t>
            </a:r>
            <a:r>
              <a:rPr dirty="0" sz="2800" spc="-114">
                <a:latin typeface="Arial"/>
                <a:cs typeface="Arial"/>
              </a:rPr>
              <a:t>kesinlik </a:t>
            </a:r>
            <a:r>
              <a:rPr dirty="0" sz="2800" spc="-55">
                <a:latin typeface="Arial"/>
                <a:cs typeface="Arial"/>
              </a:rPr>
              <a:t>ile </a:t>
            </a:r>
            <a:r>
              <a:rPr dirty="0" sz="2800" spc="-95">
                <a:latin typeface="Arial"/>
                <a:cs typeface="Arial"/>
              </a:rPr>
              <a:t>gerçekleştirilebileceğini</a:t>
            </a:r>
            <a:r>
              <a:rPr dirty="0" sz="2800" spc="-25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söylemektedir.</a:t>
            </a:r>
            <a:endParaRPr sz="2800">
              <a:latin typeface="Arial"/>
              <a:cs typeface="Arial"/>
            </a:endParaRPr>
          </a:p>
          <a:p>
            <a:pPr algn="just" marL="12700" marR="8255">
              <a:lnSpc>
                <a:spcPct val="100000"/>
              </a:lnSpc>
              <a:spcBef>
                <a:spcPts val="600"/>
              </a:spcBef>
            </a:pPr>
            <a:r>
              <a:rPr dirty="0" sz="2800" spc="-200">
                <a:solidFill>
                  <a:srgbClr val="C00000"/>
                </a:solidFill>
                <a:latin typeface="Arial"/>
                <a:cs typeface="Arial"/>
              </a:rPr>
              <a:t>Başarı 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riski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sz="2800" spc="-165">
                <a:solidFill>
                  <a:srgbClr val="C00000"/>
                </a:solidFill>
                <a:latin typeface="Arial"/>
                <a:cs typeface="Arial"/>
              </a:rPr>
              <a:t>başarısızlık</a:t>
            </a:r>
            <a:r>
              <a:rPr dirty="0" sz="2800" spc="4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maliyeti, </a:t>
            </a:r>
            <a:r>
              <a:rPr dirty="0" sz="2800" spc="-165">
                <a:solidFill>
                  <a:srgbClr val="C00000"/>
                </a:solidFill>
                <a:latin typeface="Arial"/>
                <a:cs typeface="Arial"/>
              </a:rPr>
              <a:t>başarısızlık 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olasılığı 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kullanılarak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hesaplanabilir.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44056" y="1644395"/>
            <a:ext cx="2457450" cy="4142104"/>
            <a:chOff x="6544056" y="1644395"/>
            <a:chExt cx="2457450" cy="4142104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44056" y="1703844"/>
              <a:ext cx="2361438" cy="1228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37604" y="1644395"/>
              <a:ext cx="2044446" cy="932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72258" y="2858427"/>
              <a:ext cx="9791" cy="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91859" y="1731644"/>
              <a:ext cx="2266416" cy="11331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91859" y="1731644"/>
              <a:ext cx="2266950" cy="1133475"/>
            </a:xfrm>
            <a:custGeom>
              <a:avLst/>
              <a:gdLst/>
              <a:ahLst/>
              <a:cxnLst/>
              <a:rect l="l" t="t" r="r" b="b"/>
              <a:pathLst>
                <a:path w="226695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2153094" y="0"/>
                  </a:lnTo>
                  <a:lnTo>
                    <a:pt x="2197204" y="8905"/>
                  </a:lnTo>
                  <a:lnTo>
                    <a:pt x="2233225" y="33191"/>
                  </a:lnTo>
                  <a:lnTo>
                    <a:pt x="2257511" y="69212"/>
                  </a:lnTo>
                  <a:lnTo>
                    <a:pt x="2266416" y="113322"/>
                  </a:lnTo>
                  <a:lnTo>
                    <a:pt x="2266416" y="1019886"/>
                  </a:lnTo>
                  <a:lnTo>
                    <a:pt x="2257511" y="1063996"/>
                  </a:lnTo>
                  <a:lnTo>
                    <a:pt x="2233225" y="1100016"/>
                  </a:lnTo>
                  <a:lnTo>
                    <a:pt x="2197204" y="1124302"/>
                  </a:lnTo>
                  <a:lnTo>
                    <a:pt x="2153094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309372" y="1703844"/>
            <a:ext cx="2380615" cy="1228725"/>
            <a:chOff x="309372" y="1703844"/>
            <a:chExt cx="2380615" cy="1228725"/>
          </a:xfrm>
        </p:grpSpPr>
        <p:sp>
          <p:nvSpPr>
            <p:cNvPr id="12" name="object 12"/>
            <p:cNvSpPr/>
            <p:nvPr/>
          </p:nvSpPr>
          <p:spPr>
            <a:xfrm>
              <a:off x="309372" y="1703844"/>
              <a:ext cx="2361438" cy="12283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18536" y="1812035"/>
              <a:ext cx="71323" cy="882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7163" y="1731644"/>
              <a:ext cx="2266415" cy="11331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7164" y="1731644"/>
              <a:ext cx="2266950" cy="1133475"/>
            </a:xfrm>
            <a:custGeom>
              <a:avLst/>
              <a:gdLst/>
              <a:ahLst/>
              <a:cxnLst/>
              <a:rect l="l" t="t" r="r" b="b"/>
              <a:pathLst>
                <a:path w="226695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2153094" y="0"/>
                  </a:lnTo>
                  <a:lnTo>
                    <a:pt x="2197204" y="8905"/>
                  </a:lnTo>
                  <a:lnTo>
                    <a:pt x="2233225" y="33191"/>
                  </a:lnTo>
                  <a:lnTo>
                    <a:pt x="2257511" y="69212"/>
                  </a:lnTo>
                  <a:lnTo>
                    <a:pt x="2266416" y="113322"/>
                  </a:lnTo>
                  <a:lnTo>
                    <a:pt x="2266416" y="1019886"/>
                  </a:lnTo>
                  <a:lnTo>
                    <a:pt x="2257511" y="1063996"/>
                  </a:lnTo>
                  <a:lnTo>
                    <a:pt x="2233225" y="1100016"/>
                  </a:lnTo>
                  <a:lnTo>
                    <a:pt x="2197204" y="1124302"/>
                  </a:lnTo>
                  <a:lnTo>
                    <a:pt x="2153094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74921" y="1898891"/>
            <a:ext cx="1831339" cy="72580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490220" marR="5080" indent="-478155">
              <a:lnSpc>
                <a:spcPts val="2630"/>
              </a:lnSpc>
              <a:spcBef>
                <a:spcPts val="395"/>
              </a:spcBef>
            </a:pPr>
            <a:r>
              <a:rPr dirty="0" sz="2400" spc="-225" b="1">
                <a:latin typeface="Arial"/>
                <a:cs typeface="Arial"/>
              </a:rPr>
              <a:t>Yapısal </a:t>
            </a:r>
            <a:r>
              <a:rPr dirty="0" sz="2400" spc="-204" b="1">
                <a:latin typeface="Arial"/>
                <a:cs typeface="Arial"/>
              </a:rPr>
              <a:t>Açıdan  </a:t>
            </a:r>
            <a:r>
              <a:rPr dirty="0" sz="2400" spc="-190" b="1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1105" y="2852153"/>
            <a:ext cx="2099945" cy="1496695"/>
            <a:chOff x="571105" y="2852153"/>
            <a:chExt cx="2099945" cy="1496695"/>
          </a:xfrm>
        </p:grpSpPr>
        <p:sp>
          <p:nvSpPr>
            <p:cNvPr id="18" name="object 18"/>
            <p:cNvSpPr/>
            <p:nvPr/>
          </p:nvSpPr>
          <p:spPr>
            <a:xfrm>
              <a:off x="583805" y="2864853"/>
              <a:ext cx="226695" cy="850265"/>
            </a:xfrm>
            <a:custGeom>
              <a:avLst/>
              <a:gdLst/>
              <a:ahLst/>
              <a:cxnLst/>
              <a:rect l="l" t="t" r="r" b="b"/>
              <a:pathLst>
                <a:path w="226695" h="850264">
                  <a:moveTo>
                    <a:pt x="0" y="0"/>
                  </a:moveTo>
                  <a:lnTo>
                    <a:pt x="0" y="849909"/>
                  </a:lnTo>
                  <a:lnTo>
                    <a:pt x="226644" y="849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2761" y="3120389"/>
              <a:ext cx="1908048" cy="1228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0445" y="3148152"/>
              <a:ext cx="1813133" cy="1133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10446" y="3148152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6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070897" y="3482822"/>
            <a:ext cx="1284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>
                <a:latin typeface="Arial"/>
                <a:cs typeface="Arial"/>
              </a:rPr>
              <a:t>Saf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1105" y="2852153"/>
            <a:ext cx="2099945" cy="2913380"/>
            <a:chOff x="571105" y="2852153"/>
            <a:chExt cx="2099945" cy="2913380"/>
          </a:xfrm>
        </p:grpSpPr>
        <p:sp>
          <p:nvSpPr>
            <p:cNvPr id="24" name="object 24"/>
            <p:cNvSpPr/>
            <p:nvPr/>
          </p:nvSpPr>
          <p:spPr>
            <a:xfrm>
              <a:off x="583805" y="2864853"/>
              <a:ext cx="226695" cy="2266950"/>
            </a:xfrm>
            <a:custGeom>
              <a:avLst/>
              <a:gdLst/>
              <a:ahLst/>
              <a:cxnLst/>
              <a:rect l="l" t="t" r="r" b="b"/>
              <a:pathLst>
                <a:path w="226695" h="2266950">
                  <a:moveTo>
                    <a:pt x="0" y="0"/>
                  </a:moveTo>
                  <a:lnTo>
                    <a:pt x="0" y="2266416"/>
                  </a:lnTo>
                  <a:lnTo>
                    <a:pt x="226644" y="22664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62761" y="4536947"/>
              <a:ext cx="1908048" cy="12283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0445" y="4564659"/>
              <a:ext cx="1813133" cy="11332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10446" y="4564659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6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089948" y="4731905"/>
            <a:ext cx="1247775" cy="72580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16535" marR="5080" indent="-204470">
              <a:lnSpc>
                <a:spcPts val="2630"/>
              </a:lnSpc>
              <a:spcBef>
                <a:spcPts val="395"/>
              </a:spcBef>
            </a:pPr>
            <a:r>
              <a:rPr dirty="0" sz="2400" spc="-500">
                <a:latin typeface="Arial"/>
                <a:cs typeface="Arial"/>
              </a:rPr>
              <a:t>S</a:t>
            </a:r>
            <a:r>
              <a:rPr dirty="0" sz="2400" spc="-110">
                <a:latin typeface="Arial"/>
                <a:cs typeface="Arial"/>
              </a:rPr>
              <a:t>p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kül</a:t>
            </a:r>
            <a:r>
              <a:rPr dirty="0" sz="2400" spc="-145">
                <a:latin typeface="Arial"/>
                <a:cs typeface="Arial"/>
              </a:rPr>
              <a:t>a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4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 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42488" y="1644395"/>
            <a:ext cx="2993390" cy="1287780"/>
            <a:chOff x="3142488" y="1644395"/>
            <a:chExt cx="2993390" cy="1287780"/>
          </a:xfrm>
        </p:grpSpPr>
        <p:sp>
          <p:nvSpPr>
            <p:cNvPr id="30" name="object 30"/>
            <p:cNvSpPr/>
            <p:nvPr/>
          </p:nvSpPr>
          <p:spPr>
            <a:xfrm>
              <a:off x="3142488" y="1703844"/>
              <a:ext cx="2929890" cy="12283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147822" y="1644395"/>
              <a:ext cx="2987802" cy="12169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90176" y="1731644"/>
              <a:ext cx="2835084" cy="11331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90176" y="1731644"/>
              <a:ext cx="2835275" cy="1133475"/>
            </a:xfrm>
            <a:custGeom>
              <a:avLst/>
              <a:gdLst/>
              <a:ahLst/>
              <a:cxnLst/>
              <a:rect l="l" t="t" r="r" b="b"/>
              <a:pathLst>
                <a:path w="2835275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2721749" y="0"/>
                  </a:lnTo>
                  <a:lnTo>
                    <a:pt x="2765859" y="8905"/>
                  </a:lnTo>
                  <a:lnTo>
                    <a:pt x="2801880" y="33191"/>
                  </a:lnTo>
                  <a:lnTo>
                    <a:pt x="2826166" y="69212"/>
                  </a:lnTo>
                  <a:lnTo>
                    <a:pt x="2835071" y="113322"/>
                  </a:lnTo>
                  <a:lnTo>
                    <a:pt x="2835071" y="1019886"/>
                  </a:lnTo>
                  <a:lnTo>
                    <a:pt x="2826166" y="1063996"/>
                  </a:lnTo>
                  <a:lnTo>
                    <a:pt x="2801880" y="1100016"/>
                  </a:lnTo>
                  <a:lnTo>
                    <a:pt x="2765859" y="1124302"/>
                  </a:lnTo>
                  <a:lnTo>
                    <a:pt x="2721749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362388" y="1731479"/>
            <a:ext cx="2489200" cy="1061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-1905">
              <a:lnSpc>
                <a:spcPct val="91500"/>
              </a:lnSpc>
              <a:spcBef>
                <a:spcPts val="345"/>
              </a:spcBef>
            </a:pPr>
            <a:r>
              <a:rPr dirty="0" sz="2400" spc="-185" b="1">
                <a:latin typeface="Arial"/>
                <a:cs typeface="Arial"/>
              </a:rPr>
              <a:t>Kendini </a:t>
            </a:r>
            <a:r>
              <a:rPr dirty="0" sz="2400" spc="-190" b="1">
                <a:latin typeface="Arial"/>
                <a:cs typeface="Arial"/>
              </a:rPr>
              <a:t>Yaratan  </a:t>
            </a:r>
            <a:r>
              <a:rPr dirty="0" sz="2400" spc="-135" b="1">
                <a:latin typeface="Arial"/>
                <a:cs typeface="Arial"/>
              </a:rPr>
              <a:t>Nedenler</a:t>
            </a:r>
            <a:r>
              <a:rPr dirty="0" sz="2400" spc="-175" b="1">
                <a:latin typeface="Arial"/>
                <a:cs typeface="Arial"/>
              </a:rPr>
              <a:t> </a:t>
            </a:r>
            <a:r>
              <a:rPr dirty="0" sz="2400" spc="-210" b="1">
                <a:latin typeface="Arial"/>
                <a:cs typeface="Arial"/>
              </a:rPr>
              <a:t>Açısından  </a:t>
            </a:r>
            <a:r>
              <a:rPr dirty="0" sz="2400" spc="-190" b="1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60991" y="2852153"/>
            <a:ext cx="2157095" cy="1496695"/>
            <a:chOff x="3460991" y="2852153"/>
            <a:chExt cx="2157095" cy="1496695"/>
          </a:xfrm>
        </p:grpSpPr>
        <p:sp>
          <p:nvSpPr>
            <p:cNvPr id="36" name="object 36"/>
            <p:cNvSpPr/>
            <p:nvPr/>
          </p:nvSpPr>
          <p:spPr>
            <a:xfrm>
              <a:off x="3473691" y="2864853"/>
              <a:ext cx="283845" cy="850265"/>
            </a:xfrm>
            <a:custGeom>
              <a:avLst/>
              <a:gdLst/>
              <a:ahLst/>
              <a:cxnLst/>
              <a:rect l="l" t="t" r="r" b="b"/>
              <a:pathLst>
                <a:path w="283845" h="850264">
                  <a:moveTo>
                    <a:pt x="0" y="0"/>
                  </a:moveTo>
                  <a:lnTo>
                    <a:pt x="0" y="849909"/>
                  </a:lnTo>
                  <a:lnTo>
                    <a:pt x="283502" y="84990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709416" y="3120389"/>
              <a:ext cx="1908048" cy="12283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757193" y="3148152"/>
              <a:ext cx="1813128" cy="1133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757193" y="3148152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6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4142613" y="3315398"/>
            <a:ext cx="1040130" cy="72580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10489" marR="5080" indent="-98425">
              <a:lnSpc>
                <a:spcPts val="2630"/>
              </a:lnSpc>
              <a:spcBef>
                <a:spcPts val="395"/>
              </a:spcBef>
            </a:pPr>
            <a:r>
              <a:rPr dirty="0" sz="2400" spc="-260">
                <a:latin typeface="Arial"/>
                <a:cs typeface="Arial"/>
              </a:rPr>
              <a:t>D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80">
                <a:latin typeface="Arial"/>
                <a:cs typeface="Arial"/>
              </a:rPr>
              <a:t>amik 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460991" y="2852153"/>
            <a:ext cx="2220595" cy="2913380"/>
            <a:chOff x="3460991" y="2852153"/>
            <a:chExt cx="2220595" cy="2913380"/>
          </a:xfrm>
        </p:grpSpPr>
        <p:sp>
          <p:nvSpPr>
            <p:cNvPr id="42" name="object 42"/>
            <p:cNvSpPr/>
            <p:nvPr/>
          </p:nvSpPr>
          <p:spPr>
            <a:xfrm>
              <a:off x="3473691" y="2864853"/>
              <a:ext cx="283845" cy="2266950"/>
            </a:xfrm>
            <a:custGeom>
              <a:avLst/>
              <a:gdLst/>
              <a:ahLst/>
              <a:cxnLst/>
              <a:rect l="l" t="t" r="r" b="b"/>
              <a:pathLst>
                <a:path w="283845" h="2266950">
                  <a:moveTo>
                    <a:pt x="0" y="0"/>
                  </a:moveTo>
                  <a:lnTo>
                    <a:pt x="0" y="2266416"/>
                  </a:lnTo>
                  <a:lnTo>
                    <a:pt x="283502" y="226641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709416" y="4536947"/>
              <a:ext cx="1908048" cy="12283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570512" y="4812029"/>
              <a:ext cx="110959" cy="5471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646170" y="4812029"/>
              <a:ext cx="110934" cy="5471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757193" y="4564659"/>
              <a:ext cx="1813128" cy="11332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757193" y="4564659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60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860711" y="4899329"/>
            <a:ext cx="1589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latin typeface="Arial"/>
                <a:cs typeface="Arial"/>
              </a:rPr>
              <a:t>Statik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52106" y="1731479"/>
            <a:ext cx="1546225" cy="1061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345"/>
              </a:spcBef>
            </a:pPr>
            <a:r>
              <a:rPr dirty="0" sz="2400" spc="-175" b="1">
                <a:latin typeface="Arial"/>
                <a:cs typeface="Arial"/>
              </a:rPr>
              <a:t>Etki</a:t>
            </a:r>
            <a:r>
              <a:rPr dirty="0" sz="2400" spc="-204" b="1">
                <a:latin typeface="Arial"/>
                <a:cs typeface="Arial"/>
              </a:rPr>
              <a:t> </a:t>
            </a:r>
            <a:r>
              <a:rPr dirty="0" sz="2400" spc="-140" b="1">
                <a:latin typeface="Arial"/>
                <a:cs typeface="Arial"/>
              </a:rPr>
              <a:t>Alanları  </a:t>
            </a:r>
            <a:r>
              <a:rPr dirty="0" sz="2400" spc="-210" b="1">
                <a:latin typeface="Arial"/>
                <a:cs typeface="Arial"/>
              </a:rPr>
              <a:t>Açısından  </a:t>
            </a:r>
            <a:r>
              <a:rPr dirty="0" sz="2400" spc="-190" b="1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05803" y="2852153"/>
            <a:ext cx="2172335" cy="1496695"/>
            <a:chOff x="6805803" y="2852153"/>
            <a:chExt cx="2172335" cy="1496695"/>
          </a:xfrm>
        </p:grpSpPr>
        <p:sp>
          <p:nvSpPr>
            <p:cNvPr id="51" name="object 51"/>
            <p:cNvSpPr/>
            <p:nvPr/>
          </p:nvSpPr>
          <p:spPr>
            <a:xfrm>
              <a:off x="6818503" y="2864853"/>
              <a:ext cx="226695" cy="850265"/>
            </a:xfrm>
            <a:custGeom>
              <a:avLst/>
              <a:gdLst/>
              <a:ahLst/>
              <a:cxnLst/>
              <a:rect l="l" t="t" r="r" b="b"/>
              <a:pathLst>
                <a:path w="226695" h="850264">
                  <a:moveTo>
                    <a:pt x="0" y="0"/>
                  </a:moveTo>
                  <a:lnTo>
                    <a:pt x="0" y="849909"/>
                  </a:lnTo>
                  <a:lnTo>
                    <a:pt x="226644" y="849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97446" y="3120389"/>
              <a:ext cx="1908048" cy="12283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994398" y="3060953"/>
              <a:ext cx="1983485" cy="121691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045147" y="3148152"/>
              <a:ext cx="1813128" cy="11332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045147" y="3148152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59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7208825" y="3147986"/>
            <a:ext cx="1485900" cy="1061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065" marR="5080">
              <a:lnSpc>
                <a:spcPct val="91500"/>
              </a:lnSpc>
              <a:spcBef>
                <a:spcPts val="345"/>
              </a:spcBef>
            </a:pPr>
            <a:r>
              <a:rPr dirty="0" sz="2400" spc="-180">
                <a:latin typeface="Arial"/>
                <a:cs typeface="Arial"/>
              </a:rPr>
              <a:t>Temel </a:t>
            </a:r>
            <a:r>
              <a:rPr dirty="0" sz="2400" spc="-170">
                <a:latin typeface="Arial"/>
                <a:cs typeface="Arial"/>
              </a:rPr>
              <a:t>ya </a:t>
            </a:r>
            <a:r>
              <a:rPr dirty="0" sz="2400" spc="-135">
                <a:latin typeface="Arial"/>
                <a:cs typeface="Arial"/>
              </a:rPr>
              <a:t>da  </a:t>
            </a:r>
            <a:r>
              <a:rPr dirty="0" sz="2400" spc="-60">
                <a:latin typeface="Arial"/>
                <a:cs typeface="Arial"/>
              </a:rPr>
              <a:t>Objektif 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805803" y="2852153"/>
            <a:ext cx="2099945" cy="2913380"/>
            <a:chOff x="6805803" y="2852153"/>
            <a:chExt cx="2099945" cy="2913380"/>
          </a:xfrm>
        </p:grpSpPr>
        <p:sp>
          <p:nvSpPr>
            <p:cNvPr id="58" name="object 58"/>
            <p:cNvSpPr/>
            <p:nvPr/>
          </p:nvSpPr>
          <p:spPr>
            <a:xfrm>
              <a:off x="6818503" y="2864853"/>
              <a:ext cx="226695" cy="2266950"/>
            </a:xfrm>
            <a:custGeom>
              <a:avLst/>
              <a:gdLst/>
              <a:ahLst/>
              <a:cxnLst/>
              <a:rect l="l" t="t" r="r" b="b"/>
              <a:pathLst>
                <a:path w="226695" h="2266950">
                  <a:moveTo>
                    <a:pt x="0" y="0"/>
                  </a:moveTo>
                  <a:lnTo>
                    <a:pt x="0" y="2266416"/>
                  </a:lnTo>
                  <a:lnTo>
                    <a:pt x="226644" y="22664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997446" y="4536947"/>
              <a:ext cx="1908048" cy="122834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095744" y="4477511"/>
              <a:ext cx="1780794" cy="121691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045147" y="4564659"/>
              <a:ext cx="1813128" cy="113320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045147" y="4564659"/>
              <a:ext cx="1813560" cy="1133475"/>
            </a:xfrm>
            <a:custGeom>
              <a:avLst/>
              <a:gdLst/>
              <a:ahLst/>
              <a:cxnLst/>
              <a:rect l="l" t="t" r="r" b="b"/>
              <a:pathLst>
                <a:path w="1813559" h="1133475">
                  <a:moveTo>
                    <a:pt x="0" y="113322"/>
                  </a:moveTo>
                  <a:lnTo>
                    <a:pt x="8905" y="69212"/>
                  </a:lnTo>
                  <a:lnTo>
                    <a:pt x="33191" y="33191"/>
                  </a:lnTo>
                  <a:lnTo>
                    <a:pt x="69212" y="8905"/>
                  </a:lnTo>
                  <a:lnTo>
                    <a:pt x="113322" y="0"/>
                  </a:lnTo>
                  <a:lnTo>
                    <a:pt x="1699806" y="0"/>
                  </a:lnTo>
                  <a:lnTo>
                    <a:pt x="1743915" y="8905"/>
                  </a:lnTo>
                  <a:lnTo>
                    <a:pt x="1779936" y="33191"/>
                  </a:lnTo>
                  <a:lnTo>
                    <a:pt x="1804222" y="69212"/>
                  </a:lnTo>
                  <a:lnTo>
                    <a:pt x="1813128" y="113322"/>
                  </a:lnTo>
                  <a:lnTo>
                    <a:pt x="1813128" y="1019886"/>
                  </a:lnTo>
                  <a:lnTo>
                    <a:pt x="1804222" y="1063996"/>
                  </a:lnTo>
                  <a:lnTo>
                    <a:pt x="1779936" y="1100016"/>
                  </a:lnTo>
                  <a:lnTo>
                    <a:pt x="1743915" y="1124302"/>
                  </a:lnTo>
                  <a:lnTo>
                    <a:pt x="1699806" y="1133208"/>
                  </a:lnTo>
                  <a:lnTo>
                    <a:pt x="113322" y="1133208"/>
                  </a:lnTo>
                  <a:lnTo>
                    <a:pt x="69212" y="1124302"/>
                  </a:lnTo>
                  <a:lnTo>
                    <a:pt x="33191" y="1100016"/>
                  </a:lnTo>
                  <a:lnTo>
                    <a:pt x="8905" y="1063996"/>
                  </a:lnTo>
                  <a:lnTo>
                    <a:pt x="0" y="1019886"/>
                  </a:lnTo>
                  <a:lnTo>
                    <a:pt x="0" y="113322"/>
                  </a:lnTo>
                  <a:close/>
                </a:path>
              </a:pathLst>
            </a:custGeom>
            <a:ln w="127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7310196" y="4564494"/>
            <a:ext cx="1283335" cy="1061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345"/>
              </a:spcBef>
            </a:pPr>
            <a:r>
              <a:rPr dirty="0" sz="2400" spc="-190">
                <a:latin typeface="Arial"/>
                <a:cs typeface="Arial"/>
              </a:rPr>
              <a:t>Özel </a:t>
            </a:r>
            <a:r>
              <a:rPr dirty="0" sz="2400" spc="-170">
                <a:latin typeface="Arial"/>
                <a:cs typeface="Arial"/>
              </a:rPr>
              <a:t>ya </a:t>
            </a:r>
            <a:r>
              <a:rPr dirty="0" sz="2400" spc="-135">
                <a:latin typeface="Arial"/>
                <a:cs typeface="Arial"/>
              </a:rPr>
              <a:t>da  </a:t>
            </a:r>
            <a:r>
              <a:rPr dirty="0" sz="2400" spc="-85">
                <a:latin typeface="Arial"/>
                <a:cs typeface="Arial"/>
              </a:rPr>
              <a:t>Subjektif  </a:t>
            </a:r>
            <a:r>
              <a:rPr dirty="0" sz="2400" spc="-135">
                <a:latin typeface="Arial"/>
                <a:cs typeface="Arial"/>
              </a:rPr>
              <a:t>Riskler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8763" y="4261103"/>
            <a:ext cx="8222615" cy="2597150"/>
            <a:chOff x="778763" y="4261103"/>
            <a:chExt cx="8222615" cy="2597150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8763" y="4261103"/>
              <a:ext cx="3985260" cy="2596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6487" y="4285487"/>
              <a:ext cx="3883914" cy="2572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7679" y="4271008"/>
              <a:ext cx="3973829" cy="258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75404" y="4295392"/>
              <a:ext cx="3871722" cy="25168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2909" y="1429753"/>
            <a:ext cx="8487410" cy="27533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5080">
              <a:lnSpc>
                <a:spcPct val="101200"/>
              </a:lnSpc>
              <a:spcBef>
                <a:spcPts val="60"/>
              </a:spcBef>
            </a:pPr>
            <a:r>
              <a:rPr dirty="0" u="heavy" sz="2800" spc="-2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Saf </a:t>
            </a:r>
            <a:r>
              <a:rPr dirty="0" u="heavy" sz="2800" spc="-2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Riskler;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Gerçekleşmesi </a:t>
            </a:r>
            <a:r>
              <a:rPr dirty="0" sz="2800" spc="-95">
                <a:latin typeface="Arial"/>
                <a:cs typeface="Arial"/>
              </a:rPr>
              <a:t>halinde </a:t>
            </a:r>
            <a:r>
              <a:rPr dirty="0" u="heavy" sz="2800" spc="-2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büyük </a:t>
            </a:r>
            <a:r>
              <a:rPr dirty="0" u="heavy" sz="2800" spc="-17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olasılıkla </a:t>
            </a: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1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kayıplara </a:t>
            </a:r>
            <a:r>
              <a:rPr dirty="0" u="heavy" sz="2800" spc="-1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yol  </a:t>
            </a:r>
            <a:r>
              <a:rPr dirty="0" u="heavy" sz="2800" spc="-2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açan</a:t>
            </a:r>
            <a:r>
              <a:rPr dirty="0" sz="2800" spc="29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90">
                <a:latin typeface="Arial"/>
                <a:cs typeface="Arial"/>
              </a:rPr>
              <a:t>yaşadığımız  </a:t>
            </a:r>
            <a:r>
              <a:rPr dirty="0" sz="2800" spc="-130">
                <a:latin typeface="Arial"/>
                <a:cs typeface="Arial"/>
              </a:rPr>
              <a:t>dünyanın </a:t>
            </a:r>
            <a:r>
              <a:rPr dirty="0" sz="2800" spc="-155">
                <a:latin typeface="Arial"/>
                <a:cs typeface="Arial"/>
              </a:rPr>
              <a:t>yapısında,  </a:t>
            </a:r>
            <a:r>
              <a:rPr dirty="0" sz="2800" spc="-180">
                <a:latin typeface="Arial"/>
                <a:cs typeface="Arial"/>
              </a:rPr>
              <a:t>yaşamın </a:t>
            </a:r>
            <a:r>
              <a:rPr dirty="0" sz="2800" spc="-114">
                <a:latin typeface="Arial"/>
                <a:cs typeface="Arial"/>
              </a:rPr>
              <a:t>kendinde </a:t>
            </a:r>
            <a:r>
              <a:rPr dirty="0" sz="2800" spc="-135">
                <a:latin typeface="Arial"/>
                <a:cs typeface="Arial"/>
              </a:rPr>
              <a:t>var </a:t>
            </a:r>
            <a:r>
              <a:rPr dirty="0" sz="2800" spc="-100">
                <a:latin typeface="Arial"/>
                <a:cs typeface="Arial"/>
              </a:rPr>
              <a:t>olan </a:t>
            </a:r>
            <a:r>
              <a:rPr dirty="0" sz="2800" spc="-85">
                <a:latin typeface="Arial"/>
                <a:cs typeface="Arial"/>
              </a:rPr>
              <a:t>risklerdir. </a:t>
            </a:r>
            <a:r>
              <a:rPr dirty="0" u="heavy" sz="2800" spc="-26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Saf </a:t>
            </a:r>
            <a:r>
              <a:rPr dirty="0" u="heavy" sz="2800" spc="-8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riskte </a:t>
            </a:r>
            <a:r>
              <a:rPr dirty="0" u="heavy" sz="2800" spc="-21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kazanç </a:t>
            </a: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ihtimali</a:t>
            </a:r>
            <a:r>
              <a:rPr dirty="0" u="heavy" sz="2800" spc="-7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yoktur</a:t>
            </a:r>
            <a:r>
              <a:rPr dirty="0" sz="2400" spc="-5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  <a:spcBef>
                <a:spcPts val="1040"/>
              </a:spcBef>
            </a:pPr>
            <a:r>
              <a:rPr dirty="0" sz="2400" spc="540">
                <a:latin typeface="Wingdings"/>
                <a:cs typeface="Wingdings"/>
              </a:rPr>
              <a:t></a:t>
            </a:r>
            <a:r>
              <a:rPr dirty="0" sz="2400" spc="540">
                <a:latin typeface="Arial"/>
                <a:cs typeface="Arial"/>
              </a:rPr>
              <a:t>Özel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sigorta </a:t>
            </a:r>
            <a:r>
              <a:rPr dirty="0" sz="2400" spc="-50">
                <a:latin typeface="Arial"/>
                <a:cs typeface="Arial"/>
              </a:rPr>
              <a:t>şirketleri </a:t>
            </a:r>
            <a:r>
              <a:rPr dirty="0" sz="2400" spc="-80">
                <a:latin typeface="Arial"/>
                <a:cs typeface="Arial"/>
              </a:rPr>
              <a:t>tarafından </a:t>
            </a:r>
            <a:r>
              <a:rPr dirty="0" u="heavy" sz="2400" spc="-7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sigortalanabilirler</a:t>
            </a:r>
            <a:r>
              <a:rPr dirty="0" sz="2400" spc="-75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  <a:spcBef>
                <a:spcPts val="1120"/>
              </a:spcBef>
            </a:pPr>
            <a:r>
              <a:rPr dirty="0" sz="2400" spc="310">
                <a:solidFill>
                  <a:srgbClr val="C00000"/>
                </a:solidFill>
                <a:latin typeface="Wingdings"/>
                <a:cs typeface="Wingdings"/>
              </a:rPr>
              <a:t></a:t>
            </a:r>
            <a:r>
              <a:rPr dirty="0" sz="2400" spc="310">
                <a:solidFill>
                  <a:srgbClr val="C00000"/>
                </a:solidFill>
                <a:latin typeface="Arial"/>
                <a:cs typeface="Arial"/>
              </a:rPr>
              <a:t>Kişiye</a:t>
            </a:r>
            <a:r>
              <a:rPr dirty="0" sz="2400" spc="310">
                <a:latin typeface="Arial"/>
                <a:cs typeface="Arial"/>
              </a:rPr>
              <a:t>,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C00000"/>
                </a:solidFill>
                <a:latin typeface="Arial"/>
                <a:cs typeface="Arial"/>
              </a:rPr>
              <a:t>mala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95">
                <a:solidFill>
                  <a:srgbClr val="C00000"/>
                </a:solidFill>
                <a:latin typeface="Arial"/>
                <a:cs typeface="Arial"/>
              </a:rPr>
              <a:t>sorumluluğa </a:t>
            </a:r>
            <a:r>
              <a:rPr dirty="0" sz="2400" spc="-75">
                <a:latin typeface="Arial"/>
                <a:cs typeface="Arial"/>
              </a:rPr>
              <a:t>yönelik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135">
                <a:latin typeface="Arial"/>
                <a:cs typeface="Arial"/>
              </a:rPr>
              <a:t>üçe </a:t>
            </a:r>
            <a:r>
              <a:rPr dirty="0" sz="2400" spc="-100">
                <a:latin typeface="Arial"/>
                <a:cs typeface="Arial"/>
              </a:rPr>
              <a:t>ayrılır.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3576929"/>
            <a:ext cx="4467827" cy="328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2825" y="1429753"/>
            <a:ext cx="8486775" cy="22561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5080">
              <a:lnSpc>
                <a:spcPct val="101200"/>
              </a:lnSpc>
              <a:spcBef>
                <a:spcPts val="60"/>
              </a:spcBef>
            </a:pPr>
            <a:r>
              <a:rPr dirty="0" u="heavy" sz="2800" spc="-1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Spekülatif </a:t>
            </a:r>
            <a:r>
              <a:rPr dirty="0" u="heavy" sz="2800" spc="-2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Riskler;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Spekülatif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185">
                <a:solidFill>
                  <a:srgbClr val="C00000"/>
                </a:solidFill>
                <a:latin typeface="Arial"/>
                <a:cs typeface="Arial"/>
              </a:rPr>
              <a:t>kazanma,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kaybetme  </a:t>
            </a:r>
            <a:r>
              <a:rPr dirty="0" sz="2800" spc="-190">
                <a:solidFill>
                  <a:srgbClr val="C00000"/>
                </a:solidFill>
                <a:latin typeface="Arial"/>
                <a:cs typeface="Arial"/>
              </a:rPr>
              <a:t>veya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değişiklik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olmama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durumu </a:t>
            </a:r>
            <a:r>
              <a:rPr dirty="0" sz="2800" spc="-240">
                <a:latin typeface="Arial"/>
                <a:cs typeface="Arial"/>
              </a:rPr>
              <a:t>söz </a:t>
            </a:r>
            <a:r>
              <a:rPr dirty="0" sz="2800" spc="-140">
                <a:latin typeface="Arial"/>
                <a:cs typeface="Arial"/>
              </a:rPr>
              <a:t>konusudur.</a:t>
            </a:r>
            <a:endParaRPr sz="2800">
              <a:latin typeface="Arial"/>
              <a:cs typeface="Arial"/>
            </a:endParaRPr>
          </a:p>
          <a:p>
            <a:pPr algn="just" marL="286385" marR="5715">
              <a:lnSpc>
                <a:spcPct val="101200"/>
              </a:lnSpc>
              <a:spcBef>
                <a:spcPts val="595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035">
                <a:latin typeface="Times New Roman"/>
                <a:cs typeface="Times New Roman"/>
              </a:rPr>
              <a:t> </a:t>
            </a: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Bu</a:t>
            </a:r>
            <a:r>
              <a:rPr dirty="0" sz="2800" spc="3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riskler</a:t>
            </a:r>
            <a:r>
              <a:rPr dirty="0" sz="2800" spc="-105">
                <a:latin typeface="Arial"/>
                <a:cs typeface="Arial"/>
              </a:rPr>
              <a:t>, </a:t>
            </a:r>
            <a:r>
              <a:rPr dirty="0" sz="2800" spc="-165">
                <a:latin typeface="Arial"/>
                <a:cs typeface="Arial"/>
              </a:rPr>
              <a:t>özel  </a:t>
            </a:r>
            <a:r>
              <a:rPr dirty="0" sz="2800" spc="-105">
                <a:latin typeface="Arial"/>
                <a:cs typeface="Arial"/>
              </a:rPr>
              <a:t>sigorta </a:t>
            </a:r>
            <a:r>
              <a:rPr dirty="0" sz="2800" spc="-65">
                <a:latin typeface="Arial"/>
                <a:cs typeface="Arial"/>
              </a:rPr>
              <a:t>şirketleri </a:t>
            </a:r>
            <a:r>
              <a:rPr dirty="0" sz="2800" spc="-90">
                <a:latin typeface="Arial"/>
                <a:cs typeface="Arial"/>
              </a:rPr>
              <a:t>tarafından,  </a:t>
            </a:r>
            <a:r>
              <a:rPr dirty="0" sz="2800" spc="-1145">
                <a:latin typeface="Arial"/>
                <a:cs typeface="Arial"/>
              </a:rPr>
              <a:t>bazı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istisnai </a:t>
            </a:r>
            <a:r>
              <a:rPr dirty="0" sz="2800" spc="-70">
                <a:latin typeface="Arial"/>
                <a:cs typeface="Arial"/>
              </a:rPr>
              <a:t>durumlar </a:t>
            </a:r>
            <a:r>
              <a:rPr dirty="0" sz="2800" spc="-100">
                <a:latin typeface="Arial"/>
                <a:cs typeface="Arial"/>
              </a:rPr>
              <a:t>hariç,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sigortalanamazlar</a:t>
            </a:r>
            <a:r>
              <a:rPr dirty="0" sz="2800" spc="-135">
                <a:latin typeface="Arial"/>
                <a:cs typeface="Arial"/>
              </a:rPr>
              <a:t>.  </a:t>
            </a:r>
            <a:r>
              <a:rPr dirty="0" sz="2800" spc="-140">
                <a:latin typeface="Arial"/>
                <a:cs typeface="Arial"/>
              </a:rPr>
              <a:t>Mesela </a:t>
            </a:r>
            <a:r>
              <a:rPr dirty="0" sz="2800" spc="-150">
                <a:latin typeface="Arial"/>
                <a:cs typeface="Arial"/>
              </a:rPr>
              <a:t>borsada 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hisse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senedi</a:t>
            </a:r>
            <a:r>
              <a:rPr dirty="0" sz="2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almak.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675" y="785799"/>
            <a:ext cx="8807450" cy="6022975"/>
            <a:chOff x="193675" y="785799"/>
            <a:chExt cx="8807450" cy="6022975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675" y="785799"/>
              <a:ext cx="8755062" cy="536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0034" y="1357299"/>
              <a:ext cx="8104177" cy="5451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28987" y="2071678"/>
            <a:ext cx="5572760" cy="3715385"/>
            <a:chOff x="3428987" y="2071678"/>
            <a:chExt cx="5572760" cy="3715385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28987" y="2071678"/>
              <a:ext cx="5323662" cy="3551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2071687"/>
            <a:ext cx="2928955" cy="351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8388" y="1633731"/>
            <a:ext cx="3566278" cy="271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63721" y="5904891"/>
            <a:ext cx="5105865" cy="338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567535"/>
            <a:ext cx="8787130" cy="4218940"/>
            <a:chOff x="214282" y="1567535"/>
            <a:chExt cx="8787130" cy="4218940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1567535"/>
              <a:ext cx="8166778" cy="3933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666" y="1438897"/>
            <a:ext cx="8487410" cy="436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9525">
              <a:lnSpc>
                <a:spcPct val="100000"/>
              </a:lnSpc>
              <a:spcBef>
                <a:spcPts val="100"/>
              </a:spcBef>
            </a:pPr>
            <a:r>
              <a:rPr dirty="0" sz="2800" spc="-185">
                <a:latin typeface="Arial"/>
                <a:cs typeface="Arial"/>
              </a:rPr>
              <a:t>Konu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60">
                <a:latin typeface="Arial"/>
                <a:cs typeface="Arial"/>
              </a:rPr>
              <a:t>yönetimi </a:t>
            </a:r>
            <a:r>
              <a:rPr dirty="0" sz="2800" spc="-120">
                <a:latin typeface="Arial"/>
                <a:cs typeface="Arial"/>
              </a:rPr>
              <a:t>olunca </a:t>
            </a:r>
            <a:r>
              <a:rPr dirty="0" sz="2800" spc="-170">
                <a:latin typeface="Arial"/>
                <a:cs typeface="Arial"/>
              </a:rPr>
              <a:t>çözüm </a:t>
            </a:r>
            <a:r>
              <a:rPr dirty="0" sz="2800" spc="-80">
                <a:latin typeface="Arial"/>
                <a:cs typeface="Arial"/>
              </a:rPr>
              <a:t>getirilmesi </a:t>
            </a:r>
            <a:r>
              <a:rPr dirty="0" sz="2800" spc="-160">
                <a:latin typeface="Arial"/>
                <a:cs typeface="Arial"/>
              </a:rPr>
              <a:t>gereken  </a:t>
            </a:r>
            <a:r>
              <a:rPr dirty="0" sz="2800" spc="-114">
                <a:latin typeface="Arial"/>
                <a:cs typeface="Arial"/>
              </a:rPr>
              <a:t>birkaç </a:t>
            </a:r>
            <a:r>
              <a:rPr dirty="0" sz="2800" spc="-110">
                <a:latin typeface="Arial"/>
                <a:cs typeface="Arial"/>
              </a:rPr>
              <a:t>sorun </a:t>
            </a:r>
            <a:r>
              <a:rPr dirty="0" sz="2800" spc="-135">
                <a:latin typeface="Arial"/>
                <a:cs typeface="Arial"/>
              </a:rPr>
              <a:t>vardır. </a:t>
            </a:r>
            <a:r>
              <a:rPr dirty="0" sz="2800" spc="-125">
                <a:latin typeface="Arial"/>
                <a:cs typeface="Arial"/>
              </a:rPr>
              <a:t>Bunlar </a:t>
            </a:r>
            <a:r>
              <a:rPr dirty="0" sz="2800" spc="-100">
                <a:latin typeface="Arial"/>
                <a:cs typeface="Arial"/>
              </a:rPr>
              <a:t>genellikle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karar </a:t>
            </a:r>
            <a:r>
              <a:rPr dirty="0" sz="2800" spc="-110">
                <a:solidFill>
                  <a:srgbClr val="C00000"/>
                </a:solidFill>
                <a:latin typeface="Arial"/>
                <a:cs typeface="Arial"/>
              </a:rPr>
              <a:t>verme</a:t>
            </a:r>
            <a:r>
              <a:rPr dirty="0" sz="2800" spc="-110">
                <a:latin typeface="Arial"/>
                <a:cs typeface="Arial"/>
              </a:rPr>
              <a:t>,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tespit </a:t>
            </a:r>
            <a:r>
              <a:rPr dirty="0" sz="2800" spc="5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etme</a:t>
            </a:r>
            <a:r>
              <a:rPr dirty="0" sz="2800" spc="-75">
                <a:latin typeface="Arial"/>
                <a:cs typeface="Arial"/>
              </a:rPr>
              <a:t>,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değerleme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analiz </a:t>
            </a:r>
            <a:r>
              <a:rPr dirty="0" sz="2800" spc="-55">
                <a:latin typeface="Arial"/>
                <a:cs typeface="Arial"/>
              </a:rPr>
              <a:t>ile</a:t>
            </a:r>
            <a:r>
              <a:rPr dirty="0" sz="2800" spc="-275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ilgilidir.</a:t>
            </a:r>
            <a:endParaRPr sz="2800">
              <a:latin typeface="Arial"/>
              <a:cs typeface="Arial"/>
            </a:endParaRPr>
          </a:p>
          <a:p>
            <a:pPr algn="just" marL="12700" marR="5080" indent="635">
              <a:lnSpc>
                <a:spcPct val="100000"/>
              </a:lnSpc>
              <a:spcBef>
                <a:spcPts val="600"/>
              </a:spcBef>
            </a:pPr>
            <a:r>
              <a:rPr dirty="0" sz="2800" spc="-130">
                <a:latin typeface="Arial"/>
                <a:cs typeface="Arial"/>
              </a:rPr>
              <a:t>İnşaat </a:t>
            </a:r>
            <a:r>
              <a:rPr dirty="0" sz="2800" spc="-60">
                <a:latin typeface="Arial"/>
                <a:cs typeface="Arial"/>
              </a:rPr>
              <a:t>projeleri </a:t>
            </a: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aynı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işin </a:t>
            </a: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aynı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şekilde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sürekli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olarak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yapıldığı 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işler 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topluluğu </a:t>
            </a:r>
            <a:r>
              <a:rPr dirty="0" sz="2800" spc="-85">
                <a:latin typeface="Arial"/>
                <a:cs typeface="Arial"/>
              </a:rPr>
              <a:t>gibi </a:t>
            </a:r>
            <a:r>
              <a:rPr dirty="0" sz="2800" spc="-160">
                <a:latin typeface="Arial"/>
                <a:cs typeface="Arial"/>
              </a:rPr>
              <a:t>gözükseler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100">
                <a:latin typeface="Arial"/>
                <a:cs typeface="Arial"/>
              </a:rPr>
              <a:t>öyle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değillerdir</a:t>
            </a:r>
            <a:r>
              <a:rPr dirty="0" sz="2800" spc="-85">
                <a:latin typeface="Arial"/>
                <a:cs typeface="Arial"/>
              </a:rPr>
              <a:t>. </a:t>
            </a:r>
            <a:r>
              <a:rPr dirty="0" sz="2800" spc="-185">
                <a:latin typeface="Arial"/>
                <a:cs typeface="Arial"/>
              </a:rPr>
              <a:t>Çünkü  </a:t>
            </a:r>
            <a:r>
              <a:rPr dirty="0" sz="2800" spc="-95">
                <a:latin typeface="Arial"/>
                <a:cs typeface="Arial"/>
              </a:rPr>
              <a:t>inşaatlar </a:t>
            </a:r>
            <a:r>
              <a:rPr dirty="0" sz="2800" spc="-150">
                <a:latin typeface="Arial"/>
                <a:cs typeface="Arial"/>
              </a:rPr>
              <a:t>iş </a:t>
            </a:r>
            <a:r>
              <a:rPr dirty="0" sz="2800" spc="-160">
                <a:latin typeface="Arial"/>
                <a:cs typeface="Arial"/>
              </a:rPr>
              <a:t>gücü </a:t>
            </a:r>
            <a:r>
              <a:rPr dirty="0" sz="2800" spc="-120">
                <a:latin typeface="Arial"/>
                <a:cs typeface="Arial"/>
              </a:rPr>
              <a:t>gereksinimi </a:t>
            </a:r>
            <a:r>
              <a:rPr dirty="0" sz="2800" spc="-165">
                <a:latin typeface="Arial"/>
                <a:cs typeface="Arial"/>
              </a:rPr>
              <a:t>yüksek </a:t>
            </a:r>
            <a:r>
              <a:rPr dirty="0" sz="2800" spc="-70">
                <a:latin typeface="Arial"/>
                <a:cs typeface="Arial"/>
              </a:rPr>
              <a:t>projelerdir. </a:t>
            </a:r>
            <a:r>
              <a:rPr dirty="0" sz="2800" spc="-190">
                <a:latin typeface="Arial"/>
                <a:cs typeface="Arial"/>
              </a:rPr>
              <a:t>İş </a:t>
            </a:r>
            <a:r>
              <a:rPr dirty="0" sz="2800" spc="-130">
                <a:latin typeface="Arial"/>
                <a:cs typeface="Arial"/>
              </a:rPr>
              <a:t>gücünün  </a:t>
            </a:r>
            <a:r>
              <a:rPr dirty="0" sz="2800" spc="-105">
                <a:latin typeface="Arial"/>
                <a:cs typeface="Arial"/>
              </a:rPr>
              <a:t>gereksiniminin </a:t>
            </a:r>
            <a:r>
              <a:rPr dirty="0" sz="2800" spc="-165">
                <a:latin typeface="Arial"/>
                <a:cs typeface="Arial"/>
              </a:rPr>
              <a:t>yüksek </a:t>
            </a:r>
            <a:r>
              <a:rPr dirty="0" sz="2800" spc="-140">
                <a:latin typeface="Arial"/>
                <a:cs typeface="Arial"/>
              </a:rPr>
              <a:t>olması </a:t>
            </a:r>
            <a:r>
              <a:rPr dirty="0" sz="2800" spc="-135">
                <a:latin typeface="Arial"/>
                <a:cs typeface="Arial"/>
              </a:rPr>
              <a:t>demek </a:t>
            </a:r>
            <a:r>
              <a:rPr dirty="0" sz="2800" spc="-95">
                <a:latin typeface="Arial"/>
                <a:cs typeface="Arial"/>
              </a:rPr>
              <a:t>belirsizliğinde </a:t>
            </a:r>
            <a:r>
              <a:rPr dirty="0" sz="2800" spc="-165">
                <a:latin typeface="Arial"/>
                <a:cs typeface="Arial"/>
              </a:rPr>
              <a:t>aynı  </a:t>
            </a:r>
            <a:r>
              <a:rPr dirty="0" sz="2800" spc="-125">
                <a:latin typeface="Arial"/>
                <a:cs typeface="Arial"/>
              </a:rPr>
              <a:t>oranda </a:t>
            </a:r>
            <a:r>
              <a:rPr dirty="0" sz="2800" spc="-165">
                <a:latin typeface="Arial"/>
                <a:cs typeface="Arial"/>
              </a:rPr>
              <a:t>yüksek </a:t>
            </a:r>
            <a:r>
              <a:rPr dirty="0" sz="2800" spc="-140">
                <a:latin typeface="Arial"/>
                <a:cs typeface="Arial"/>
              </a:rPr>
              <a:t>olması </a:t>
            </a:r>
            <a:r>
              <a:rPr dirty="0" sz="2800" spc="-90">
                <a:latin typeface="Arial"/>
                <a:cs typeface="Arial"/>
              </a:rPr>
              <a:t>demektir. </a:t>
            </a:r>
            <a:r>
              <a:rPr dirty="0" sz="2800" spc="-215">
                <a:latin typeface="Arial"/>
                <a:cs typeface="Arial"/>
              </a:rPr>
              <a:t>Bu</a:t>
            </a:r>
            <a:r>
              <a:rPr dirty="0" sz="2800" spc="3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yüzdendir </a:t>
            </a:r>
            <a:r>
              <a:rPr dirty="0" sz="2800" spc="-65">
                <a:latin typeface="Arial"/>
                <a:cs typeface="Arial"/>
              </a:rPr>
              <a:t>ki </a:t>
            </a:r>
            <a:r>
              <a:rPr dirty="0" sz="2800" spc="-114">
                <a:latin typeface="Arial"/>
                <a:cs typeface="Arial"/>
              </a:rPr>
              <a:t>inşaat  </a:t>
            </a:r>
            <a:r>
              <a:rPr dirty="0" sz="2800" spc="-70">
                <a:latin typeface="Arial"/>
                <a:cs typeface="Arial"/>
              </a:rPr>
              <a:t>projelerinde </a:t>
            </a:r>
            <a:r>
              <a:rPr dirty="0" sz="2800" spc="-80">
                <a:latin typeface="Arial"/>
                <a:cs typeface="Arial"/>
              </a:rPr>
              <a:t>riskler </a:t>
            </a:r>
            <a:r>
              <a:rPr dirty="0" sz="2800" spc="-85">
                <a:latin typeface="Arial"/>
                <a:cs typeface="Arial"/>
              </a:rPr>
              <a:t>yönetilmeden </a:t>
            </a:r>
            <a:r>
              <a:rPr dirty="0" sz="2800" spc="-135">
                <a:latin typeface="Arial"/>
                <a:cs typeface="Arial"/>
              </a:rPr>
              <a:t>yapılan </a:t>
            </a:r>
            <a:r>
              <a:rPr dirty="0" sz="2800" spc="-105">
                <a:latin typeface="Arial"/>
                <a:cs typeface="Arial"/>
              </a:rPr>
              <a:t>planlamalar  </a:t>
            </a:r>
            <a:r>
              <a:rPr dirty="0" sz="2800" spc="-100">
                <a:latin typeface="Arial"/>
                <a:cs typeface="Arial"/>
              </a:rPr>
              <a:t>genellikle </a:t>
            </a:r>
            <a:r>
              <a:rPr dirty="0" sz="2800" spc="-155">
                <a:latin typeface="Arial"/>
                <a:cs typeface="Arial"/>
              </a:rPr>
              <a:t>başarısızlıkla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sonuçlanmaktadır.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22" y="1438897"/>
            <a:ext cx="418020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240" algn="l"/>
                <a:tab pos="2301240" algn="l"/>
                <a:tab pos="3803015" algn="l"/>
              </a:tabLst>
            </a:pP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Örn</a:t>
            </a:r>
            <a:r>
              <a:rPr dirty="0" sz="2800" spc="-145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800" spc="-25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dirty="0" sz="2800" spc="-2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800" spc="-5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1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5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300">
                <a:latin typeface="Arial"/>
                <a:cs typeface="Arial"/>
              </a:rPr>
              <a:t>ş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245">
                <a:latin typeface="Arial"/>
                <a:cs typeface="Arial"/>
              </a:rPr>
              <a:t>a</a:t>
            </a:r>
            <a:r>
              <a:rPr dirty="0" sz="2800" spc="150">
                <a:latin typeface="Arial"/>
                <a:cs typeface="Arial"/>
              </a:rPr>
              <a:t>t</a:t>
            </a:r>
            <a:r>
              <a:rPr dirty="0" sz="2800" spc="-140">
                <a:latin typeface="Arial"/>
                <a:cs typeface="Arial"/>
              </a:rPr>
              <a:t>ı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165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22" y="1438897"/>
            <a:ext cx="848677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24375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4337050" algn="l"/>
                <a:tab pos="5481320" algn="l"/>
                <a:tab pos="5713730" algn="l"/>
                <a:tab pos="7070090" algn="l"/>
                <a:tab pos="7508240" algn="l"/>
              </a:tabLst>
            </a:pPr>
            <a:r>
              <a:rPr dirty="0" sz="2800" spc="-185">
                <a:latin typeface="Arial"/>
                <a:cs typeface="Arial"/>
              </a:rPr>
              <a:t>k</a:t>
            </a:r>
            <a:r>
              <a:rPr dirty="0" sz="2800" spc="-155">
                <a:latin typeface="Arial"/>
                <a:cs typeface="Arial"/>
              </a:rPr>
              <a:t>a</a:t>
            </a:r>
            <a:r>
              <a:rPr dirty="0" sz="2800" spc="-160">
                <a:latin typeface="Arial"/>
                <a:cs typeface="Arial"/>
              </a:rPr>
              <a:t>d</a:t>
            </a:r>
            <a:r>
              <a:rPr dirty="0" sz="2800" spc="-110">
                <a:latin typeface="Arial"/>
                <a:cs typeface="Arial"/>
              </a:rPr>
              <a:t>ar</a:t>
            </a:r>
            <a:r>
              <a:rPr dirty="0" sz="2800">
                <a:latin typeface="Arial"/>
                <a:cs typeface="Arial"/>
              </a:rPr>
              <a:t>		</a:t>
            </a:r>
            <a:r>
              <a:rPr dirty="0" sz="2800" spc="-300">
                <a:latin typeface="Arial"/>
                <a:cs typeface="Arial"/>
              </a:rPr>
              <a:t>s</a:t>
            </a:r>
            <a:r>
              <a:rPr dirty="0" sz="2800" spc="-85">
                <a:latin typeface="Arial"/>
                <a:cs typeface="Arial"/>
              </a:rPr>
              <a:t>ü</a:t>
            </a:r>
            <a:r>
              <a:rPr dirty="0" sz="2800" spc="-15">
                <a:latin typeface="Arial"/>
                <a:cs typeface="Arial"/>
              </a:rPr>
              <a:t>r</a:t>
            </a:r>
            <a:r>
              <a:rPr dirty="0" sz="2800" spc="-130">
                <a:latin typeface="Arial"/>
                <a:cs typeface="Arial"/>
              </a:rPr>
              <a:t>ed</a:t>
            </a:r>
            <a:r>
              <a:rPr dirty="0" sz="2800" spc="-165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15">
                <a:latin typeface="Arial"/>
                <a:cs typeface="Arial"/>
              </a:rPr>
              <a:t>i</a:t>
            </a:r>
            <a:r>
              <a:rPr dirty="0" sz="2800" spc="130">
                <a:latin typeface="Arial"/>
                <a:cs typeface="Arial"/>
              </a:rPr>
              <a:t>t</a:t>
            </a:r>
            <a:r>
              <a:rPr dirty="0" sz="2800" spc="-185">
                <a:latin typeface="Arial"/>
                <a:cs typeface="Arial"/>
              </a:rPr>
              <a:t>ec</a:t>
            </a:r>
            <a:r>
              <a:rPr dirty="0" sz="2800" spc="-200">
                <a:latin typeface="Arial"/>
                <a:cs typeface="Arial"/>
              </a:rPr>
              <a:t>e</a:t>
            </a:r>
            <a:r>
              <a:rPr dirty="0" sz="2800" spc="-245">
                <a:latin typeface="Arial"/>
                <a:cs typeface="Arial"/>
              </a:rPr>
              <a:t>ğ</a:t>
            </a:r>
            <a:r>
              <a:rPr dirty="0" sz="2800" spc="10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20">
                <a:latin typeface="Arial"/>
                <a:cs typeface="Arial"/>
              </a:rPr>
              <a:t>i  </a:t>
            </a:r>
            <a:r>
              <a:rPr dirty="0" sz="2800" spc="-155">
                <a:latin typeface="Arial"/>
                <a:cs typeface="Arial"/>
              </a:rPr>
              <a:t>hesaplamak	</a:t>
            </a:r>
            <a:r>
              <a:rPr dirty="0" sz="2800" spc="-120">
                <a:latin typeface="Arial"/>
                <a:cs typeface="Arial"/>
              </a:rPr>
              <a:t>istiyorsunuz	fakat	</a:t>
            </a:r>
            <a:r>
              <a:rPr dirty="0" sz="2800" spc="-85">
                <a:latin typeface="Arial"/>
                <a:cs typeface="Arial"/>
              </a:rPr>
              <a:t>işçilerinizin	</a:t>
            </a:r>
            <a:r>
              <a:rPr dirty="0" sz="2800" spc="-40">
                <a:latin typeface="Arial"/>
                <a:cs typeface="Arial"/>
              </a:rPr>
              <a:t>üretim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666" y="2292235"/>
            <a:ext cx="848741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30">
                <a:latin typeface="Arial"/>
                <a:cs typeface="Arial"/>
              </a:rPr>
              <a:t>katsayıları </a:t>
            </a:r>
            <a:r>
              <a:rPr dirty="0" sz="2800" spc="-140">
                <a:latin typeface="Arial"/>
                <a:cs typeface="Arial"/>
              </a:rPr>
              <a:t>hakkında </a:t>
            </a:r>
            <a:r>
              <a:rPr dirty="0" sz="2800" spc="-130">
                <a:latin typeface="Arial"/>
                <a:cs typeface="Arial"/>
              </a:rPr>
              <a:t>pek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60">
                <a:latin typeface="Arial"/>
                <a:cs typeface="Arial"/>
              </a:rPr>
              <a:t>fikriniz </a:t>
            </a:r>
            <a:r>
              <a:rPr dirty="0" sz="2800" spc="-114">
                <a:latin typeface="Arial"/>
                <a:cs typeface="Arial"/>
              </a:rPr>
              <a:t>yok. </a:t>
            </a:r>
            <a:r>
              <a:rPr dirty="0" sz="2800" spc="-254">
                <a:latin typeface="Arial"/>
                <a:cs typeface="Arial"/>
              </a:rPr>
              <a:t>Veya </a:t>
            </a:r>
            <a:r>
              <a:rPr dirty="0" sz="2800" spc="-114">
                <a:latin typeface="Arial"/>
                <a:cs typeface="Arial"/>
              </a:rPr>
              <a:t>inşaatın </a:t>
            </a:r>
            <a:r>
              <a:rPr dirty="0" sz="2800" spc="-130">
                <a:latin typeface="Arial"/>
                <a:cs typeface="Arial"/>
              </a:rPr>
              <a:t>ne  </a:t>
            </a:r>
            <a:r>
              <a:rPr dirty="0" sz="2800" spc="-145">
                <a:latin typeface="Arial"/>
                <a:cs typeface="Arial"/>
              </a:rPr>
              <a:t>kadar </a:t>
            </a:r>
            <a:r>
              <a:rPr dirty="0" sz="2800" spc="-85">
                <a:latin typeface="Arial"/>
                <a:cs typeface="Arial"/>
              </a:rPr>
              <a:t>maliyette </a:t>
            </a:r>
            <a:r>
              <a:rPr dirty="0" sz="2800" spc="-145">
                <a:latin typeface="Arial"/>
                <a:cs typeface="Arial"/>
              </a:rPr>
              <a:t>tamamlanacağını </a:t>
            </a:r>
            <a:r>
              <a:rPr dirty="0" sz="2800" spc="-155">
                <a:latin typeface="Arial"/>
                <a:cs typeface="Arial"/>
              </a:rPr>
              <a:t>hesaplamak </a:t>
            </a:r>
            <a:r>
              <a:rPr dirty="0" sz="2800" spc="-120">
                <a:latin typeface="Arial"/>
                <a:cs typeface="Arial"/>
              </a:rPr>
              <a:t>istiyorsunuz  </a:t>
            </a:r>
            <a:r>
              <a:rPr dirty="0" sz="2800" spc="-180">
                <a:latin typeface="Arial"/>
                <a:cs typeface="Arial"/>
              </a:rPr>
              <a:t>ama </a:t>
            </a:r>
            <a:r>
              <a:rPr dirty="0" sz="2800" spc="-45">
                <a:latin typeface="Arial"/>
                <a:cs typeface="Arial"/>
              </a:rPr>
              <a:t>alt </a:t>
            </a:r>
            <a:r>
              <a:rPr dirty="0" sz="2800" spc="-110">
                <a:latin typeface="Arial"/>
                <a:cs typeface="Arial"/>
              </a:rPr>
              <a:t>kalemlerde </a:t>
            </a:r>
            <a:r>
              <a:rPr dirty="0" sz="2800" spc="-160">
                <a:latin typeface="Arial"/>
                <a:cs typeface="Arial"/>
              </a:rPr>
              <a:t>oluşacak </a:t>
            </a:r>
            <a:r>
              <a:rPr dirty="0" sz="2800" spc="-70">
                <a:latin typeface="Arial"/>
                <a:cs typeface="Arial"/>
              </a:rPr>
              <a:t>maliyetleri </a:t>
            </a:r>
            <a:r>
              <a:rPr dirty="0" sz="2800" spc="-90">
                <a:latin typeface="Arial"/>
                <a:cs typeface="Arial"/>
              </a:rPr>
              <a:t>tam  </a:t>
            </a:r>
            <a:r>
              <a:rPr dirty="0" sz="2800" spc="-114">
                <a:latin typeface="Arial"/>
                <a:cs typeface="Arial"/>
              </a:rPr>
              <a:t>olarak  </a:t>
            </a:r>
            <a:r>
              <a:rPr dirty="0" sz="2800" spc="-120">
                <a:latin typeface="Arial"/>
                <a:cs typeface="Arial"/>
              </a:rPr>
              <a:t>kestiremiyorsunuz </a:t>
            </a:r>
            <a:r>
              <a:rPr dirty="0" sz="2800" spc="-114">
                <a:latin typeface="Arial"/>
                <a:cs typeface="Arial"/>
              </a:rPr>
              <a:t>fakat </a:t>
            </a:r>
            <a:r>
              <a:rPr dirty="0" sz="2800" spc="-35">
                <a:latin typeface="Arial"/>
                <a:cs typeface="Arial"/>
              </a:rPr>
              <a:t>belirli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20">
                <a:latin typeface="Arial"/>
                <a:cs typeface="Arial"/>
              </a:rPr>
              <a:t>aralık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önerebilirsiniz.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22" y="1438897"/>
            <a:ext cx="848804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800" spc="-155">
                <a:latin typeface="Arial"/>
                <a:cs typeface="Arial"/>
              </a:rPr>
              <a:t>Ayrıca, </a:t>
            </a:r>
            <a:r>
              <a:rPr dirty="0" sz="2800" spc="-45">
                <a:latin typeface="Arial"/>
                <a:cs typeface="Arial"/>
              </a:rPr>
              <a:t>iki </a:t>
            </a:r>
            <a:r>
              <a:rPr dirty="0" sz="2800" spc="-70">
                <a:latin typeface="Arial"/>
                <a:cs typeface="Arial"/>
              </a:rPr>
              <a:t>farklı </a:t>
            </a:r>
            <a:r>
              <a:rPr dirty="0" sz="2800" spc="-114">
                <a:latin typeface="Arial"/>
                <a:cs typeface="Arial"/>
              </a:rPr>
              <a:t>inşaat </a:t>
            </a:r>
            <a:r>
              <a:rPr dirty="0" sz="2800" spc="-85">
                <a:latin typeface="Arial"/>
                <a:cs typeface="Arial"/>
              </a:rPr>
              <a:t>projesinin </a:t>
            </a:r>
            <a:r>
              <a:rPr dirty="0" sz="2800" spc="-30">
                <a:latin typeface="Arial"/>
                <a:cs typeface="Arial"/>
              </a:rPr>
              <a:t>birbirinin </a:t>
            </a:r>
            <a:r>
              <a:rPr dirty="0" sz="2800" spc="-135">
                <a:latin typeface="Arial"/>
                <a:cs typeface="Arial"/>
              </a:rPr>
              <a:t>tamamen </a:t>
            </a:r>
            <a:r>
              <a:rPr dirty="0" sz="2800" spc="-185">
                <a:latin typeface="Arial"/>
                <a:cs typeface="Arial"/>
              </a:rPr>
              <a:t>aynısı  </a:t>
            </a:r>
            <a:r>
              <a:rPr dirty="0" sz="2800" spc="-140">
                <a:latin typeface="Arial"/>
                <a:cs typeface="Arial"/>
              </a:rPr>
              <a:t>olması </a:t>
            </a:r>
            <a:r>
              <a:rPr dirty="0" sz="2800" spc="-150">
                <a:latin typeface="Arial"/>
                <a:cs typeface="Arial"/>
              </a:rPr>
              <a:t>çok </a:t>
            </a:r>
            <a:r>
              <a:rPr dirty="0" sz="2800" spc="-254">
                <a:latin typeface="Arial"/>
                <a:cs typeface="Arial"/>
              </a:rPr>
              <a:t>az </a:t>
            </a:r>
            <a:r>
              <a:rPr dirty="0" sz="2800" spc="-120">
                <a:latin typeface="Arial"/>
                <a:cs typeface="Arial"/>
              </a:rPr>
              <a:t>rastlanan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90">
                <a:latin typeface="Arial"/>
                <a:cs typeface="Arial"/>
              </a:rPr>
              <a:t>durumdur. </a:t>
            </a:r>
            <a:r>
              <a:rPr dirty="0" sz="2800" spc="-155">
                <a:solidFill>
                  <a:srgbClr val="C00000"/>
                </a:solidFill>
                <a:latin typeface="Arial"/>
                <a:cs typeface="Arial"/>
              </a:rPr>
              <a:t>Doğaları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gereği   </a:t>
            </a:r>
            <a:r>
              <a:rPr dirty="0" sz="2800" spc="-150">
                <a:solidFill>
                  <a:srgbClr val="C00000"/>
                </a:solidFill>
                <a:latin typeface="Arial"/>
                <a:cs typeface="Arial"/>
              </a:rPr>
              <a:t>yapım 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projeleri 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birbirlerinden 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farklıdırlar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ki,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bu </a:t>
            </a:r>
            <a:r>
              <a:rPr dirty="0" sz="2800" spc="-150">
                <a:solidFill>
                  <a:srgbClr val="C00000"/>
                </a:solidFill>
                <a:latin typeface="Arial"/>
                <a:cs typeface="Arial"/>
              </a:rPr>
              <a:t>da</a:t>
            </a:r>
            <a:r>
              <a:rPr dirty="0" sz="2800" spc="4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her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0257" y="2718904"/>
            <a:ext cx="44678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145" algn="l"/>
                <a:tab pos="3211195" algn="l"/>
              </a:tabLst>
            </a:pP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başına	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düşünülmesi	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gerektiği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733" y="2718904"/>
            <a:ext cx="8487410" cy="1809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65345">
              <a:lnSpc>
                <a:spcPct val="100000"/>
              </a:lnSpc>
              <a:spcBef>
                <a:spcPts val="100"/>
              </a:spcBef>
              <a:tabLst>
                <a:tab pos="1445260" algn="l"/>
                <a:tab pos="3033395" algn="l"/>
              </a:tabLst>
            </a:pP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2800" spc="-3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800" spc="25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800" spc="-22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am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800" spc="-225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i 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anlamına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gelir.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174750" algn="l"/>
                <a:tab pos="2098675" algn="l"/>
                <a:tab pos="2691130" algn="l"/>
                <a:tab pos="3396615" algn="l"/>
                <a:tab pos="4867275" algn="l"/>
                <a:tab pos="6168390" algn="l"/>
                <a:tab pos="6865620" algn="l"/>
                <a:tab pos="7753984" algn="l"/>
              </a:tabLst>
            </a:pPr>
            <a:r>
              <a:rPr dirty="0" sz="2800" spc="-185">
                <a:latin typeface="Arial"/>
                <a:cs typeface="Arial"/>
              </a:rPr>
              <a:t>A</a:t>
            </a:r>
            <a:r>
              <a:rPr dirty="0" sz="2800" spc="-150">
                <a:latin typeface="Arial"/>
                <a:cs typeface="Arial"/>
              </a:rPr>
              <a:t>n</a:t>
            </a:r>
            <a:r>
              <a:rPr dirty="0" sz="2800" spc="-245">
                <a:latin typeface="Arial"/>
                <a:cs typeface="Arial"/>
              </a:rPr>
              <a:t>c</a:t>
            </a:r>
            <a:r>
              <a:rPr dirty="0" sz="2800" spc="-180">
                <a:latin typeface="Arial"/>
                <a:cs typeface="Arial"/>
              </a:rPr>
              <a:t>a</a:t>
            </a:r>
            <a:r>
              <a:rPr dirty="0" sz="2800" spc="-170">
                <a:latin typeface="Arial"/>
                <a:cs typeface="Arial"/>
              </a:rPr>
              <a:t>k</a:t>
            </a:r>
            <a:r>
              <a:rPr dirty="0" sz="2800" spc="-80">
                <a:latin typeface="Arial"/>
                <a:cs typeface="Arial"/>
              </a:rPr>
              <a:t>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t</a:t>
            </a:r>
            <a:r>
              <a:rPr dirty="0" sz="2800" spc="-135">
                <a:latin typeface="Arial"/>
                <a:cs typeface="Arial"/>
              </a:rPr>
              <a:t>k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5">
                <a:latin typeface="Arial"/>
                <a:cs typeface="Arial"/>
              </a:rPr>
              <a:t>r</a:t>
            </a:r>
            <a:r>
              <a:rPr dirty="0" sz="2800" spc="20">
                <a:latin typeface="Arial"/>
                <a:cs typeface="Arial"/>
              </a:rPr>
              <a:t>i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130">
                <a:latin typeface="Arial"/>
                <a:cs typeface="Arial"/>
              </a:rPr>
              <a:t>k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75">
                <a:latin typeface="Arial"/>
                <a:cs typeface="Arial"/>
              </a:rPr>
              <a:t>y</a:t>
            </a:r>
            <a:r>
              <a:rPr dirty="0" sz="2800" spc="-90">
                <a:latin typeface="Arial"/>
                <a:cs typeface="Arial"/>
              </a:rPr>
              <a:t>ö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75">
                <a:latin typeface="Arial"/>
                <a:cs typeface="Arial"/>
              </a:rPr>
              <a:t>t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90">
                <a:latin typeface="Arial"/>
                <a:cs typeface="Arial"/>
              </a:rPr>
              <a:t>i</a:t>
            </a:r>
            <a:r>
              <a:rPr dirty="0" sz="2800" spc="-155">
                <a:latin typeface="Arial"/>
                <a:cs typeface="Arial"/>
              </a:rPr>
              <a:t>s</a:t>
            </a:r>
            <a:r>
              <a:rPr dirty="0" sz="2800" spc="-35">
                <a:latin typeface="Arial"/>
                <a:cs typeface="Arial"/>
              </a:rPr>
              <a:t>t</a:t>
            </a:r>
            <a:r>
              <a:rPr dirty="0" sz="2800" spc="-175">
                <a:latin typeface="Arial"/>
                <a:cs typeface="Arial"/>
              </a:rPr>
              <a:t>e</a:t>
            </a:r>
            <a:r>
              <a:rPr dirty="0" sz="2800" spc="-60">
                <a:latin typeface="Arial"/>
                <a:cs typeface="Arial"/>
              </a:rPr>
              <a:t>mi,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h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-65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75">
                <a:latin typeface="Arial"/>
                <a:cs typeface="Arial"/>
              </a:rPr>
              <a:t>t</a:t>
            </a:r>
            <a:r>
              <a:rPr dirty="0" sz="2800" spc="-95">
                <a:latin typeface="Arial"/>
                <a:cs typeface="Arial"/>
              </a:rPr>
              <a:t>ü</a:t>
            </a:r>
            <a:r>
              <a:rPr dirty="0" sz="2800" spc="20">
                <a:latin typeface="Arial"/>
                <a:cs typeface="Arial"/>
              </a:rPr>
              <a:t>r</a:t>
            </a:r>
            <a:r>
              <a:rPr dirty="0" sz="2800" spc="10">
                <a:latin typeface="Arial"/>
                <a:cs typeface="Arial"/>
              </a:rPr>
              <a:t>l</a:t>
            </a:r>
            <a:r>
              <a:rPr dirty="0" sz="2800" spc="-90">
                <a:latin typeface="Arial"/>
                <a:cs typeface="Arial"/>
              </a:rPr>
              <a:t>ü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5">
                <a:latin typeface="Arial"/>
                <a:cs typeface="Arial"/>
              </a:rPr>
              <a:t>f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40">
                <a:latin typeface="Arial"/>
                <a:cs typeface="Arial"/>
              </a:rPr>
              <a:t>r</a:t>
            </a:r>
            <a:r>
              <a:rPr dirty="0" sz="2800" spc="-60">
                <a:latin typeface="Arial"/>
                <a:cs typeface="Arial"/>
              </a:rPr>
              <a:t>kl</a:t>
            </a:r>
            <a:r>
              <a:rPr dirty="0" sz="2800" spc="-135">
                <a:latin typeface="Arial"/>
                <a:cs typeface="Arial"/>
              </a:rPr>
              <a:t>ı  </a:t>
            </a:r>
            <a:r>
              <a:rPr dirty="0" sz="2800" spc="-100">
                <a:latin typeface="Arial"/>
                <a:cs typeface="Arial"/>
              </a:rPr>
              <a:t>projeye </a:t>
            </a:r>
            <a:r>
              <a:rPr dirty="0" sz="2800" spc="-125">
                <a:latin typeface="Arial"/>
                <a:cs typeface="Arial"/>
              </a:rPr>
              <a:t>uygulanabilecek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05">
                <a:latin typeface="Arial"/>
                <a:cs typeface="Arial"/>
              </a:rPr>
              <a:t>grup </a:t>
            </a:r>
            <a:r>
              <a:rPr dirty="0" sz="2800" spc="-90">
                <a:latin typeface="Arial"/>
                <a:cs typeface="Arial"/>
              </a:rPr>
              <a:t>teknik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içerir.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510334"/>
            <a:ext cx="8700770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Sözleşme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800" spc="-114">
                <a:latin typeface="Arial"/>
                <a:cs typeface="Arial"/>
              </a:rPr>
              <a:t>Bir inşaat </a:t>
            </a:r>
            <a:r>
              <a:rPr dirty="0" sz="2800" spc="-100">
                <a:latin typeface="Arial"/>
                <a:cs typeface="Arial"/>
              </a:rPr>
              <a:t>projesinde </a:t>
            </a:r>
            <a:r>
              <a:rPr dirty="0" sz="2800" spc="-114">
                <a:latin typeface="Arial"/>
                <a:cs typeface="Arial"/>
              </a:rPr>
              <a:t>yer </a:t>
            </a:r>
            <a:r>
              <a:rPr dirty="0" sz="2800" spc="-135">
                <a:latin typeface="Arial"/>
                <a:cs typeface="Arial"/>
              </a:rPr>
              <a:t>alan </a:t>
            </a:r>
            <a:r>
              <a:rPr dirty="0" sz="2800" spc="-80">
                <a:latin typeface="Arial"/>
                <a:cs typeface="Arial"/>
              </a:rPr>
              <a:t>riskin </a:t>
            </a:r>
            <a:r>
              <a:rPr dirty="0" sz="2800" spc="-110">
                <a:latin typeface="Arial"/>
                <a:cs typeface="Arial"/>
              </a:rPr>
              <a:t>büyük </a:t>
            </a:r>
            <a:r>
              <a:rPr dirty="0" sz="2800" spc="-105">
                <a:latin typeface="Arial"/>
                <a:cs typeface="Arial"/>
              </a:rPr>
              <a:t>yükü, </a:t>
            </a:r>
            <a:r>
              <a:rPr dirty="0" sz="2800" spc="-70">
                <a:latin typeface="Arial"/>
                <a:cs typeface="Arial"/>
              </a:rPr>
              <a:t>müteahhit  </a:t>
            </a:r>
            <a:r>
              <a:rPr dirty="0" sz="2800" spc="-55">
                <a:latin typeface="Arial"/>
                <a:cs typeface="Arial"/>
              </a:rPr>
              <a:t>ile </a:t>
            </a:r>
            <a:r>
              <a:rPr dirty="0" sz="2800" spc="-75">
                <a:latin typeface="Arial"/>
                <a:cs typeface="Arial"/>
              </a:rPr>
              <a:t>müşteri </a:t>
            </a:r>
            <a:r>
              <a:rPr dirty="0" sz="2800" spc="-125">
                <a:latin typeface="Arial"/>
                <a:cs typeface="Arial"/>
              </a:rPr>
              <a:t>üzerine düşer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05">
                <a:latin typeface="Arial"/>
                <a:cs typeface="Arial"/>
              </a:rPr>
              <a:t>sigortacılar </a:t>
            </a:r>
            <a:r>
              <a:rPr dirty="0" sz="2800" spc="-195">
                <a:latin typeface="Arial"/>
                <a:cs typeface="Arial"/>
              </a:rPr>
              <a:t>sık sık </a:t>
            </a:r>
            <a:r>
              <a:rPr dirty="0" sz="2800" spc="-160">
                <a:latin typeface="Arial"/>
                <a:cs typeface="Arial"/>
              </a:rPr>
              <a:t>yangın </a:t>
            </a:r>
            <a:r>
              <a:rPr dirty="0" sz="2800" spc="-204">
                <a:latin typeface="Arial"/>
                <a:cs typeface="Arial"/>
              </a:rPr>
              <a:t>veya  </a:t>
            </a:r>
            <a:r>
              <a:rPr dirty="0" sz="2800" spc="-145">
                <a:latin typeface="Arial"/>
                <a:cs typeface="Arial"/>
              </a:rPr>
              <a:t>çökme </a:t>
            </a:r>
            <a:r>
              <a:rPr dirty="0" sz="2800" spc="-85">
                <a:latin typeface="Arial"/>
                <a:cs typeface="Arial"/>
              </a:rPr>
              <a:t>gibi </a:t>
            </a:r>
            <a:r>
              <a:rPr dirty="0" sz="2800" spc="-140">
                <a:latin typeface="Arial"/>
                <a:cs typeface="Arial"/>
              </a:rPr>
              <a:t>düşük </a:t>
            </a:r>
            <a:r>
              <a:rPr dirty="0" sz="2800" spc="-114">
                <a:latin typeface="Arial"/>
                <a:cs typeface="Arial"/>
              </a:rPr>
              <a:t>olasılıklı </a:t>
            </a:r>
            <a:r>
              <a:rPr dirty="0" sz="2800" spc="-180">
                <a:latin typeface="Arial"/>
                <a:cs typeface="Arial"/>
              </a:rPr>
              <a:t>ancak </a:t>
            </a:r>
            <a:r>
              <a:rPr dirty="0" sz="2800" spc="-105">
                <a:latin typeface="Arial"/>
                <a:cs typeface="Arial"/>
              </a:rPr>
              <a:t>büyük </a:t>
            </a:r>
            <a:r>
              <a:rPr dirty="0" sz="2800" spc="-40">
                <a:latin typeface="Arial"/>
                <a:cs typeface="Arial"/>
              </a:rPr>
              <a:t>etkili </a:t>
            </a:r>
            <a:r>
              <a:rPr dirty="0" sz="2800" spc="-75">
                <a:latin typeface="Arial"/>
                <a:cs typeface="Arial"/>
              </a:rPr>
              <a:t>riskleri </a:t>
            </a:r>
            <a:r>
              <a:rPr dirty="0" sz="2800" spc="-114">
                <a:latin typeface="Arial"/>
                <a:cs typeface="Arial"/>
              </a:rPr>
              <a:t>taşırlar. 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projenin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yönetiminde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herhangi </a:t>
            </a:r>
            <a:r>
              <a:rPr dirty="0" sz="2800" spc="-3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riski 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alacak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en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uygun 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taraf,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riskin </a:t>
            </a:r>
            <a:r>
              <a:rPr dirty="0" sz="2800" spc="-155">
                <a:solidFill>
                  <a:srgbClr val="C00000"/>
                </a:solidFill>
                <a:latin typeface="Arial"/>
                <a:cs typeface="Arial"/>
              </a:rPr>
              <a:t>oluşmasına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neden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olan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etkeni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en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doğru  biçimde 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kontrol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edebilecek 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taraftır</a:t>
            </a:r>
            <a:r>
              <a:rPr dirty="0" sz="2800" spc="-65">
                <a:latin typeface="Arial"/>
                <a:cs typeface="Arial"/>
              </a:rPr>
              <a:t>. </a:t>
            </a:r>
            <a:r>
              <a:rPr dirty="0" sz="2800" spc="-125">
                <a:latin typeface="Arial"/>
                <a:cs typeface="Arial"/>
              </a:rPr>
              <a:t>Örneğin </a:t>
            </a:r>
            <a:r>
              <a:rPr dirty="0" sz="2800" spc="-160">
                <a:latin typeface="Arial"/>
                <a:cs typeface="Arial"/>
              </a:rPr>
              <a:t>sahadaki </a:t>
            </a:r>
            <a:r>
              <a:rPr dirty="0" sz="2800" spc="-140">
                <a:latin typeface="Arial"/>
                <a:cs typeface="Arial"/>
              </a:rPr>
              <a:t>düşük  </a:t>
            </a:r>
            <a:r>
              <a:rPr dirty="0" sz="2800" spc="-114">
                <a:latin typeface="Arial"/>
                <a:cs typeface="Arial"/>
              </a:rPr>
              <a:t>inşaat </a:t>
            </a:r>
            <a:r>
              <a:rPr dirty="0" sz="2800" spc="-55">
                <a:latin typeface="Arial"/>
                <a:cs typeface="Arial"/>
              </a:rPr>
              <a:t>verimliliğinin, kontrol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05">
                <a:latin typeface="Arial"/>
                <a:cs typeface="Arial"/>
              </a:rPr>
              <a:t>kabulü, </a:t>
            </a:r>
            <a:r>
              <a:rPr dirty="0" sz="2800" spc="-100">
                <a:latin typeface="Arial"/>
                <a:cs typeface="Arial"/>
              </a:rPr>
              <a:t>genellikle  </a:t>
            </a:r>
            <a:r>
              <a:rPr dirty="0" sz="2800" spc="-80">
                <a:latin typeface="Arial"/>
                <a:cs typeface="Arial"/>
              </a:rPr>
              <a:t>müteahhidin </a:t>
            </a:r>
            <a:r>
              <a:rPr dirty="0" sz="2800" spc="-105">
                <a:latin typeface="Arial"/>
                <a:cs typeface="Arial"/>
              </a:rPr>
              <a:t>yönetebileceği </a:t>
            </a:r>
            <a:r>
              <a:rPr dirty="0" sz="2800" spc="-30">
                <a:latin typeface="Arial"/>
                <a:cs typeface="Arial"/>
              </a:rPr>
              <a:t>bir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risktir.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510334"/>
            <a:ext cx="24371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Sözleşme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dirty="0" sz="2800" spc="-1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53" y="1937003"/>
            <a:ext cx="408495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2689225" algn="l"/>
              </a:tabLst>
            </a:pPr>
            <a:r>
              <a:rPr dirty="0" sz="2800" spc="-305">
                <a:latin typeface="Arial"/>
                <a:cs typeface="Arial"/>
              </a:rPr>
              <a:t>D</a:t>
            </a:r>
            <a:r>
              <a:rPr dirty="0" sz="2800" spc="15">
                <a:latin typeface="Arial"/>
                <a:cs typeface="Arial"/>
              </a:rPr>
              <a:t>i</a:t>
            </a:r>
            <a:r>
              <a:rPr dirty="0" sz="2800" spc="-270">
                <a:latin typeface="Arial"/>
                <a:cs typeface="Arial"/>
              </a:rPr>
              <a:t>ğ</a:t>
            </a:r>
            <a:r>
              <a:rPr dirty="0" sz="2800" spc="-175">
                <a:latin typeface="Arial"/>
                <a:cs typeface="Arial"/>
              </a:rPr>
              <a:t>e</a:t>
            </a:r>
            <a:r>
              <a:rPr dirty="0" sz="2800" spc="40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40">
                <a:latin typeface="Arial"/>
                <a:cs typeface="Arial"/>
              </a:rPr>
              <a:t>t</a:t>
            </a:r>
            <a:r>
              <a:rPr dirty="0" sz="2800" spc="-135">
                <a:latin typeface="Arial"/>
                <a:cs typeface="Arial"/>
              </a:rPr>
              <a:t>a</a:t>
            </a:r>
            <a:r>
              <a:rPr dirty="0" sz="2800" spc="-145">
                <a:latin typeface="Arial"/>
                <a:cs typeface="Arial"/>
              </a:rPr>
              <a:t>r</a:t>
            </a:r>
            <a:r>
              <a:rPr dirty="0" sz="2800" spc="-204">
                <a:latin typeface="Arial"/>
                <a:cs typeface="Arial"/>
              </a:rPr>
              <a:t>a</a:t>
            </a:r>
            <a:r>
              <a:rPr dirty="0" sz="2800" spc="120">
                <a:latin typeface="Arial"/>
                <a:cs typeface="Arial"/>
              </a:rPr>
              <a:t>f</a:t>
            </a:r>
            <a:r>
              <a:rPr dirty="0" sz="2800" spc="-45">
                <a:latin typeface="Arial"/>
                <a:cs typeface="Arial"/>
              </a:rPr>
              <a:t>t</a:t>
            </a:r>
            <a:r>
              <a:rPr dirty="0" sz="2800" spc="-155">
                <a:latin typeface="Arial"/>
                <a:cs typeface="Arial"/>
              </a:rPr>
              <a:t>a</a:t>
            </a:r>
            <a:r>
              <a:rPr dirty="0" sz="2800" spc="-160">
                <a:latin typeface="Arial"/>
                <a:cs typeface="Arial"/>
              </a:rPr>
              <a:t>n</a:t>
            </a:r>
            <a:r>
              <a:rPr dirty="0" sz="2800" spc="-80">
                <a:latin typeface="Arial"/>
                <a:cs typeface="Arial"/>
              </a:rPr>
              <a:t>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800" spc="4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800" spc="-27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800" spc="-30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1765" y="1937003"/>
            <a:ext cx="53721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0">
                <a:latin typeface="Arial"/>
                <a:cs typeface="Arial"/>
              </a:rPr>
              <a:t>g</a:t>
            </a:r>
            <a:r>
              <a:rPr dirty="0" sz="2800" spc="-70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9936" y="1937003"/>
            <a:ext cx="12363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0">
                <a:latin typeface="Arial"/>
                <a:cs typeface="Arial"/>
              </a:rPr>
              <a:t>faktörler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5639" y="2363672"/>
            <a:ext cx="15055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0">
                <a:latin typeface="Arial"/>
                <a:cs typeface="Arial"/>
              </a:rPr>
              <a:t>dışındadır.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4404" y="2363672"/>
            <a:ext cx="9207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5">
                <a:latin typeface="Arial"/>
                <a:cs typeface="Arial"/>
              </a:rPr>
              <a:t>D</a:t>
            </a:r>
            <a:r>
              <a:rPr dirty="0" sz="2800" spc="-95">
                <a:latin typeface="Arial"/>
                <a:cs typeface="Arial"/>
              </a:rPr>
              <a:t>ü</a:t>
            </a:r>
            <a:r>
              <a:rPr dirty="0" sz="2800" spc="-300">
                <a:latin typeface="Arial"/>
                <a:cs typeface="Arial"/>
              </a:rPr>
              <a:t>ş</a:t>
            </a:r>
            <a:r>
              <a:rPr dirty="0" sz="2800" spc="-90">
                <a:latin typeface="Arial"/>
                <a:cs typeface="Arial"/>
              </a:rPr>
              <a:t>ü</a:t>
            </a:r>
            <a:r>
              <a:rPr dirty="0" sz="2800" spc="-13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1896" y="1937003"/>
            <a:ext cx="1971039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dirty="0" sz="2800" spc="-80">
                <a:latin typeface="Arial"/>
                <a:cs typeface="Arial"/>
              </a:rPr>
              <a:t>müteahhidin  </a:t>
            </a:r>
            <a:r>
              <a:rPr dirty="0" sz="2800" spc="-355">
                <a:latin typeface="Arial"/>
                <a:cs typeface="Arial"/>
              </a:rPr>
              <a:t>z</a:t>
            </a:r>
            <a:r>
              <a:rPr dirty="0" sz="2800" spc="-160">
                <a:latin typeface="Arial"/>
                <a:cs typeface="Arial"/>
              </a:rPr>
              <a:t>am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10">
                <a:latin typeface="Arial"/>
                <a:cs typeface="Arial"/>
              </a:rPr>
              <a:t>l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40">
                <a:latin typeface="Arial"/>
                <a:cs typeface="Arial"/>
              </a:rPr>
              <a:t>r</a:t>
            </a:r>
            <a:r>
              <a:rPr dirty="0" sz="2800" spc="-140">
                <a:latin typeface="Arial"/>
                <a:cs typeface="Arial"/>
              </a:rPr>
              <a:t>ı</a:t>
            </a:r>
            <a:r>
              <a:rPr dirty="0" sz="2800" spc="-95">
                <a:latin typeface="Arial"/>
                <a:cs typeface="Arial"/>
              </a:rPr>
              <a:t>nd</a:t>
            </a:r>
            <a:r>
              <a:rPr dirty="0" sz="2800" spc="-22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3958" y="2790341"/>
            <a:ext cx="26123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3765" algn="l"/>
              </a:tabLst>
            </a:pPr>
            <a:r>
              <a:rPr dirty="0" sz="2800" spc="-85">
                <a:latin typeface="Arial"/>
                <a:cs typeface="Arial"/>
              </a:rPr>
              <a:t>riski	</a:t>
            </a:r>
            <a:r>
              <a:rPr dirty="0" sz="2800" spc="-145">
                <a:latin typeface="Arial"/>
                <a:cs typeface="Arial"/>
              </a:rPr>
              <a:t>taşıyacaktır.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880" y="2363672"/>
            <a:ext cx="159194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3515">
              <a:lnSpc>
                <a:spcPct val="100000"/>
              </a:lnSpc>
              <a:spcBef>
                <a:spcPts val="100"/>
              </a:spcBef>
            </a:pPr>
            <a:r>
              <a:rPr dirty="0" sz="2800" spc="-175">
                <a:latin typeface="Arial"/>
                <a:cs typeface="Arial"/>
              </a:rPr>
              <a:t>e</a:t>
            </a:r>
            <a:r>
              <a:rPr dirty="0" sz="2800" spc="-75">
                <a:latin typeface="Arial"/>
                <a:cs typeface="Arial"/>
              </a:rPr>
              <a:t>n</a:t>
            </a:r>
            <a:r>
              <a:rPr dirty="0" sz="2800" spc="40">
                <a:latin typeface="Arial"/>
                <a:cs typeface="Arial"/>
              </a:rPr>
              <a:t>f</a:t>
            </a:r>
            <a:r>
              <a:rPr dirty="0" sz="2800">
                <a:latin typeface="Arial"/>
                <a:cs typeface="Arial"/>
              </a:rPr>
              <a:t>l</a:t>
            </a:r>
            <a:r>
              <a:rPr dirty="0" sz="2800" spc="-275">
                <a:latin typeface="Arial"/>
                <a:cs typeface="Arial"/>
              </a:rPr>
              <a:t>a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175">
                <a:latin typeface="Arial"/>
                <a:cs typeface="Arial"/>
              </a:rPr>
              <a:t>y</a:t>
            </a:r>
            <a:r>
              <a:rPr dirty="0" sz="2800" spc="-90">
                <a:latin typeface="Arial"/>
                <a:cs typeface="Arial"/>
              </a:rPr>
              <a:t>o</a:t>
            </a:r>
            <a:r>
              <a:rPr dirty="0" sz="2800" spc="-60">
                <a:latin typeface="Arial"/>
                <a:cs typeface="Arial"/>
              </a:rPr>
              <a:t>n  </a:t>
            </a:r>
            <a:r>
              <a:rPr dirty="0" sz="2800" spc="-55">
                <a:latin typeface="Arial"/>
                <a:cs typeface="Arial"/>
              </a:rPr>
              <a:t>Alternatif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3444" y="2790341"/>
            <a:ext cx="9969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>
                <a:latin typeface="Arial"/>
                <a:cs typeface="Arial"/>
              </a:rPr>
              <a:t>olarak,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81991" y="2790341"/>
            <a:ext cx="101091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>
                <a:latin typeface="Arial"/>
                <a:cs typeface="Arial"/>
              </a:rPr>
              <a:t>yü</a:t>
            </a:r>
            <a:r>
              <a:rPr dirty="0" sz="2800" spc="-160">
                <a:latin typeface="Arial"/>
                <a:cs typeface="Arial"/>
              </a:rPr>
              <a:t>k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165">
                <a:latin typeface="Arial"/>
                <a:cs typeface="Arial"/>
              </a:rPr>
              <a:t>e</a:t>
            </a:r>
            <a:r>
              <a:rPr dirty="0" sz="2800" spc="-13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697" y="2363672"/>
            <a:ext cx="151193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60">
                <a:latin typeface="Arial"/>
                <a:cs typeface="Arial"/>
              </a:rPr>
              <a:t>kontrolü  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15">
                <a:latin typeface="Arial"/>
                <a:cs typeface="Arial"/>
              </a:rPr>
              <a:t>ü</a:t>
            </a:r>
            <a:r>
              <a:rPr dirty="0" sz="2800" spc="-35">
                <a:latin typeface="Arial"/>
                <a:cs typeface="Arial"/>
              </a:rPr>
              <a:t>t</a:t>
            </a:r>
            <a:r>
              <a:rPr dirty="0" sz="2800" spc="-195">
                <a:latin typeface="Arial"/>
                <a:cs typeface="Arial"/>
              </a:rPr>
              <a:t>e</a:t>
            </a:r>
            <a:r>
              <a:rPr dirty="0" sz="2800" spc="-19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hh</a:t>
            </a:r>
            <a:r>
              <a:rPr dirty="0" sz="2800" spc="9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t  </a:t>
            </a:r>
            <a:r>
              <a:rPr dirty="0" sz="2800" spc="-125">
                <a:latin typeface="Arial"/>
                <a:cs typeface="Arial"/>
              </a:rPr>
              <a:t>enflasyon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3963" y="3217010"/>
            <a:ext cx="23469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3425" algn="l"/>
              </a:tabLst>
            </a:pPr>
            <a:r>
              <a:rPr dirty="0" sz="2800" spc="-95">
                <a:latin typeface="Arial"/>
                <a:cs typeface="Arial"/>
              </a:rPr>
              <a:t>d</a:t>
            </a:r>
            <a:r>
              <a:rPr dirty="0" sz="2800" spc="-80">
                <a:latin typeface="Arial"/>
                <a:cs typeface="Arial"/>
              </a:rPr>
              <a:t>ö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135">
                <a:latin typeface="Arial"/>
                <a:cs typeface="Arial"/>
              </a:rPr>
              <a:t>em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 spc="-85">
                <a:latin typeface="Arial"/>
                <a:cs typeface="Arial"/>
              </a:rPr>
              <a:t>n</a:t>
            </a:r>
            <a:r>
              <a:rPr dirty="0" sz="2800" spc="-95">
                <a:latin typeface="Arial"/>
                <a:cs typeface="Arial"/>
              </a:rPr>
              <a:t>d</a:t>
            </a:r>
            <a:r>
              <a:rPr dirty="0" sz="2800" spc="-165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85">
                <a:latin typeface="Arial"/>
                <a:cs typeface="Arial"/>
              </a:rPr>
              <a:t>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5395" y="3217010"/>
            <a:ext cx="25742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7115" algn="l"/>
                <a:tab pos="2175510" algn="l"/>
              </a:tabLst>
            </a:pPr>
            <a:r>
              <a:rPr dirty="0" sz="2800" spc="-200">
                <a:latin typeface="Arial"/>
                <a:cs typeface="Arial"/>
              </a:rPr>
              <a:t>sa</a:t>
            </a:r>
            <a:r>
              <a:rPr dirty="0" sz="2800" spc="-215">
                <a:latin typeface="Arial"/>
                <a:cs typeface="Arial"/>
              </a:rPr>
              <a:t>b</a:t>
            </a:r>
            <a:r>
              <a:rPr dirty="0" sz="2800" spc="85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70">
                <a:latin typeface="Arial"/>
                <a:cs typeface="Arial"/>
              </a:rPr>
              <a:t>f</a:t>
            </a:r>
            <a:r>
              <a:rPr dirty="0" sz="2800" spc="-45">
                <a:latin typeface="Arial"/>
                <a:cs typeface="Arial"/>
              </a:rPr>
              <a:t>i</a:t>
            </a:r>
            <a:r>
              <a:rPr dirty="0" sz="2800" spc="-135">
                <a:latin typeface="Arial"/>
                <a:cs typeface="Arial"/>
              </a:rPr>
              <a:t>y</a:t>
            </a:r>
            <a:r>
              <a:rPr dirty="0" sz="2800" spc="-245">
                <a:latin typeface="Arial"/>
                <a:cs typeface="Arial"/>
              </a:rPr>
              <a:t>a</a:t>
            </a:r>
            <a:r>
              <a:rPr dirty="0" sz="2800" spc="150">
                <a:latin typeface="Arial"/>
                <a:cs typeface="Arial"/>
              </a:rPr>
              <a:t>t</a:t>
            </a:r>
            <a:r>
              <a:rPr dirty="0" sz="2800" spc="-65">
                <a:latin typeface="Arial"/>
                <a:cs typeface="Arial"/>
              </a:rPr>
              <a:t>l</a:t>
            </a:r>
            <a:r>
              <a:rPr dirty="0" sz="2800" spc="-65">
                <a:latin typeface="Arial"/>
                <a:cs typeface="Arial"/>
              </a:rPr>
              <a:t>ı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7949" y="3217010"/>
            <a:ext cx="14128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990" algn="l"/>
              </a:tabLst>
            </a:pPr>
            <a:r>
              <a:rPr dirty="0" sz="2800" spc="-35">
                <a:latin typeface="Arial"/>
                <a:cs typeface="Arial"/>
              </a:rPr>
              <a:t>t</a:t>
            </a:r>
            <a:r>
              <a:rPr dirty="0" sz="2800" spc="-125">
                <a:latin typeface="Arial"/>
                <a:cs typeface="Arial"/>
              </a:rPr>
              <a:t>ek</a:t>
            </a:r>
            <a:r>
              <a:rPr dirty="0" sz="2800" spc="-50">
                <a:latin typeface="Arial"/>
                <a:cs typeface="Arial"/>
              </a:rPr>
              <a:t>l</a:t>
            </a:r>
            <a:r>
              <a:rPr dirty="0" sz="2800" spc="4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f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5">
                <a:latin typeface="Arial"/>
                <a:cs typeface="Arial"/>
              </a:rPr>
              <a:t>ile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342" y="3643679"/>
            <a:ext cx="29902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3910" algn="l"/>
              </a:tabLst>
            </a:pP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15">
                <a:latin typeface="Arial"/>
                <a:cs typeface="Arial"/>
              </a:rPr>
              <a:t>ü</a:t>
            </a:r>
            <a:r>
              <a:rPr dirty="0" sz="2800" spc="-35">
                <a:latin typeface="Arial"/>
                <a:cs typeface="Arial"/>
              </a:rPr>
              <a:t>t</a:t>
            </a:r>
            <a:r>
              <a:rPr dirty="0" sz="2800" spc="-195">
                <a:latin typeface="Arial"/>
                <a:cs typeface="Arial"/>
              </a:rPr>
              <a:t>e</a:t>
            </a:r>
            <a:r>
              <a:rPr dirty="0" sz="2800" spc="-19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hh</a:t>
            </a:r>
            <a:r>
              <a:rPr dirty="0" sz="2800" spc="10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d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20">
                <a:latin typeface="Arial"/>
                <a:cs typeface="Arial"/>
              </a:rPr>
              <a:t>r</a:t>
            </a:r>
            <a:r>
              <a:rPr dirty="0" sz="2800" spc="-95">
                <a:latin typeface="Arial"/>
                <a:cs typeface="Arial"/>
              </a:rPr>
              <a:t>u</a:t>
            </a:r>
            <a:r>
              <a:rPr dirty="0" sz="2800" spc="-295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6523" y="3643679"/>
            <a:ext cx="55149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3845" algn="l"/>
                <a:tab pos="2546985" algn="l"/>
                <a:tab pos="3788410" algn="l"/>
              </a:tabLst>
            </a:pPr>
            <a:r>
              <a:rPr dirty="0" sz="2800" spc="-180">
                <a:latin typeface="Arial"/>
                <a:cs typeface="Arial"/>
              </a:rPr>
              <a:t>k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10">
                <a:latin typeface="Arial"/>
                <a:cs typeface="Arial"/>
              </a:rPr>
              <a:t>l</a:t>
            </a:r>
            <a:r>
              <a:rPr dirty="0" sz="2800" spc="-140">
                <a:latin typeface="Arial"/>
                <a:cs typeface="Arial"/>
              </a:rPr>
              <a:t>ı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250">
                <a:latin typeface="Arial"/>
                <a:cs typeface="Arial"/>
              </a:rPr>
              <a:t>c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130">
                <a:latin typeface="Arial"/>
                <a:cs typeface="Arial"/>
              </a:rPr>
              <a:t>k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85">
                <a:latin typeface="Arial"/>
                <a:cs typeface="Arial"/>
              </a:rPr>
              <a:t>ris</a:t>
            </a:r>
            <a:r>
              <a:rPr dirty="0" sz="2800" spc="-135">
                <a:latin typeface="Arial"/>
                <a:cs typeface="Arial"/>
              </a:rPr>
              <a:t>k</a:t>
            </a:r>
            <a:r>
              <a:rPr dirty="0" sz="2800" spc="-20">
                <a:latin typeface="Arial"/>
                <a:cs typeface="Arial"/>
              </a:rPr>
              <a:t>i</a:t>
            </a:r>
            <a:r>
              <a:rPr dirty="0" sz="2800" spc="-65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75">
                <a:latin typeface="Arial"/>
                <a:cs typeface="Arial"/>
              </a:rPr>
              <a:t>t</a:t>
            </a:r>
            <a:r>
              <a:rPr dirty="0" sz="2800" spc="-95">
                <a:latin typeface="Arial"/>
                <a:cs typeface="Arial"/>
              </a:rPr>
              <a:t>k</a:t>
            </a:r>
            <a:r>
              <a:rPr dirty="0" sz="2800" spc="-40">
                <a:latin typeface="Arial"/>
                <a:cs typeface="Arial"/>
              </a:rPr>
              <a:t>i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75">
                <a:latin typeface="Arial"/>
                <a:cs typeface="Arial"/>
              </a:rPr>
              <a:t>k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305">
                <a:latin typeface="Arial"/>
                <a:cs typeface="Arial"/>
              </a:rPr>
              <a:t>ş</a:t>
            </a:r>
            <a:r>
              <a:rPr dirty="0" sz="2800" spc="-145">
                <a:latin typeface="Arial"/>
                <a:cs typeface="Arial"/>
              </a:rPr>
              <a:t>ı</a:t>
            </a:r>
            <a:r>
              <a:rPr dirty="0" sz="2800" spc="15">
                <a:latin typeface="Arial"/>
                <a:cs typeface="Arial"/>
              </a:rPr>
              <a:t>l</a:t>
            </a:r>
            <a:r>
              <a:rPr dirty="0" sz="2800" spc="-280">
                <a:latin typeface="Arial"/>
                <a:cs typeface="Arial"/>
              </a:rPr>
              <a:t>a</a:t>
            </a:r>
            <a:r>
              <a:rPr dirty="0" sz="2800" spc="-190">
                <a:latin typeface="Arial"/>
                <a:cs typeface="Arial"/>
              </a:rPr>
              <a:t>y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250">
                <a:latin typeface="Arial"/>
                <a:cs typeface="Arial"/>
              </a:rPr>
              <a:t>c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13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986" y="4070348"/>
            <a:ext cx="21075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0615" algn="l"/>
              </a:tabLst>
            </a:pPr>
            <a:r>
              <a:rPr dirty="0" sz="2800" spc="-185">
                <a:latin typeface="Arial"/>
                <a:cs typeface="Arial"/>
              </a:rPr>
              <a:t>k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d</a:t>
            </a:r>
            <a:r>
              <a:rPr dirty="0" sz="2800" spc="-140">
                <a:latin typeface="Arial"/>
                <a:cs typeface="Arial"/>
              </a:rPr>
              <a:t>a</a:t>
            </a:r>
            <a:r>
              <a:rPr dirty="0" sz="2800" spc="-85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14">
                <a:latin typeface="Arial"/>
                <a:cs typeface="Arial"/>
              </a:rPr>
              <a:t>yü</a:t>
            </a:r>
            <a:r>
              <a:rPr dirty="0" sz="2800" spc="-160">
                <a:latin typeface="Arial"/>
                <a:cs typeface="Arial"/>
              </a:rPr>
              <a:t>k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150">
                <a:latin typeface="Arial"/>
                <a:cs typeface="Arial"/>
              </a:rPr>
              <a:t>ek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4820" y="4070348"/>
            <a:ext cx="63246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1310" algn="l"/>
                <a:tab pos="2273935" algn="l"/>
                <a:tab pos="3072130" algn="l"/>
                <a:tab pos="4388485" algn="l"/>
                <a:tab pos="5339715" algn="l"/>
              </a:tabLst>
            </a:pPr>
            <a:r>
              <a:rPr dirty="0" sz="2800" spc="-75">
                <a:latin typeface="Arial"/>
                <a:cs typeface="Arial"/>
              </a:rPr>
              <a:t>mi</a:t>
            </a:r>
            <a:r>
              <a:rPr dirty="0" sz="2800" spc="-10">
                <a:latin typeface="Arial"/>
                <a:cs typeface="Arial"/>
              </a:rPr>
              <a:t>k</a:t>
            </a:r>
            <a:r>
              <a:rPr dirty="0" sz="2800" spc="-40">
                <a:latin typeface="Arial"/>
                <a:cs typeface="Arial"/>
              </a:rPr>
              <a:t>t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r</a:t>
            </a:r>
            <a:r>
              <a:rPr dirty="0" sz="2800" spc="-155">
                <a:latin typeface="Arial"/>
                <a:cs typeface="Arial"/>
              </a:rPr>
              <a:t>da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>
                <a:latin typeface="Arial"/>
                <a:cs typeface="Arial"/>
              </a:rPr>
              <a:t>ir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60">
                <a:latin typeface="Arial"/>
                <a:cs typeface="Arial"/>
              </a:rPr>
              <a:t>ri</a:t>
            </a:r>
            <a:r>
              <a:rPr dirty="0" sz="2800" spc="-130">
                <a:latin typeface="Arial"/>
                <a:cs typeface="Arial"/>
              </a:rPr>
              <a:t>s</a:t>
            </a:r>
            <a:r>
              <a:rPr dirty="0" sz="2800" spc="-130">
                <a:latin typeface="Arial"/>
                <a:cs typeface="Arial"/>
              </a:rPr>
              <a:t>k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35">
                <a:latin typeface="Arial"/>
                <a:cs typeface="Arial"/>
              </a:rPr>
              <a:t>pri</a:t>
            </a:r>
            <a:r>
              <a:rPr dirty="0" sz="2800" spc="-90">
                <a:latin typeface="Arial"/>
                <a:cs typeface="Arial"/>
              </a:rPr>
              <a:t>m</a:t>
            </a:r>
            <a:r>
              <a:rPr dirty="0" sz="2800" spc="-30">
                <a:latin typeface="Arial"/>
                <a:cs typeface="Arial"/>
              </a:rPr>
              <a:t>in</a:t>
            </a:r>
            <a:r>
              <a:rPr dirty="0" sz="2800" spc="-2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l</a:t>
            </a:r>
            <a:r>
              <a:rPr dirty="0" sz="2800" spc="-270">
                <a:latin typeface="Arial"/>
                <a:cs typeface="Arial"/>
              </a:rPr>
              <a:t>a</a:t>
            </a:r>
            <a:r>
              <a:rPr dirty="0" sz="2800" spc="-175">
                <a:latin typeface="Arial"/>
                <a:cs typeface="Arial"/>
              </a:rPr>
              <a:t>v</a:t>
            </a:r>
            <a:r>
              <a:rPr dirty="0" sz="2800" spc="-165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75">
                <a:latin typeface="Arial"/>
                <a:cs typeface="Arial"/>
              </a:rPr>
              <a:t>t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165">
                <a:latin typeface="Arial"/>
                <a:cs typeface="Arial"/>
              </a:rPr>
              <a:t>esi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1986" y="4497017"/>
            <a:ext cx="14325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0">
                <a:latin typeface="Arial"/>
                <a:cs typeface="Arial"/>
              </a:rPr>
              <a:t>gereklidir.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342" y="1438897"/>
            <a:ext cx="8701405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  <a:spcBef>
                <a:spcPts val="100"/>
              </a:spcBef>
            </a:pP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Sözleşme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endParaRPr sz="2800">
              <a:latin typeface="Arial"/>
              <a:cs typeface="Arial"/>
            </a:endParaRPr>
          </a:p>
          <a:p>
            <a:pPr algn="just" marL="13335" marR="5080" indent="-635">
              <a:lnSpc>
                <a:spcPct val="100000"/>
              </a:lnSpc>
            </a:pPr>
            <a:r>
              <a:rPr dirty="0" sz="2800" spc="-100">
                <a:latin typeface="Arial"/>
                <a:cs typeface="Arial"/>
              </a:rPr>
              <a:t>İşler </a:t>
            </a:r>
            <a:r>
              <a:rPr dirty="0" sz="2800" spc="-135">
                <a:latin typeface="Arial"/>
                <a:cs typeface="Arial"/>
              </a:rPr>
              <a:t>ters </a:t>
            </a:r>
            <a:r>
              <a:rPr dirty="0" sz="2800" spc="-55">
                <a:latin typeface="Arial"/>
                <a:cs typeface="Arial"/>
              </a:rPr>
              <a:t>gittiğinde, </a:t>
            </a:r>
            <a:r>
              <a:rPr dirty="0" sz="2800" spc="-160">
                <a:latin typeface="Arial"/>
                <a:cs typeface="Arial"/>
              </a:rPr>
              <a:t>herkes </a:t>
            </a:r>
            <a:r>
              <a:rPr dirty="0" sz="2800" spc="-100">
                <a:latin typeface="Arial"/>
                <a:cs typeface="Arial"/>
              </a:rPr>
              <a:t>genellikle nedenin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80">
                <a:latin typeface="Arial"/>
                <a:cs typeface="Arial"/>
              </a:rPr>
              <a:t>başkasının  </a:t>
            </a:r>
            <a:r>
              <a:rPr dirty="0" sz="2800" spc="-145">
                <a:latin typeface="Arial"/>
                <a:cs typeface="Arial"/>
              </a:rPr>
              <a:t>hatası </a:t>
            </a:r>
            <a:r>
              <a:rPr dirty="0" sz="2800" spc="-110">
                <a:latin typeface="Arial"/>
                <a:cs typeface="Arial"/>
              </a:rPr>
              <a:t>olduğuna </a:t>
            </a:r>
            <a:r>
              <a:rPr dirty="0" sz="2800" spc="-80">
                <a:latin typeface="Arial"/>
                <a:cs typeface="Arial"/>
              </a:rPr>
              <a:t>dair </a:t>
            </a:r>
            <a:r>
              <a:rPr dirty="0" sz="2800" spc="-155">
                <a:latin typeface="Arial"/>
                <a:cs typeface="Arial"/>
              </a:rPr>
              <a:t>çok </a:t>
            </a:r>
            <a:r>
              <a:rPr dirty="0" sz="2800" spc="-45">
                <a:latin typeface="Arial"/>
                <a:cs typeface="Arial"/>
              </a:rPr>
              <a:t>iyi </a:t>
            </a:r>
            <a:r>
              <a:rPr dirty="0" sz="2800" spc="-125">
                <a:latin typeface="Arial"/>
                <a:cs typeface="Arial"/>
              </a:rPr>
              <a:t>sebepler </a:t>
            </a:r>
            <a:r>
              <a:rPr dirty="0" sz="2800" spc="-114">
                <a:latin typeface="Arial"/>
                <a:cs typeface="Arial"/>
              </a:rPr>
              <a:t>bulacaktır, </a:t>
            </a:r>
            <a:r>
              <a:rPr dirty="0" sz="2800" spc="-140">
                <a:latin typeface="Arial"/>
                <a:cs typeface="Arial"/>
              </a:rPr>
              <a:t>insan </a:t>
            </a:r>
            <a:r>
              <a:rPr dirty="0" sz="2800" spc="-190">
                <a:latin typeface="Arial"/>
                <a:cs typeface="Arial"/>
              </a:rPr>
              <a:t>doğası  </a:t>
            </a:r>
            <a:r>
              <a:rPr dirty="0" sz="2800" spc="-90">
                <a:latin typeface="Arial"/>
                <a:cs typeface="Arial"/>
              </a:rPr>
              <a:t>bunu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gerektirir.</a:t>
            </a:r>
            <a:endParaRPr sz="2800">
              <a:latin typeface="Arial"/>
              <a:cs typeface="Arial"/>
            </a:endParaRPr>
          </a:p>
          <a:p>
            <a:pPr algn="just" marL="13335" marR="7620">
              <a:lnSpc>
                <a:spcPct val="100000"/>
              </a:lnSpc>
              <a:spcBef>
                <a:spcPts val="600"/>
              </a:spcBef>
            </a:pPr>
            <a:r>
              <a:rPr dirty="0" sz="2800" spc="-185">
                <a:solidFill>
                  <a:srgbClr val="C00000"/>
                </a:solidFill>
                <a:latin typeface="Arial"/>
                <a:cs typeface="Arial"/>
              </a:rPr>
              <a:t>Olay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gerçekleştikten </a:t>
            </a:r>
            <a:r>
              <a:rPr dirty="0" sz="2800" spc="-150">
                <a:solidFill>
                  <a:srgbClr val="C00000"/>
                </a:solidFill>
                <a:latin typeface="Arial"/>
                <a:cs typeface="Arial"/>
              </a:rPr>
              <a:t>sonra 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suçlunun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peşine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düşmenin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ise, 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pek de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faydası</a:t>
            </a:r>
            <a:r>
              <a:rPr dirty="0" sz="2800" spc="-20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yoktur.</a:t>
            </a:r>
            <a:endParaRPr sz="2800">
              <a:latin typeface="Arial"/>
              <a:cs typeface="Arial"/>
            </a:endParaRPr>
          </a:p>
          <a:p>
            <a:pPr algn="just" marL="12700" marR="19050" indent="-635">
              <a:lnSpc>
                <a:spcPct val="100000"/>
              </a:lnSpc>
              <a:spcBef>
                <a:spcPts val="595"/>
              </a:spcBef>
            </a:pPr>
            <a:r>
              <a:rPr dirty="0" sz="2800" spc="-190">
                <a:latin typeface="Arial"/>
                <a:cs typeface="Arial"/>
              </a:rPr>
              <a:t>Herkes</a:t>
            </a:r>
            <a:r>
              <a:rPr dirty="0" sz="2800" spc="395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projenin  </a:t>
            </a:r>
            <a:r>
              <a:rPr dirty="0" sz="2800" spc="-130">
                <a:latin typeface="Arial"/>
                <a:cs typeface="Arial"/>
              </a:rPr>
              <a:t>en </a:t>
            </a:r>
            <a:r>
              <a:rPr dirty="0" sz="2800" spc="-145">
                <a:latin typeface="Arial"/>
                <a:cs typeface="Arial"/>
              </a:rPr>
              <a:t>başından, </a:t>
            </a:r>
            <a:r>
              <a:rPr dirty="0" sz="2800" spc="-80">
                <a:latin typeface="Arial"/>
                <a:cs typeface="Arial"/>
              </a:rPr>
              <a:t>riskler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85">
                <a:latin typeface="Arial"/>
                <a:cs typeface="Arial"/>
              </a:rPr>
              <a:t>sorumluluklar  </a:t>
            </a:r>
            <a:r>
              <a:rPr dirty="0" sz="2800" spc="-140">
                <a:latin typeface="Arial"/>
                <a:cs typeface="Arial"/>
              </a:rPr>
              <a:t>hakkında </a:t>
            </a:r>
            <a:r>
              <a:rPr dirty="0" sz="2800" spc="-65">
                <a:latin typeface="Arial"/>
                <a:cs typeface="Arial"/>
              </a:rPr>
              <a:t>bilgi </a:t>
            </a:r>
            <a:r>
              <a:rPr dirty="0" sz="2800" spc="-120">
                <a:latin typeface="Arial"/>
                <a:cs typeface="Arial"/>
              </a:rPr>
              <a:t>sahibi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edilmelidir.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644" y="1438897"/>
            <a:ext cx="8700770" cy="467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65" b="1">
                <a:solidFill>
                  <a:srgbClr val="C00000"/>
                </a:solidFill>
                <a:latin typeface="Arial"/>
                <a:cs typeface="Arial"/>
              </a:rPr>
              <a:t>alma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ilgili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bazı</a:t>
            </a:r>
            <a:r>
              <a:rPr dirty="0" sz="28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5" b="1">
                <a:solidFill>
                  <a:srgbClr val="C00000"/>
                </a:solidFill>
                <a:latin typeface="Arial"/>
                <a:cs typeface="Arial"/>
              </a:rPr>
              <a:t>kurallar;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275">
                <a:latin typeface="Arial"/>
                <a:cs typeface="Arial"/>
              </a:rPr>
              <a:t>Az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165">
                <a:latin typeface="Arial"/>
                <a:cs typeface="Arial"/>
              </a:rPr>
              <a:t>çoğu </a:t>
            </a:r>
            <a:r>
              <a:rPr dirty="0" sz="2800" spc="-125">
                <a:latin typeface="Arial"/>
                <a:cs typeface="Arial"/>
              </a:rPr>
              <a:t>riske </a:t>
            </a:r>
            <a:r>
              <a:rPr dirty="0" sz="2800" spc="-114">
                <a:latin typeface="Arial"/>
                <a:cs typeface="Arial"/>
              </a:rPr>
              <a:t>atmayın.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150">
                <a:latin typeface="Arial"/>
                <a:cs typeface="Arial"/>
              </a:rPr>
              <a:t>Her </a:t>
            </a:r>
            <a:r>
              <a:rPr dirty="0" sz="2800" spc="-195">
                <a:latin typeface="Arial"/>
                <a:cs typeface="Arial"/>
              </a:rPr>
              <a:t>zaman </a:t>
            </a:r>
            <a:r>
              <a:rPr dirty="0" sz="2800" spc="-155">
                <a:latin typeface="Arial"/>
                <a:cs typeface="Arial"/>
              </a:rPr>
              <a:t>daha </a:t>
            </a:r>
            <a:r>
              <a:rPr dirty="0" sz="2800" spc="-55">
                <a:latin typeface="Arial"/>
                <a:cs typeface="Arial"/>
              </a:rPr>
              <a:t>ilerisini </a:t>
            </a:r>
            <a:r>
              <a:rPr dirty="0" sz="2800" spc="-110">
                <a:latin typeface="Arial"/>
                <a:cs typeface="Arial"/>
              </a:rPr>
              <a:t>planlayın.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140460" algn="l"/>
                <a:tab pos="2292350" algn="l"/>
                <a:tab pos="3274060" algn="l"/>
                <a:tab pos="4128135" algn="l"/>
                <a:tab pos="5687060" algn="l"/>
                <a:tab pos="6541134" algn="l"/>
                <a:tab pos="711200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150">
                <a:latin typeface="Arial"/>
                <a:cs typeface="Arial"/>
              </a:rPr>
              <a:t>Her	</a:t>
            </a:r>
            <a:r>
              <a:rPr dirty="0" sz="2800" spc="-195">
                <a:latin typeface="Arial"/>
                <a:cs typeface="Arial"/>
              </a:rPr>
              <a:t>zaman	</a:t>
            </a:r>
            <a:r>
              <a:rPr dirty="0" sz="2800" spc="-80">
                <a:latin typeface="Arial"/>
                <a:cs typeface="Arial"/>
              </a:rPr>
              <a:t>riskin	</a:t>
            </a:r>
            <a:r>
              <a:rPr dirty="0" sz="2800" spc="-114">
                <a:latin typeface="Arial"/>
                <a:cs typeface="Arial"/>
              </a:rPr>
              <a:t>hem	</a:t>
            </a:r>
            <a:r>
              <a:rPr dirty="0" sz="2800" spc="-170">
                <a:latin typeface="Arial"/>
                <a:cs typeface="Arial"/>
              </a:rPr>
              <a:t>kaynağını	</a:t>
            </a:r>
            <a:r>
              <a:rPr dirty="0" sz="2800" spc="-120">
                <a:latin typeface="Arial"/>
                <a:cs typeface="Arial"/>
              </a:rPr>
              <a:t>hem	</a:t>
            </a:r>
            <a:r>
              <a:rPr dirty="0" sz="2800" spc="-125">
                <a:latin typeface="Arial"/>
                <a:cs typeface="Arial"/>
              </a:rPr>
              <a:t>de	</a:t>
            </a:r>
            <a:r>
              <a:rPr dirty="0" sz="2800" spc="-120">
                <a:latin typeface="Arial"/>
                <a:cs typeface="Arial"/>
              </a:rPr>
              <a:t>sonuçlarını  </a:t>
            </a:r>
            <a:r>
              <a:rPr dirty="0" sz="2800" spc="-135">
                <a:latin typeface="Arial"/>
                <a:cs typeface="Arial"/>
              </a:rPr>
              <a:t>analiz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edin.</a:t>
            </a:r>
            <a:endParaRPr sz="280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600"/>
              </a:spcBef>
              <a:tabLst>
                <a:tab pos="2547620" algn="l"/>
                <a:tab pos="3788410" algn="l"/>
                <a:tab pos="4764405" algn="l"/>
                <a:tab pos="5922010" algn="l"/>
                <a:tab pos="7359015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30">
                <a:latin typeface="Arial"/>
                <a:cs typeface="Arial"/>
              </a:rPr>
              <a:t>Beklenmedik	</a:t>
            </a:r>
            <a:r>
              <a:rPr dirty="0" sz="2800" spc="-70">
                <a:latin typeface="Arial"/>
                <a:cs typeface="Arial"/>
              </a:rPr>
              <a:t>durum	</a:t>
            </a:r>
            <a:r>
              <a:rPr dirty="0" sz="2800" spc="-105">
                <a:latin typeface="Arial"/>
                <a:cs typeface="Arial"/>
              </a:rPr>
              <a:t>planı	</a:t>
            </a:r>
            <a:r>
              <a:rPr dirty="0" sz="2800" spc="-114">
                <a:latin typeface="Arial"/>
                <a:cs typeface="Arial"/>
              </a:rPr>
              <a:t>olarak	</a:t>
            </a:r>
            <a:r>
              <a:rPr dirty="0" sz="2800" spc="-95">
                <a:latin typeface="Arial"/>
                <a:cs typeface="Arial"/>
              </a:rPr>
              <a:t>mutlaka	</a:t>
            </a:r>
            <a:r>
              <a:rPr dirty="0" sz="2800" spc="-50">
                <a:latin typeface="Arial"/>
                <a:cs typeface="Arial"/>
              </a:rPr>
              <a:t>alternatif  </a:t>
            </a:r>
            <a:r>
              <a:rPr dirty="0" sz="2800" spc="-130">
                <a:latin typeface="Arial"/>
                <a:cs typeface="Arial"/>
              </a:rPr>
              <a:t>seçenekleri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değerlendirin.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45">
                <a:latin typeface="Arial"/>
                <a:cs typeface="Arial"/>
              </a:rPr>
              <a:t>Yalnızca </a:t>
            </a:r>
            <a:r>
              <a:rPr dirty="0" sz="2800" spc="-65">
                <a:latin typeface="Arial"/>
                <a:cs typeface="Arial"/>
              </a:rPr>
              <a:t>ilkelerin </a:t>
            </a:r>
            <a:r>
              <a:rPr dirty="0" sz="2800" spc="-114">
                <a:latin typeface="Arial"/>
                <a:cs typeface="Arial"/>
              </a:rPr>
              <a:t>sebeplerine </a:t>
            </a:r>
            <a:r>
              <a:rPr dirty="0" sz="2800" spc="-135">
                <a:latin typeface="Arial"/>
                <a:cs typeface="Arial"/>
              </a:rPr>
              <a:t>bağlı </a:t>
            </a:r>
            <a:r>
              <a:rPr dirty="0" sz="2800" spc="-120">
                <a:latin typeface="Arial"/>
                <a:cs typeface="Arial"/>
              </a:rPr>
              <a:t>olarak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130">
                <a:latin typeface="Arial"/>
                <a:cs typeface="Arial"/>
              </a:rPr>
              <a:t>almayın.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2619375" algn="l"/>
                <a:tab pos="4676140" algn="l"/>
                <a:tab pos="7213600" algn="l"/>
                <a:tab pos="7938134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95">
                <a:latin typeface="Arial"/>
                <a:cs typeface="Arial"/>
              </a:rPr>
              <a:t>Saygınlığınızı	</a:t>
            </a:r>
            <a:r>
              <a:rPr dirty="0" sz="2800" spc="-65">
                <a:latin typeface="Arial"/>
                <a:cs typeface="Arial"/>
              </a:rPr>
              <a:t>yitirmekten	</a:t>
            </a:r>
            <a:r>
              <a:rPr dirty="0" sz="2800" spc="-530">
                <a:latin typeface="Arial"/>
                <a:cs typeface="Arial"/>
              </a:rPr>
              <a:t>korktuğunuzda	</a:t>
            </a:r>
            <a:r>
              <a:rPr dirty="0" sz="2800" spc="-170">
                <a:latin typeface="Arial"/>
                <a:cs typeface="Arial"/>
              </a:rPr>
              <a:t>ve	</a:t>
            </a:r>
            <a:r>
              <a:rPr dirty="0" sz="2800" spc="-90">
                <a:latin typeface="Arial"/>
                <a:cs typeface="Arial"/>
              </a:rPr>
              <a:t>bunu </a:t>
            </a:r>
            <a:r>
              <a:rPr dirty="0" sz="2800" spc="-105">
                <a:latin typeface="Arial"/>
                <a:cs typeface="Arial"/>
              </a:rPr>
              <a:t>önlemek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95">
                <a:latin typeface="Arial"/>
                <a:cs typeface="Arial"/>
              </a:rPr>
              <a:t>risk  </a:t>
            </a:r>
            <a:r>
              <a:rPr dirty="0" sz="2800" spc="-130">
                <a:latin typeface="Arial"/>
                <a:cs typeface="Arial"/>
              </a:rPr>
              <a:t>almayın.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12" y="1438897"/>
            <a:ext cx="8700135" cy="3668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65" b="1">
                <a:solidFill>
                  <a:srgbClr val="C00000"/>
                </a:solidFill>
                <a:latin typeface="Arial"/>
                <a:cs typeface="Arial"/>
              </a:rPr>
              <a:t>alma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ilgili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bazı</a:t>
            </a:r>
            <a:r>
              <a:rPr dirty="0" sz="28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5" b="1">
                <a:solidFill>
                  <a:srgbClr val="C00000"/>
                </a:solidFill>
                <a:latin typeface="Arial"/>
                <a:cs typeface="Arial"/>
              </a:rPr>
              <a:t>kurallar;</a:t>
            </a:r>
            <a:endParaRPr sz="28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tabLst>
                <a:tab pos="1111885" algn="l"/>
                <a:tab pos="2789555" algn="l"/>
                <a:tab pos="4971415" algn="l"/>
                <a:tab pos="5645150" algn="l"/>
                <a:tab pos="7535545" algn="l"/>
              </a:tabLst>
            </a:pPr>
            <a:r>
              <a:rPr dirty="0" sz="2800" spc="655">
                <a:latin typeface="Wingdings"/>
                <a:cs typeface="Wingdings"/>
              </a:rPr>
              <a:t></a:t>
            </a:r>
            <a:r>
              <a:rPr dirty="0" sz="2800" spc="655">
                <a:latin typeface="Arial"/>
                <a:cs typeface="Arial"/>
              </a:rPr>
              <a:t>Asla	</a:t>
            </a:r>
            <a:r>
              <a:rPr dirty="0" sz="2800" spc="-100">
                <a:latin typeface="Arial"/>
                <a:cs typeface="Arial"/>
              </a:rPr>
              <a:t>bütçenizin	</a:t>
            </a:r>
            <a:r>
              <a:rPr dirty="0" sz="2800" spc="-135">
                <a:latin typeface="Arial"/>
                <a:cs typeface="Arial"/>
              </a:rPr>
              <a:t>kaybetmenize	</a:t>
            </a:r>
            <a:r>
              <a:rPr dirty="0" sz="2800" spc="-100">
                <a:latin typeface="Arial"/>
                <a:cs typeface="Arial"/>
              </a:rPr>
              <a:t>izin	verdiğinden	</a:t>
            </a:r>
            <a:r>
              <a:rPr dirty="0" sz="2800" spc="-155">
                <a:latin typeface="Arial"/>
                <a:cs typeface="Arial"/>
              </a:rPr>
              <a:t>fazlasını  </a:t>
            </a:r>
            <a:r>
              <a:rPr dirty="0" sz="2800" spc="-125">
                <a:latin typeface="Arial"/>
                <a:cs typeface="Arial"/>
              </a:rPr>
              <a:t>riske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atmayın.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145">
                <a:latin typeface="Arial"/>
                <a:cs typeface="Arial"/>
              </a:rPr>
              <a:t>Uzmanlardan tavsiye </a:t>
            </a:r>
            <a:r>
              <a:rPr dirty="0" sz="2800" spc="-135">
                <a:latin typeface="Arial"/>
                <a:cs typeface="Arial"/>
              </a:rPr>
              <a:t>istemeye </a:t>
            </a:r>
            <a:r>
              <a:rPr dirty="0" sz="2800" spc="-90">
                <a:latin typeface="Arial"/>
                <a:cs typeface="Arial"/>
              </a:rPr>
              <a:t>her </a:t>
            </a:r>
            <a:r>
              <a:rPr dirty="0" sz="2800" spc="-155">
                <a:latin typeface="Arial"/>
                <a:cs typeface="Arial"/>
              </a:rPr>
              <a:t>an </a:t>
            </a:r>
            <a:r>
              <a:rPr dirty="0" sz="2800" spc="-110">
                <a:latin typeface="Arial"/>
                <a:cs typeface="Arial"/>
              </a:rPr>
              <a:t>hazırlıklı </a:t>
            </a:r>
            <a:r>
              <a:rPr dirty="0" sz="2800" spc="-65">
                <a:latin typeface="Arial"/>
                <a:cs typeface="Arial"/>
              </a:rPr>
              <a:t>olun.</a:t>
            </a:r>
            <a:endParaRPr sz="2800">
              <a:latin typeface="Arial"/>
              <a:cs typeface="Arial"/>
            </a:endParaRPr>
          </a:p>
          <a:p>
            <a:pPr marL="12700" marR="15240">
              <a:lnSpc>
                <a:spcPct val="100000"/>
              </a:lnSpc>
              <a:spcBef>
                <a:spcPts val="600"/>
              </a:spcBef>
              <a:tabLst>
                <a:tab pos="1903095" algn="l"/>
                <a:tab pos="2581275" algn="l"/>
                <a:tab pos="5309870" algn="l"/>
                <a:tab pos="5982970" algn="l"/>
                <a:tab pos="815848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140">
                <a:latin typeface="Arial"/>
                <a:cs typeface="Arial"/>
              </a:rPr>
              <a:t>Bahisler	</a:t>
            </a:r>
            <a:r>
              <a:rPr dirty="0" sz="2800" spc="-55">
                <a:latin typeface="Arial"/>
                <a:cs typeface="Arial"/>
              </a:rPr>
              <a:t>ile	</a:t>
            </a:r>
            <a:r>
              <a:rPr dirty="0" sz="2800" spc="-90">
                <a:latin typeface="Arial"/>
                <a:cs typeface="Arial"/>
              </a:rPr>
              <a:t>deneyimlerinizin	</a:t>
            </a:r>
            <a:r>
              <a:rPr dirty="0" sz="2800" spc="-170">
                <a:latin typeface="Arial"/>
                <a:cs typeface="Arial"/>
              </a:rPr>
              <a:t>ve	</a:t>
            </a:r>
            <a:r>
              <a:rPr dirty="0" sz="2800" spc="-120">
                <a:latin typeface="Arial"/>
                <a:cs typeface="Arial"/>
              </a:rPr>
              <a:t>sezgilerinizin	</a:t>
            </a:r>
            <a:r>
              <a:rPr dirty="0" sz="2800" spc="-229">
                <a:latin typeface="Arial"/>
                <a:cs typeface="Arial"/>
              </a:rPr>
              <a:t>size  </a:t>
            </a:r>
            <a:r>
              <a:rPr dirty="0" sz="2800" spc="-85">
                <a:latin typeface="Arial"/>
                <a:cs typeface="Arial"/>
              </a:rPr>
              <a:t>söylediklerini </a:t>
            </a:r>
            <a:r>
              <a:rPr dirty="0" sz="2800" spc="-45">
                <a:latin typeface="Arial"/>
                <a:cs typeface="Arial"/>
              </a:rPr>
              <a:t>birlikte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değerlendirin.</a:t>
            </a:r>
            <a:endParaRPr sz="2800">
              <a:latin typeface="Arial"/>
              <a:cs typeface="Arial"/>
            </a:endParaRPr>
          </a:p>
          <a:p>
            <a:pPr marL="12700" marR="10160" indent="-635">
              <a:lnSpc>
                <a:spcPct val="100000"/>
              </a:lnSpc>
              <a:spcBef>
                <a:spcPts val="600"/>
              </a:spcBef>
              <a:tabLst>
                <a:tab pos="1624965" algn="l"/>
                <a:tab pos="2641600" algn="l"/>
                <a:tab pos="4037329" algn="l"/>
                <a:tab pos="5909945" algn="l"/>
                <a:tab pos="6927850" algn="l"/>
                <a:tab pos="766064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70">
                <a:latin typeface="Arial"/>
                <a:cs typeface="Arial"/>
              </a:rPr>
              <a:t>Riskin	</a:t>
            </a:r>
            <a:r>
              <a:rPr dirty="0" sz="2800" spc="-114">
                <a:latin typeface="Arial"/>
                <a:cs typeface="Arial"/>
              </a:rPr>
              <a:t>hem	</a:t>
            </a:r>
            <a:r>
              <a:rPr dirty="0" sz="2800" spc="-55">
                <a:latin typeface="Arial"/>
                <a:cs typeface="Arial"/>
              </a:rPr>
              <a:t>kontrol	</a:t>
            </a:r>
            <a:r>
              <a:rPr dirty="0" sz="2800" spc="-80">
                <a:latin typeface="Arial"/>
                <a:cs typeface="Arial"/>
              </a:rPr>
              <a:t>edilebilen,	</a:t>
            </a:r>
            <a:r>
              <a:rPr dirty="0" sz="2800" spc="-120">
                <a:latin typeface="Arial"/>
                <a:cs typeface="Arial"/>
              </a:rPr>
              <a:t>hem	</a:t>
            </a:r>
            <a:r>
              <a:rPr dirty="0" sz="2800" spc="-130">
                <a:latin typeface="Arial"/>
                <a:cs typeface="Arial"/>
              </a:rPr>
              <a:t>de	</a:t>
            </a:r>
            <a:r>
              <a:rPr dirty="0" sz="2800" spc="-55">
                <a:latin typeface="Arial"/>
                <a:cs typeface="Arial"/>
              </a:rPr>
              <a:t>kontrol  </a:t>
            </a:r>
            <a:r>
              <a:rPr dirty="0" sz="2800" spc="-114">
                <a:latin typeface="Arial"/>
                <a:cs typeface="Arial"/>
              </a:rPr>
              <a:t>edilemeyen </a:t>
            </a:r>
            <a:r>
              <a:rPr dirty="0" sz="2800" spc="-125">
                <a:latin typeface="Arial"/>
                <a:cs typeface="Arial"/>
              </a:rPr>
              <a:t>kısımlarını </a:t>
            </a:r>
            <a:r>
              <a:rPr dirty="0" sz="2800" spc="-185">
                <a:latin typeface="Arial"/>
                <a:cs typeface="Arial"/>
              </a:rPr>
              <a:t>hesaba</a:t>
            </a:r>
            <a:r>
              <a:rPr dirty="0" sz="2800" spc="-22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katın.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54540" y="1438897"/>
            <a:ext cx="31756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Almamanın</a:t>
            </a:r>
            <a:r>
              <a:rPr dirty="0" sz="28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60" b="1">
                <a:solidFill>
                  <a:srgbClr val="C00000"/>
                </a:solidFill>
                <a:latin typeface="Arial"/>
                <a:cs typeface="Arial"/>
              </a:rPr>
              <a:t>Riski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843" y="1865616"/>
            <a:ext cx="187642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76555" algn="l"/>
                <a:tab pos="1289050" algn="l"/>
              </a:tabLst>
            </a:pPr>
            <a:r>
              <a:rPr dirty="0" sz="2800" spc="-229">
                <a:latin typeface="Arial"/>
                <a:cs typeface="Arial"/>
              </a:rPr>
              <a:t>Eğer	</a:t>
            </a:r>
            <a:r>
              <a:rPr dirty="0" sz="2800" spc="-100">
                <a:latin typeface="Arial"/>
                <a:cs typeface="Arial"/>
              </a:rPr>
              <a:t>kişi  </a:t>
            </a:r>
            <a:r>
              <a:rPr dirty="0" sz="2800" spc="-170">
                <a:latin typeface="Arial"/>
                <a:cs typeface="Arial"/>
              </a:rPr>
              <a:t>k</a:t>
            </a:r>
            <a:r>
              <a:rPr dirty="0" sz="2800" spc="-95">
                <a:latin typeface="Arial"/>
                <a:cs typeface="Arial"/>
              </a:rPr>
              <a:t>u</a:t>
            </a:r>
            <a:r>
              <a:rPr dirty="0" sz="2800" spc="5">
                <a:latin typeface="Arial"/>
                <a:cs typeface="Arial"/>
              </a:rPr>
              <a:t>ll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335">
                <a:latin typeface="Arial"/>
                <a:cs typeface="Arial"/>
              </a:rPr>
              <a:t>z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80">
                <a:latin typeface="Arial"/>
                <a:cs typeface="Arial"/>
              </a:rPr>
              <a:t>,  </a:t>
            </a:r>
            <a:r>
              <a:rPr dirty="0" sz="2800" spc="-85">
                <a:latin typeface="Arial"/>
                <a:cs typeface="Arial"/>
              </a:rPr>
              <a:t>körelebilir.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9111" y="1865616"/>
            <a:ext cx="16217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694" algn="l"/>
              </a:tabLst>
            </a:pPr>
            <a:r>
              <a:rPr dirty="0" sz="2800" spc="-95">
                <a:latin typeface="Arial"/>
                <a:cs typeface="Arial"/>
              </a:rPr>
              <a:t>u</a:t>
            </a:r>
            <a:r>
              <a:rPr dirty="0" sz="2800" spc="-195">
                <a:latin typeface="Arial"/>
                <a:cs typeface="Arial"/>
              </a:rPr>
              <a:t>z</a:t>
            </a:r>
            <a:r>
              <a:rPr dirty="0" sz="2800" spc="-200">
                <a:latin typeface="Arial"/>
                <a:cs typeface="Arial"/>
              </a:rPr>
              <a:t>u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95">
                <a:latin typeface="Arial"/>
                <a:cs typeface="Arial"/>
              </a:rPr>
              <a:t>ü</a:t>
            </a:r>
            <a:r>
              <a:rPr dirty="0" sz="2800" spc="-15">
                <a:latin typeface="Arial"/>
                <a:cs typeface="Arial"/>
              </a:rPr>
              <a:t>r</a:t>
            </a:r>
            <a:r>
              <a:rPr dirty="0" sz="2800" spc="-165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0768" y="1865616"/>
            <a:ext cx="142303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dirty="0" sz="2800" spc="-95">
                <a:latin typeface="Arial"/>
                <a:cs typeface="Arial"/>
              </a:rPr>
              <a:t>u</a:t>
            </a:r>
            <a:r>
              <a:rPr dirty="0" sz="2800" spc="-310">
                <a:latin typeface="Arial"/>
                <a:cs typeface="Arial"/>
              </a:rPr>
              <a:t>z</a:t>
            </a:r>
            <a:r>
              <a:rPr dirty="0" sz="2800" spc="-95">
                <a:latin typeface="Arial"/>
                <a:cs typeface="Arial"/>
              </a:rPr>
              <a:t>u</a:t>
            </a:r>
            <a:r>
              <a:rPr dirty="0" sz="2800" spc="-135">
                <a:latin typeface="Arial"/>
                <a:cs typeface="Arial"/>
              </a:rPr>
              <a:t>v</a:t>
            </a:r>
            <a:r>
              <a:rPr dirty="0" sz="2800" spc="-70">
                <a:latin typeface="Arial"/>
                <a:cs typeface="Arial"/>
              </a:rPr>
              <a:t>l</a:t>
            </a:r>
            <a:r>
              <a:rPr dirty="0" sz="2800" spc="-140">
                <a:latin typeface="Arial"/>
                <a:cs typeface="Arial"/>
              </a:rPr>
              <a:t>a</a:t>
            </a:r>
            <a:r>
              <a:rPr dirty="0" sz="2800" spc="-55">
                <a:latin typeface="Arial"/>
                <a:cs typeface="Arial"/>
              </a:rPr>
              <a:t>r</a:t>
            </a:r>
            <a:r>
              <a:rPr dirty="0" sz="2800" spc="-45">
                <a:latin typeface="Arial"/>
                <a:cs typeface="Arial"/>
              </a:rPr>
              <a:t>ı</a:t>
            </a:r>
            <a:r>
              <a:rPr dirty="0" sz="2800" spc="-100">
                <a:latin typeface="Arial"/>
                <a:cs typeface="Arial"/>
              </a:rPr>
              <a:t>n</a:t>
            </a:r>
            <a:r>
              <a:rPr dirty="0" sz="2800" spc="-135">
                <a:latin typeface="Arial"/>
                <a:cs typeface="Arial"/>
              </a:rPr>
              <a:t>ı  </a:t>
            </a:r>
            <a:r>
              <a:rPr dirty="0" sz="2800" spc="40">
                <a:latin typeface="Arial"/>
                <a:cs typeface="Arial"/>
              </a:rPr>
              <a:t>t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105">
                <a:latin typeface="Arial"/>
                <a:cs typeface="Arial"/>
              </a:rPr>
              <a:t>m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175">
                <a:latin typeface="Arial"/>
                <a:cs typeface="Arial"/>
              </a:rPr>
              <a:t>e</a:t>
            </a:r>
            <a:r>
              <a:rPr dirty="0" sz="2800" spc="-9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286" y="2292285"/>
            <a:ext cx="14236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20">
                <a:latin typeface="Arial"/>
                <a:cs typeface="Arial"/>
              </a:rPr>
              <a:t>uzuvlarını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3750" y="1865616"/>
            <a:ext cx="313436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  <a:tabLst>
                <a:tab pos="1527175" algn="l"/>
                <a:tab pos="1804670" algn="l"/>
                <a:tab pos="2790190" algn="l"/>
              </a:tabLst>
            </a:pPr>
            <a:r>
              <a:rPr dirty="0" sz="2800" spc="-190">
                <a:latin typeface="Arial"/>
                <a:cs typeface="Arial"/>
              </a:rPr>
              <a:t>y</a:t>
            </a:r>
            <a:r>
              <a:rPr dirty="0" sz="2800" spc="-165">
                <a:latin typeface="Arial"/>
                <a:cs typeface="Arial"/>
              </a:rPr>
              <a:t>a</a:t>
            </a:r>
            <a:r>
              <a:rPr dirty="0" sz="2800" spc="40">
                <a:latin typeface="Arial"/>
                <a:cs typeface="Arial"/>
              </a:rPr>
              <a:t>t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65">
                <a:latin typeface="Arial"/>
                <a:cs typeface="Arial"/>
              </a:rPr>
              <a:t>k</a:t>
            </a:r>
            <a:r>
              <a:rPr dirty="0" sz="2800" spc="40">
                <a:latin typeface="Arial"/>
                <a:cs typeface="Arial"/>
              </a:rPr>
              <a:t>t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29">
                <a:latin typeface="Arial"/>
                <a:cs typeface="Arial"/>
              </a:rPr>
              <a:t>ç</a:t>
            </a:r>
            <a:r>
              <a:rPr dirty="0" sz="2800" spc="-125">
                <a:latin typeface="Arial"/>
                <a:cs typeface="Arial"/>
              </a:rPr>
              <a:t>ı</a:t>
            </a:r>
            <a:r>
              <a:rPr dirty="0" sz="2800" spc="-90">
                <a:latin typeface="Arial"/>
                <a:cs typeface="Arial"/>
              </a:rPr>
              <a:t>k</a:t>
            </a:r>
            <a:r>
              <a:rPr dirty="0" sz="2800" spc="-140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295">
                <a:latin typeface="Arial"/>
                <a:cs typeface="Arial"/>
              </a:rPr>
              <a:t>z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50">
                <a:latin typeface="Arial"/>
                <a:cs typeface="Arial"/>
              </a:rPr>
              <a:t>ve  </a:t>
            </a:r>
            <a:r>
              <a:rPr dirty="0" sz="2800" spc="-110">
                <a:latin typeface="Arial"/>
                <a:cs typeface="Arial"/>
              </a:rPr>
              <a:t>kullanma		yeteneği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42" y="3146078"/>
            <a:ext cx="8698865" cy="14579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375920" algn="l"/>
              </a:tabLst>
            </a:pPr>
            <a:r>
              <a:rPr dirty="0" sz="2800" spc="-225">
                <a:latin typeface="Arial"/>
                <a:cs typeface="Arial"/>
              </a:rPr>
              <a:t>Eğer </a:t>
            </a:r>
            <a:r>
              <a:rPr dirty="0" sz="2800" spc="-95">
                <a:latin typeface="Arial"/>
                <a:cs typeface="Arial"/>
              </a:rPr>
              <a:t>hisler </a:t>
            </a:r>
            <a:r>
              <a:rPr dirty="0" sz="2800" spc="-175">
                <a:latin typeface="Arial"/>
                <a:cs typeface="Arial"/>
              </a:rPr>
              <a:t>zorlanmazsa </a:t>
            </a:r>
            <a:r>
              <a:rPr dirty="0" sz="2800" spc="-85">
                <a:latin typeface="Arial"/>
                <a:cs typeface="Arial"/>
              </a:rPr>
              <a:t>keskinliklerini</a:t>
            </a:r>
            <a:r>
              <a:rPr dirty="0" sz="2800" spc="10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kaybederler.</a:t>
            </a:r>
            <a:endParaRPr sz="28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76555" algn="l"/>
              </a:tabLst>
            </a:pPr>
            <a:r>
              <a:rPr dirty="0" sz="2800" spc="-229">
                <a:latin typeface="Arial"/>
                <a:cs typeface="Arial"/>
              </a:rPr>
              <a:t>Eğer </a:t>
            </a:r>
            <a:r>
              <a:rPr dirty="0" sz="2800" spc="-100">
                <a:latin typeface="Arial"/>
                <a:cs typeface="Arial"/>
              </a:rPr>
              <a:t>kişi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200">
                <a:latin typeface="Arial"/>
                <a:cs typeface="Arial"/>
              </a:rPr>
              <a:t>almazsa </a:t>
            </a:r>
            <a:r>
              <a:rPr dirty="0" sz="2800" spc="-100">
                <a:latin typeface="Arial"/>
                <a:cs typeface="Arial"/>
              </a:rPr>
              <a:t>risk </a:t>
            </a:r>
            <a:r>
              <a:rPr dirty="0" sz="2800" spc="-135">
                <a:latin typeface="Arial"/>
                <a:cs typeface="Arial"/>
              </a:rPr>
              <a:t>alma </a:t>
            </a:r>
            <a:r>
              <a:rPr dirty="0" sz="2800" spc="-130">
                <a:latin typeface="Arial"/>
                <a:cs typeface="Arial"/>
              </a:rPr>
              <a:t>kapasitesini </a:t>
            </a:r>
            <a:r>
              <a:rPr dirty="0" sz="2800" spc="-30">
                <a:latin typeface="Arial"/>
                <a:cs typeface="Arial"/>
              </a:rPr>
              <a:t>yitirir. </a:t>
            </a:r>
            <a:r>
              <a:rPr dirty="0" sz="2800" spc="-114">
                <a:latin typeface="Arial"/>
                <a:cs typeface="Arial"/>
              </a:rPr>
              <a:t>İşte </a:t>
            </a:r>
            <a:r>
              <a:rPr dirty="0" sz="2800" spc="-90">
                <a:latin typeface="Arial"/>
                <a:cs typeface="Arial"/>
              </a:rPr>
              <a:t>bu, 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140">
                <a:latin typeface="Arial"/>
                <a:cs typeface="Arial"/>
              </a:rPr>
              <a:t>almama</a:t>
            </a:r>
            <a:r>
              <a:rPr dirty="0" sz="2800" spc="-24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riskidir.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84994" y="1438897"/>
            <a:ext cx="23171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İnsanlar 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4769" y="1979826"/>
            <a:ext cx="6084201" cy="456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14040" y="1438897"/>
            <a:ext cx="32581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İnşaat 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Sektörü ve</a:t>
            </a:r>
            <a:r>
              <a:rPr dirty="0" sz="28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8178" y="2115534"/>
            <a:ext cx="6506997" cy="450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7" y="2000237"/>
            <a:ext cx="8787130" cy="4072254"/>
            <a:chOff x="214287" y="2000237"/>
            <a:chExt cx="8787130" cy="4072254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7" y="2000237"/>
              <a:ext cx="8429683" cy="345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8599" y="5535630"/>
              <a:ext cx="8115296" cy="536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1358"/>
            <a:ext cx="7123125" cy="436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7" y="1421358"/>
            <a:ext cx="7123125" cy="436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688" y="2023108"/>
            <a:ext cx="6777384" cy="3897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1578" y="1938959"/>
            <a:ext cx="8509635" cy="471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Yönetim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Planında </a:t>
            </a:r>
            <a:r>
              <a:rPr dirty="0" sz="2800" spc="-220" b="1">
                <a:solidFill>
                  <a:srgbClr val="C00000"/>
                </a:solidFill>
                <a:latin typeface="Arial"/>
                <a:cs typeface="Arial"/>
              </a:rPr>
              <a:t>Olması </a:t>
            </a:r>
            <a:r>
              <a:rPr dirty="0" sz="2800" spc="-185" b="1">
                <a:solidFill>
                  <a:srgbClr val="C00000"/>
                </a:solidFill>
                <a:latin typeface="Arial"/>
                <a:cs typeface="Arial"/>
              </a:rPr>
              <a:t>Gerekenler</a:t>
            </a:r>
            <a:r>
              <a:rPr dirty="0" sz="2800" spc="19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C00000"/>
                </a:solidFill>
                <a:latin typeface="Arial"/>
                <a:cs typeface="Arial"/>
              </a:rPr>
              <a:t>İçerikler</a:t>
            </a:r>
            <a:endParaRPr sz="2800">
              <a:latin typeface="Arial"/>
              <a:cs typeface="Arial"/>
            </a:endParaRPr>
          </a:p>
          <a:p>
            <a:pPr marL="220345" indent="-208279">
              <a:lnSpc>
                <a:spcPct val="100000"/>
              </a:lnSpc>
              <a:buClr>
                <a:srgbClr val="000000"/>
              </a:buClr>
              <a:buChar char="•"/>
              <a:tabLst>
                <a:tab pos="220979" algn="l"/>
              </a:tabLst>
            </a:pPr>
            <a:r>
              <a:rPr dirty="0" sz="2800" spc="-45">
                <a:solidFill>
                  <a:srgbClr val="C00000"/>
                </a:solidFill>
                <a:latin typeface="Arial"/>
                <a:cs typeface="Arial"/>
              </a:rPr>
              <a:t>Metodoloji </a:t>
            </a:r>
            <a:r>
              <a:rPr dirty="0" sz="2800" spc="-120">
                <a:latin typeface="Arial"/>
                <a:cs typeface="Arial"/>
              </a:rPr>
              <a:t>(kullanılacak </a:t>
            </a:r>
            <a:r>
              <a:rPr dirty="0" sz="2800" spc="-170">
                <a:latin typeface="Arial"/>
                <a:cs typeface="Arial"/>
              </a:rPr>
              <a:t>araç </a:t>
            </a:r>
            <a:r>
              <a:rPr dirty="0" sz="2800" spc="-165">
                <a:latin typeface="Arial"/>
                <a:cs typeface="Arial"/>
              </a:rPr>
              <a:t>ve </a:t>
            </a:r>
            <a:r>
              <a:rPr dirty="0" sz="2800" spc="-80">
                <a:latin typeface="Arial"/>
                <a:cs typeface="Arial"/>
              </a:rPr>
              <a:t>teknikler, </a:t>
            </a:r>
            <a:r>
              <a:rPr dirty="0" sz="2800" spc="-70">
                <a:latin typeface="Arial"/>
                <a:cs typeface="Arial"/>
              </a:rPr>
              <a:t>veri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bankaları..)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Roller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sorumluluklar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Bütçe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85">
                <a:solidFill>
                  <a:srgbClr val="C00000"/>
                </a:solidFill>
                <a:latin typeface="Arial"/>
                <a:cs typeface="Arial"/>
              </a:rPr>
              <a:t>Sıklık </a:t>
            </a:r>
            <a:r>
              <a:rPr dirty="0" sz="2800" spc="-200">
                <a:latin typeface="Arial"/>
                <a:cs typeface="Arial"/>
              </a:rPr>
              <a:t>(Risk </a:t>
            </a:r>
            <a:r>
              <a:rPr dirty="0" sz="2800" spc="-65">
                <a:latin typeface="Arial"/>
                <a:cs typeface="Arial"/>
              </a:rPr>
              <a:t>yönetim </a:t>
            </a:r>
            <a:r>
              <a:rPr dirty="0" sz="2800" spc="-125">
                <a:latin typeface="Arial"/>
                <a:cs typeface="Arial"/>
              </a:rPr>
              <a:t>döngüsünün </a:t>
            </a:r>
            <a:r>
              <a:rPr dirty="0" sz="2800" spc="-130">
                <a:latin typeface="Arial"/>
                <a:cs typeface="Arial"/>
              </a:rPr>
              <a:t>ne sıklıkla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olacağı)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229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kategorileri </a:t>
            </a:r>
            <a:r>
              <a:rPr dirty="0" sz="2800" spc="-200">
                <a:latin typeface="Arial"/>
                <a:cs typeface="Arial"/>
              </a:rPr>
              <a:t>(Risk </a:t>
            </a:r>
            <a:r>
              <a:rPr dirty="0" sz="2800" spc="-135">
                <a:latin typeface="Arial"/>
                <a:cs typeface="Arial"/>
              </a:rPr>
              <a:t>Kırılım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yapısı)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120">
                <a:latin typeface="Arial"/>
                <a:cs typeface="Arial"/>
              </a:rPr>
              <a:t>Risklerin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olasılık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etki</a:t>
            </a:r>
            <a:r>
              <a:rPr dirty="0" sz="2800" spc="-2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tanımlamaları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55">
                <a:solidFill>
                  <a:srgbClr val="C00000"/>
                </a:solidFill>
                <a:latin typeface="Arial"/>
                <a:cs typeface="Arial"/>
              </a:rPr>
              <a:t>Olasılık 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etki</a:t>
            </a: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matrisi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260">
                <a:solidFill>
                  <a:srgbClr val="C00000"/>
                </a:solidFill>
                <a:latin typeface="Arial"/>
                <a:cs typeface="Arial"/>
              </a:rPr>
              <a:t>Paydaş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dirty="0" sz="2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toleransı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80">
                <a:solidFill>
                  <a:srgbClr val="C00000"/>
                </a:solidFill>
                <a:latin typeface="Arial"/>
                <a:cs typeface="Arial"/>
              </a:rPr>
              <a:t>Rapor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formatları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lr>
                <a:srgbClr val="000000"/>
              </a:buClr>
              <a:buChar char="•"/>
              <a:tabLst>
                <a:tab pos="217170" algn="l"/>
              </a:tabLst>
            </a:pP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İzleme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yöntemi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287" y="1428741"/>
            <a:ext cx="7329500" cy="47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7" y="1428741"/>
            <a:ext cx="8787130" cy="5229225"/>
            <a:chOff x="214287" y="1428741"/>
            <a:chExt cx="8787130" cy="5229225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1503" y="1785924"/>
              <a:ext cx="8001021" cy="48719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7" y="1428741"/>
              <a:ext cx="7329500" cy="4759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428741"/>
            <a:ext cx="8787130" cy="5001260"/>
            <a:chOff x="214282" y="1428741"/>
            <a:chExt cx="8787130" cy="5001260"/>
          </a:xfrm>
        </p:grpSpPr>
        <p:sp>
          <p:nvSpPr>
            <p:cNvPr id="4" name="object 4"/>
            <p:cNvSpPr/>
            <p:nvPr/>
          </p:nvSpPr>
          <p:spPr>
            <a:xfrm>
              <a:off x="7786712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1928808"/>
              <a:ext cx="8362815" cy="4500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7" y="1428741"/>
              <a:ext cx="7329500" cy="4759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697" y="1938959"/>
            <a:ext cx="869632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Risklerin</a:t>
            </a:r>
            <a:r>
              <a:rPr dirty="0" sz="2800" spc="-1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20" b="1">
                <a:solidFill>
                  <a:srgbClr val="C00000"/>
                </a:solidFill>
                <a:latin typeface="Arial"/>
                <a:cs typeface="Arial"/>
              </a:rPr>
              <a:t>Tanımlanması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spc="-125">
                <a:latin typeface="Arial"/>
                <a:cs typeface="Arial"/>
              </a:rPr>
              <a:t>Projeyi </a:t>
            </a:r>
            <a:r>
              <a:rPr dirty="0" sz="2800" spc="-100">
                <a:latin typeface="Arial"/>
                <a:cs typeface="Arial"/>
              </a:rPr>
              <a:t>etkileyebilecek </a:t>
            </a:r>
            <a:r>
              <a:rPr dirty="0" sz="2800" spc="-70">
                <a:latin typeface="Arial"/>
                <a:cs typeface="Arial"/>
              </a:rPr>
              <a:t>risklerin </a:t>
            </a:r>
            <a:r>
              <a:rPr dirty="0" sz="2800" spc="-114">
                <a:latin typeface="Arial"/>
                <a:cs typeface="Arial"/>
              </a:rPr>
              <a:t>tanımlandığı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75">
                <a:latin typeface="Arial"/>
                <a:cs typeface="Arial"/>
              </a:rPr>
              <a:t>özelliklerinin  </a:t>
            </a:r>
            <a:r>
              <a:rPr dirty="0" sz="2800" spc="-85">
                <a:latin typeface="Arial"/>
                <a:cs typeface="Arial"/>
              </a:rPr>
              <a:t>belirlenerek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100">
                <a:latin typeface="Arial"/>
                <a:cs typeface="Arial"/>
              </a:rPr>
              <a:t>kayıtlarının </a:t>
            </a:r>
            <a:r>
              <a:rPr dirty="0" sz="2800" spc="-75">
                <a:latin typeface="Arial"/>
                <a:cs typeface="Arial"/>
              </a:rPr>
              <a:t>oluşturulduğu</a:t>
            </a:r>
            <a:r>
              <a:rPr dirty="0" sz="2800" spc="-22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aşamadır.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599" y="4714887"/>
            <a:ext cx="3325808" cy="179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3053" y="1938959"/>
            <a:ext cx="7117715" cy="277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Risklerin 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Tanımlanmasında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Kullanılan</a:t>
            </a:r>
            <a:r>
              <a:rPr dirty="0" sz="28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Yöntemler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90">
                <a:latin typeface="Arial"/>
                <a:cs typeface="Arial"/>
              </a:rPr>
              <a:t>Arşivlerin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incelenmesi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120">
                <a:latin typeface="Arial"/>
                <a:cs typeface="Arial"/>
              </a:rPr>
              <a:t>Bilgi </a:t>
            </a:r>
            <a:r>
              <a:rPr dirty="0" sz="2800" spc="-105">
                <a:latin typeface="Arial"/>
                <a:cs typeface="Arial"/>
              </a:rPr>
              <a:t>toplama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teknikleri</a:t>
            </a:r>
            <a:endParaRPr sz="2800">
              <a:latin typeface="Arial"/>
              <a:cs typeface="Arial"/>
            </a:endParaRPr>
          </a:p>
          <a:p>
            <a:pPr lvl="1" marL="643890" indent="-174625">
              <a:lnSpc>
                <a:spcPct val="100000"/>
              </a:lnSpc>
              <a:spcBef>
                <a:spcPts val="20"/>
              </a:spcBef>
              <a:buChar char="•"/>
              <a:tabLst>
                <a:tab pos="644525" algn="l"/>
              </a:tabLst>
            </a:pPr>
            <a:r>
              <a:rPr dirty="0" sz="2400" spc="-130">
                <a:latin typeface="Arial"/>
                <a:cs typeface="Arial"/>
              </a:rPr>
              <a:t>Beyin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fırtınası</a:t>
            </a:r>
            <a:endParaRPr sz="2400">
              <a:latin typeface="Arial"/>
              <a:cs typeface="Arial"/>
            </a:endParaRPr>
          </a:p>
          <a:p>
            <a:pPr lvl="1" marL="643890" indent="-174625">
              <a:lnSpc>
                <a:spcPct val="100000"/>
              </a:lnSpc>
              <a:spcBef>
                <a:spcPts val="5"/>
              </a:spcBef>
              <a:buChar char="•"/>
              <a:tabLst>
                <a:tab pos="644525" algn="l"/>
              </a:tabLst>
            </a:pPr>
            <a:r>
              <a:rPr dirty="0" sz="2400" spc="-90">
                <a:latin typeface="Arial"/>
                <a:cs typeface="Arial"/>
              </a:rPr>
              <a:t>Delphi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tekniği</a:t>
            </a:r>
            <a:endParaRPr sz="2400">
              <a:latin typeface="Arial"/>
              <a:cs typeface="Arial"/>
            </a:endParaRPr>
          </a:p>
          <a:p>
            <a:pPr lvl="1" marL="643890" indent="-174625">
              <a:lnSpc>
                <a:spcPct val="100000"/>
              </a:lnSpc>
              <a:buChar char="•"/>
              <a:tabLst>
                <a:tab pos="644525" algn="l"/>
              </a:tabLst>
            </a:pPr>
            <a:r>
              <a:rPr dirty="0" sz="2400" spc="-25">
                <a:latin typeface="Arial"/>
                <a:cs typeface="Arial"/>
              </a:rPr>
              <a:t>İkili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görüşmeler</a:t>
            </a:r>
            <a:endParaRPr sz="2400">
              <a:latin typeface="Arial"/>
              <a:cs typeface="Arial"/>
            </a:endParaRPr>
          </a:p>
          <a:p>
            <a:pPr lvl="1" marL="643890" indent="-174625">
              <a:lnSpc>
                <a:spcPct val="100000"/>
              </a:lnSpc>
              <a:buChar char="•"/>
              <a:tabLst>
                <a:tab pos="644525" algn="l"/>
              </a:tabLst>
            </a:pPr>
            <a:r>
              <a:rPr dirty="0" sz="2400" spc="-195">
                <a:latin typeface="Arial"/>
                <a:cs typeface="Arial"/>
              </a:rPr>
              <a:t>Kök </a:t>
            </a:r>
            <a:r>
              <a:rPr dirty="0" sz="2400" spc="-105">
                <a:latin typeface="Arial"/>
                <a:cs typeface="Arial"/>
              </a:rPr>
              <a:t>neden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analizi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14687" y="2357424"/>
            <a:ext cx="5169535" cy="4015104"/>
            <a:chOff x="3214687" y="2357424"/>
            <a:chExt cx="5169535" cy="4015104"/>
          </a:xfrm>
        </p:grpSpPr>
        <p:sp>
          <p:nvSpPr>
            <p:cNvPr id="9" name="object 9"/>
            <p:cNvSpPr/>
            <p:nvPr/>
          </p:nvSpPr>
          <p:spPr>
            <a:xfrm>
              <a:off x="5572137" y="2357424"/>
              <a:ext cx="2811462" cy="2000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14687" y="3286124"/>
              <a:ext cx="2446324" cy="2046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57887" y="4429137"/>
              <a:ext cx="2468549" cy="19430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8862" y="5286387"/>
            <a:ext cx="2268524" cy="1388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3053" y="1938959"/>
            <a:ext cx="7117715" cy="3686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Risklerin 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Tanımlanmasında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Kullanılan</a:t>
            </a:r>
            <a:r>
              <a:rPr dirty="0" sz="28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Yöntemler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155">
                <a:latin typeface="Arial"/>
                <a:cs typeface="Arial"/>
              </a:rPr>
              <a:t>Checklist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204">
                <a:latin typeface="Arial"/>
                <a:cs typeface="Arial"/>
              </a:rPr>
              <a:t>Varsayım</a:t>
            </a:r>
            <a:r>
              <a:rPr dirty="0" sz="2800" spc="-229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385">
                <a:latin typeface="Arial"/>
                <a:cs typeface="Arial"/>
              </a:rPr>
              <a:t>SWOT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185">
                <a:latin typeface="Arial"/>
                <a:cs typeface="Arial"/>
              </a:rPr>
              <a:t>Uzman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görüşleri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165">
                <a:latin typeface="Arial"/>
                <a:cs typeface="Arial"/>
              </a:rPr>
              <a:t>Diyagram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teknikleri</a:t>
            </a:r>
            <a:endParaRPr sz="2800">
              <a:latin typeface="Arial"/>
              <a:cs typeface="Arial"/>
            </a:endParaRPr>
          </a:p>
          <a:p>
            <a:pPr lvl="1" marL="673735" marR="3469640" indent="-204470">
              <a:lnSpc>
                <a:spcPct val="100000"/>
              </a:lnSpc>
              <a:spcBef>
                <a:spcPts val="25"/>
              </a:spcBef>
              <a:buSzPct val="95833"/>
              <a:buChar char="•"/>
              <a:tabLst>
                <a:tab pos="577215" algn="l"/>
              </a:tabLst>
            </a:pPr>
            <a:r>
              <a:rPr dirty="0" sz="2400" spc="-190">
                <a:latin typeface="Arial"/>
                <a:cs typeface="Arial"/>
              </a:rPr>
              <a:t>Sebep </a:t>
            </a:r>
            <a:r>
              <a:rPr dirty="0" sz="2400" spc="-140">
                <a:latin typeface="Arial"/>
                <a:cs typeface="Arial"/>
              </a:rPr>
              <a:t>– sonuç </a:t>
            </a:r>
            <a:r>
              <a:rPr dirty="0" sz="2400" spc="-114">
                <a:latin typeface="Arial"/>
                <a:cs typeface="Arial"/>
              </a:rPr>
              <a:t>diyagramı  </a:t>
            </a:r>
            <a:r>
              <a:rPr dirty="0" sz="2400" spc="-95">
                <a:latin typeface="Arial"/>
                <a:cs typeface="Arial"/>
              </a:rPr>
              <a:t>(balık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kılçığı)</a:t>
            </a:r>
            <a:endParaRPr sz="2400">
              <a:latin typeface="Arial"/>
              <a:cs typeface="Arial"/>
            </a:endParaRPr>
          </a:p>
          <a:p>
            <a:pPr lvl="1" marL="577215" indent="-107950">
              <a:lnSpc>
                <a:spcPct val="100000"/>
              </a:lnSpc>
              <a:buSzPct val="95833"/>
              <a:buChar char="•"/>
              <a:tabLst>
                <a:tab pos="577215" algn="l"/>
              </a:tabLst>
            </a:pPr>
            <a:r>
              <a:rPr dirty="0" sz="2400" spc="-105">
                <a:latin typeface="Arial"/>
                <a:cs typeface="Arial"/>
              </a:rPr>
              <a:t>Etki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diyagramları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6112" y="2285987"/>
            <a:ext cx="5715635" cy="4364355"/>
            <a:chOff x="3286112" y="2285987"/>
            <a:chExt cx="5715635" cy="4364355"/>
          </a:xfrm>
        </p:grpSpPr>
        <p:sp>
          <p:nvSpPr>
            <p:cNvPr id="9" name="object 9"/>
            <p:cNvSpPr/>
            <p:nvPr/>
          </p:nvSpPr>
          <p:spPr>
            <a:xfrm>
              <a:off x="3286112" y="2500312"/>
              <a:ext cx="2179624" cy="13625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43700" y="3000374"/>
              <a:ext cx="2103437" cy="14747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43700" y="2285987"/>
              <a:ext cx="2079625" cy="7540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1999" y="3000374"/>
              <a:ext cx="2074786" cy="14287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29225" y="4429135"/>
              <a:ext cx="4071937" cy="22210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2895" y="2528611"/>
            <a:ext cx="7224353" cy="4012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3053" y="1942007"/>
            <a:ext cx="6299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0" b="1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400" spc="-160" b="1">
                <a:solidFill>
                  <a:srgbClr val="C00000"/>
                </a:solidFill>
                <a:latin typeface="Arial"/>
                <a:cs typeface="Arial"/>
              </a:rPr>
              <a:t>inşaat </a:t>
            </a: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projesinde </a:t>
            </a:r>
            <a:r>
              <a:rPr dirty="0" sz="2400" spc="-100" b="1">
                <a:solidFill>
                  <a:srgbClr val="C00000"/>
                </a:solidFill>
                <a:latin typeface="Arial"/>
                <a:cs typeface="Arial"/>
              </a:rPr>
              <a:t>tipik </a:t>
            </a:r>
            <a:r>
              <a:rPr dirty="0" sz="2400" spc="-150" b="1">
                <a:solidFill>
                  <a:srgbClr val="C00000"/>
                </a:solidFill>
                <a:latin typeface="Arial"/>
                <a:cs typeface="Arial"/>
              </a:rPr>
              <a:t>olarak </a:t>
            </a:r>
            <a:r>
              <a:rPr dirty="0" sz="2400" spc="-160" b="1">
                <a:solidFill>
                  <a:srgbClr val="C00000"/>
                </a:solidFill>
                <a:latin typeface="Arial"/>
                <a:cs typeface="Arial"/>
              </a:rPr>
              <a:t>rastlanan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riskler;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53" y="1942007"/>
            <a:ext cx="6299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0" b="1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400" spc="-160" b="1">
                <a:solidFill>
                  <a:srgbClr val="C00000"/>
                </a:solidFill>
                <a:latin typeface="Arial"/>
                <a:cs typeface="Arial"/>
              </a:rPr>
              <a:t>inşaat </a:t>
            </a: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projesinde </a:t>
            </a:r>
            <a:r>
              <a:rPr dirty="0" sz="2400" spc="-100" b="1">
                <a:solidFill>
                  <a:srgbClr val="C00000"/>
                </a:solidFill>
                <a:latin typeface="Arial"/>
                <a:cs typeface="Arial"/>
              </a:rPr>
              <a:t>tipik </a:t>
            </a:r>
            <a:r>
              <a:rPr dirty="0" sz="2400" spc="-150" b="1">
                <a:solidFill>
                  <a:srgbClr val="C00000"/>
                </a:solidFill>
                <a:latin typeface="Arial"/>
                <a:cs typeface="Arial"/>
              </a:rPr>
              <a:t>olarak </a:t>
            </a:r>
            <a:r>
              <a:rPr dirty="0" sz="2400" spc="-160" b="1">
                <a:solidFill>
                  <a:srgbClr val="C00000"/>
                </a:solidFill>
                <a:latin typeface="Arial"/>
                <a:cs typeface="Arial"/>
              </a:rPr>
              <a:t>rastlanan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riskler;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077" y="2409099"/>
            <a:ext cx="4038610" cy="387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719" y="2857500"/>
            <a:ext cx="5675939" cy="3786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28741"/>
            <a:ext cx="6972307" cy="461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53" y="1938959"/>
            <a:ext cx="7181850" cy="161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Risklerin </a:t>
            </a: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Tanımlanmasından </a:t>
            </a:r>
            <a:r>
              <a:rPr dirty="0" sz="2800" spc="-260" b="1">
                <a:solidFill>
                  <a:srgbClr val="C00000"/>
                </a:solidFill>
                <a:latin typeface="Arial"/>
                <a:cs typeface="Arial"/>
              </a:rPr>
              <a:t>Sonra </a:t>
            </a:r>
            <a:r>
              <a:rPr dirty="0" sz="2800" spc="-240" b="1">
                <a:solidFill>
                  <a:srgbClr val="C00000"/>
                </a:solidFill>
                <a:latin typeface="Arial"/>
                <a:cs typeface="Arial"/>
              </a:rPr>
              <a:t>Elde</a:t>
            </a:r>
            <a:r>
              <a:rPr dirty="0" sz="28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85" b="1">
                <a:solidFill>
                  <a:srgbClr val="C00000"/>
                </a:solidFill>
                <a:latin typeface="Arial"/>
                <a:cs typeface="Arial"/>
              </a:rPr>
              <a:t>Edilenler</a:t>
            </a:r>
            <a:endParaRPr sz="2800">
              <a:latin typeface="Arial"/>
              <a:cs typeface="Arial"/>
            </a:endParaRPr>
          </a:p>
          <a:p>
            <a:pPr marL="340995" indent="-286385">
              <a:lnSpc>
                <a:spcPct val="100000"/>
              </a:lnSpc>
              <a:buChar char="•"/>
              <a:tabLst>
                <a:tab pos="340995" algn="l"/>
                <a:tab pos="341630" algn="l"/>
              </a:tabLst>
            </a:pPr>
            <a:r>
              <a:rPr dirty="0" sz="2800" spc="-229">
                <a:latin typeface="Arial"/>
                <a:cs typeface="Arial"/>
              </a:rPr>
              <a:t>Risk </a:t>
            </a:r>
            <a:r>
              <a:rPr dirty="0" sz="2800" spc="-114">
                <a:latin typeface="Arial"/>
                <a:cs typeface="Arial"/>
              </a:rPr>
              <a:t>kayıt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95">
                <a:latin typeface="Arial"/>
                <a:cs typeface="Arial"/>
              </a:rPr>
              <a:t>dosyası</a:t>
            </a:r>
            <a:endParaRPr sz="2800">
              <a:latin typeface="Arial"/>
              <a:cs typeface="Arial"/>
            </a:endParaRPr>
          </a:p>
          <a:p>
            <a:pPr lvl="1" marL="712470" indent="-400685">
              <a:lnSpc>
                <a:spcPct val="100000"/>
              </a:lnSpc>
              <a:spcBef>
                <a:spcPts val="25"/>
              </a:spcBef>
              <a:buAutoNum type="romanLcPeriod"/>
              <a:tabLst>
                <a:tab pos="712470" algn="l"/>
                <a:tab pos="713105" algn="l"/>
              </a:tabLst>
            </a:pPr>
            <a:r>
              <a:rPr dirty="0" sz="2400" spc="-130">
                <a:latin typeface="Arial"/>
                <a:cs typeface="Arial"/>
              </a:rPr>
              <a:t>Potansiyel </a:t>
            </a:r>
            <a:r>
              <a:rPr dirty="0" sz="2400" spc="-65">
                <a:latin typeface="Arial"/>
                <a:cs typeface="Arial"/>
              </a:rPr>
              <a:t>risklerin </a:t>
            </a:r>
            <a:r>
              <a:rPr dirty="0" sz="2400" spc="-95">
                <a:latin typeface="Arial"/>
                <a:cs typeface="Arial"/>
              </a:rPr>
              <a:t>listesi </a:t>
            </a:r>
            <a:r>
              <a:rPr dirty="0" sz="2400" spc="-45">
                <a:latin typeface="Arial"/>
                <a:cs typeface="Arial"/>
              </a:rPr>
              <a:t>(bütün </a:t>
            </a:r>
            <a:r>
              <a:rPr dirty="0" sz="2400" spc="-70">
                <a:latin typeface="Arial"/>
                <a:cs typeface="Arial"/>
              </a:rPr>
              <a:t>özellikleri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ile)</a:t>
            </a:r>
            <a:endParaRPr sz="2400">
              <a:latin typeface="Arial"/>
              <a:cs typeface="Arial"/>
            </a:endParaRPr>
          </a:p>
          <a:p>
            <a:pPr lvl="1" marL="712470" indent="-400685">
              <a:lnSpc>
                <a:spcPct val="100000"/>
              </a:lnSpc>
              <a:buAutoNum type="romanLcPeriod"/>
              <a:tabLst>
                <a:tab pos="712470" algn="l"/>
                <a:tab pos="713105" algn="l"/>
              </a:tabLst>
            </a:pPr>
            <a:r>
              <a:rPr dirty="0" sz="2400" spc="-120">
                <a:latin typeface="Arial"/>
                <a:cs typeface="Arial"/>
              </a:rPr>
              <a:t>Potansiyel </a:t>
            </a:r>
            <a:r>
              <a:rPr dirty="0" sz="2400" spc="-85">
                <a:latin typeface="Arial"/>
                <a:cs typeface="Arial"/>
              </a:rPr>
              <a:t>risk </a:t>
            </a:r>
            <a:r>
              <a:rPr dirty="0" sz="2400" spc="-45">
                <a:latin typeface="Arial"/>
                <a:cs typeface="Arial"/>
              </a:rPr>
              <a:t>tepki </a:t>
            </a:r>
            <a:r>
              <a:rPr dirty="0" sz="2400" spc="-80">
                <a:latin typeface="Arial"/>
                <a:cs typeface="Arial"/>
              </a:rPr>
              <a:t>listesi </a:t>
            </a:r>
            <a:r>
              <a:rPr dirty="0" sz="2400" spc="-75">
                <a:latin typeface="Arial"/>
                <a:cs typeface="Arial"/>
              </a:rPr>
              <a:t>(şart</a:t>
            </a:r>
            <a:r>
              <a:rPr dirty="0" sz="2400" spc="-34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değil)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719" y="1928804"/>
            <a:ext cx="8572555" cy="476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7" y="1426490"/>
            <a:ext cx="6858045" cy="430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719" y="2000242"/>
            <a:ext cx="8745390" cy="392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7" y="1426490"/>
            <a:ext cx="6858045" cy="430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863163"/>
            <a:ext cx="8700770" cy="281432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105" b="1">
                <a:solidFill>
                  <a:srgbClr val="C00000"/>
                </a:solidFill>
                <a:latin typeface="Arial"/>
                <a:cs typeface="Arial"/>
              </a:rPr>
              <a:t>Nitel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-130">
                <a:latin typeface="Arial"/>
                <a:cs typeface="Arial"/>
              </a:rPr>
              <a:t>Proje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80">
                <a:latin typeface="Arial"/>
                <a:cs typeface="Arial"/>
              </a:rPr>
              <a:t>belirlenen </a:t>
            </a:r>
            <a:r>
              <a:rPr dirty="0" sz="2800" spc="-70">
                <a:latin typeface="Arial"/>
                <a:cs typeface="Arial"/>
              </a:rPr>
              <a:t>risklerin </a:t>
            </a:r>
            <a:r>
              <a:rPr dirty="0" sz="2800" spc="-75">
                <a:latin typeface="Arial"/>
                <a:cs typeface="Arial"/>
              </a:rPr>
              <a:t>niteleyici </a:t>
            </a:r>
            <a:r>
              <a:rPr dirty="0" sz="2800" spc="-100">
                <a:latin typeface="Arial"/>
                <a:cs typeface="Arial"/>
              </a:rPr>
              <a:t>özellikte </a:t>
            </a:r>
            <a:r>
              <a:rPr dirty="0" sz="2800" spc="-40">
                <a:latin typeface="Arial"/>
                <a:cs typeface="Arial"/>
              </a:rPr>
              <a:t>belirli </a:t>
            </a:r>
            <a:r>
              <a:rPr dirty="0" sz="2800" spc="-190">
                <a:latin typeface="Arial"/>
                <a:cs typeface="Arial"/>
              </a:rPr>
              <a:t>bazı  </a:t>
            </a:r>
            <a:r>
              <a:rPr dirty="0" sz="2800" spc="-95">
                <a:latin typeface="Arial"/>
                <a:cs typeface="Arial"/>
              </a:rPr>
              <a:t>teknik </a:t>
            </a:r>
            <a:r>
              <a:rPr dirty="0" sz="2800" spc="-165">
                <a:latin typeface="Arial"/>
                <a:cs typeface="Arial"/>
              </a:rPr>
              <a:t>ve </a:t>
            </a:r>
            <a:r>
              <a:rPr dirty="0" sz="2800" spc="-135">
                <a:latin typeface="Arial"/>
                <a:cs typeface="Arial"/>
              </a:rPr>
              <a:t>araçlar </a:t>
            </a:r>
            <a:r>
              <a:rPr dirty="0" sz="2800" spc="-105">
                <a:latin typeface="Arial"/>
                <a:cs typeface="Arial"/>
              </a:rPr>
              <a:t>kullanılarak </a:t>
            </a:r>
            <a:r>
              <a:rPr dirty="0" sz="2800" spc="-65">
                <a:latin typeface="Arial"/>
                <a:cs typeface="Arial"/>
              </a:rPr>
              <a:t>önceliklendirildiği </a:t>
            </a:r>
            <a:r>
              <a:rPr dirty="0" sz="2800" spc="-185">
                <a:latin typeface="Arial"/>
                <a:cs typeface="Arial"/>
              </a:rPr>
              <a:t>ve  </a:t>
            </a:r>
            <a:r>
              <a:rPr dirty="0" sz="2800" spc="-75">
                <a:latin typeface="Arial"/>
                <a:cs typeface="Arial"/>
              </a:rPr>
              <a:t>derecelendirildiği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aşamadır.</a:t>
            </a:r>
            <a:endParaRPr sz="2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  <a:spcBef>
                <a:spcPts val="600"/>
              </a:spcBef>
            </a:pPr>
            <a:r>
              <a:rPr dirty="0" sz="2800" spc="-215">
                <a:solidFill>
                  <a:srgbClr val="C00000"/>
                </a:solidFill>
                <a:latin typeface="Arial"/>
                <a:cs typeface="Arial"/>
              </a:rPr>
              <a:t>Bu aşama 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hangi 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riskler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üzerine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odaklanılması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gerektiği  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belirlenir.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863063"/>
            <a:ext cx="6219190" cy="3591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05" b="1">
                <a:solidFill>
                  <a:srgbClr val="C00000"/>
                </a:solidFill>
                <a:latin typeface="Arial"/>
                <a:cs typeface="Arial"/>
              </a:rPr>
              <a:t>Nitel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85" b="1">
                <a:solidFill>
                  <a:srgbClr val="C00000"/>
                </a:solidFill>
                <a:latin typeface="Arial"/>
                <a:cs typeface="Arial"/>
              </a:rPr>
              <a:t>Analizi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için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Kullanılan</a:t>
            </a:r>
            <a:r>
              <a:rPr dirty="0" sz="28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Yöntemler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spcBef>
                <a:spcPts val="600"/>
              </a:spcBef>
              <a:buChar char="•"/>
              <a:tabLst>
                <a:tab pos="217170" algn="l"/>
              </a:tabLst>
            </a:pPr>
            <a:r>
              <a:rPr dirty="0" sz="2800" spc="-229">
                <a:latin typeface="Arial"/>
                <a:cs typeface="Arial"/>
              </a:rPr>
              <a:t>Risk </a:t>
            </a:r>
            <a:r>
              <a:rPr dirty="0" sz="2800" spc="-125">
                <a:latin typeface="Arial"/>
                <a:cs typeface="Arial"/>
              </a:rPr>
              <a:t>olasılık </a:t>
            </a:r>
            <a:r>
              <a:rPr dirty="0" sz="2800" spc="-165">
                <a:latin typeface="Arial"/>
                <a:cs typeface="Arial"/>
              </a:rPr>
              <a:t>ve </a:t>
            </a:r>
            <a:r>
              <a:rPr dirty="0" sz="2800" spc="-40">
                <a:latin typeface="Arial"/>
                <a:cs typeface="Arial"/>
              </a:rPr>
              <a:t>etki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değerlendirmesi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155">
                <a:latin typeface="Arial"/>
                <a:cs typeface="Arial"/>
              </a:rPr>
              <a:t>Olasılık </a:t>
            </a:r>
            <a:r>
              <a:rPr dirty="0" sz="2800" spc="-165">
                <a:latin typeface="Arial"/>
                <a:cs typeface="Arial"/>
              </a:rPr>
              <a:t>ve </a:t>
            </a:r>
            <a:r>
              <a:rPr dirty="0" sz="2800" spc="-40">
                <a:latin typeface="Arial"/>
                <a:cs typeface="Arial"/>
              </a:rPr>
              <a:t>etki </a:t>
            </a:r>
            <a:r>
              <a:rPr dirty="0" sz="2800" spc="-60">
                <a:latin typeface="Arial"/>
                <a:cs typeface="Arial"/>
              </a:rPr>
              <a:t>matrisi </a:t>
            </a:r>
            <a:r>
              <a:rPr dirty="0" sz="2800" spc="-90">
                <a:latin typeface="Arial"/>
                <a:cs typeface="Arial"/>
              </a:rPr>
              <a:t>(risk </a:t>
            </a:r>
            <a:r>
              <a:rPr dirty="0" sz="2800" spc="-145">
                <a:latin typeface="Arial"/>
                <a:cs typeface="Arial"/>
              </a:rPr>
              <a:t>skor</a:t>
            </a:r>
            <a:r>
              <a:rPr dirty="0" sz="2800" spc="-425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yapısı)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229">
                <a:latin typeface="Arial"/>
                <a:cs typeface="Arial"/>
              </a:rPr>
              <a:t>Risk </a:t>
            </a:r>
            <a:r>
              <a:rPr dirty="0" sz="2800" spc="-70">
                <a:latin typeface="Arial"/>
                <a:cs typeface="Arial"/>
              </a:rPr>
              <a:t>veri </a:t>
            </a:r>
            <a:r>
              <a:rPr dirty="0" sz="2800" spc="-90">
                <a:latin typeface="Arial"/>
                <a:cs typeface="Arial"/>
              </a:rPr>
              <a:t>kalitesi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değerlendirmesi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229">
                <a:latin typeface="Arial"/>
                <a:cs typeface="Arial"/>
              </a:rPr>
              <a:t>Risk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sınıflandırılması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229">
                <a:latin typeface="Arial"/>
                <a:cs typeface="Arial"/>
              </a:rPr>
              <a:t>Risk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Haritalama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210">
                <a:latin typeface="Arial"/>
                <a:cs typeface="Arial"/>
              </a:rPr>
              <a:t>Ön </a:t>
            </a:r>
            <a:r>
              <a:rPr dirty="0" sz="2800" spc="-175">
                <a:latin typeface="Arial"/>
                <a:cs typeface="Arial"/>
              </a:rPr>
              <a:t>(Başlangıç) Tehlike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2800" spc="-145">
                <a:latin typeface="Arial"/>
                <a:cs typeface="Arial"/>
              </a:rPr>
              <a:t>Pareto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014" y="1924587"/>
            <a:ext cx="6546771" cy="4933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1628" y="2025538"/>
            <a:ext cx="7097046" cy="4756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2904" y="2000239"/>
            <a:ext cx="6526836" cy="4502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651" y="1979405"/>
            <a:ext cx="4951692" cy="4723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575" y="1980090"/>
            <a:ext cx="7898468" cy="474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7727" y="6286806"/>
            <a:ext cx="2777182" cy="548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7" y="1928807"/>
            <a:ext cx="6440178" cy="4357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4081" y="1928807"/>
            <a:ext cx="6388314" cy="451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634" y="1863163"/>
            <a:ext cx="8415020" cy="331724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Pareto</a:t>
            </a:r>
            <a:r>
              <a:rPr dirty="0" sz="2800" spc="-1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-160">
                <a:latin typeface="Arial"/>
                <a:cs typeface="Arial"/>
              </a:rPr>
              <a:t>Pareto </a:t>
            </a:r>
            <a:r>
              <a:rPr dirty="0" sz="2800" spc="-85">
                <a:latin typeface="Arial"/>
                <a:cs typeface="Arial"/>
              </a:rPr>
              <a:t>prensibinin </a:t>
            </a:r>
            <a:r>
              <a:rPr dirty="0" sz="2800" spc="-150">
                <a:latin typeface="Arial"/>
                <a:cs typeface="Arial"/>
              </a:rPr>
              <a:t>uygulanması </a:t>
            </a:r>
            <a:r>
              <a:rPr dirty="0" sz="2800" spc="-100">
                <a:latin typeface="Arial"/>
                <a:cs typeface="Arial"/>
              </a:rPr>
              <a:t>temel </a:t>
            </a:r>
            <a:r>
              <a:rPr dirty="0" sz="2800" spc="-120">
                <a:latin typeface="Arial"/>
                <a:cs typeface="Arial"/>
              </a:rPr>
              <a:t>olarak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80-20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kuralı  </a:t>
            </a:r>
            <a:r>
              <a:rPr dirty="0" sz="2800" spc="-55">
                <a:latin typeface="Arial"/>
                <a:cs typeface="Arial"/>
              </a:rPr>
              <a:t>ile </a:t>
            </a:r>
            <a:r>
              <a:rPr dirty="0" sz="2800" spc="-70">
                <a:latin typeface="Arial"/>
                <a:cs typeface="Arial"/>
              </a:rPr>
              <a:t>formüle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edilir.</a:t>
            </a:r>
            <a:endParaRPr sz="280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  <a:spcBef>
                <a:spcPts val="600"/>
              </a:spcBef>
              <a:tabLst>
                <a:tab pos="4197985" algn="l"/>
                <a:tab pos="5356225" algn="l"/>
                <a:tab pos="7482205" algn="l"/>
                <a:tab pos="824738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204">
                <a:latin typeface="Times New Roman"/>
                <a:cs typeface="Times New Roman"/>
              </a:rPr>
              <a:t> </a:t>
            </a:r>
            <a:r>
              <a:rPr dirty="0" sz="2800" spc="-215">
                <a:latin typeface="Arial"/>
                <a:cs typeface="Arial"/>
              </a:rPr>
              <a:t>Bu  </a:t>
            </a:r>
            <a:r>
              <a:rPr dirty="0" sz="2800" spc="-120">
                <a:latin typeface="Arial"/>
                <a:cs typeface="Arial"/>
              </a:rPr>
              <a:t>kurala  göre,</a:t>
            </a:r>
            <a:r>
              <a:rPr dirty="0" sz="2800" spc="365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örneğin;	</a:t>
            </a:r>
            <a:r>
              <a:rPr dirty="0" sz="2800" spc="-90">
                <a:latin typeface="Arial"/>
                <a:cs typeface="Arial"/>
              </a:rPr>
              <a:t>toplam	</a:t>
            </a:r>
            <a:r>
              <a:rPr dirty="0" sz="2800" spc="-665">
                <a:latin typeface="Arial"/>
                <a:cs typeface="Arial"/>
              </a:rPr>
              <a:t>maliyetlerinin	</a:t>
            </a:r>
            <a:r>
              <a:rPr dirty="0" sz="2800" spc="-254">
                <a:solidFill>
                  <a:srgbClr val="C00000"/>
                </a:solidFill>
                <a:latin typeface="Arial"/>
                <a:cs typeface="Arial"/>
              </a:rPr>
              <a:t>%80	</a:t>
            </a:r>
            <a:r>
              <a:rPr dirty="0" sz="2800" spc="-5">
                <a:solidFill>
                  <a:srgbClr val="C00000"/>
                </a:solidFill>
                <a:latin typeface="Arial"/>
                <a:cs typeface="Arial"/>
              </a:rPr>
              <a:t>'i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maliyeti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oluşturan 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unsurların </a:t>
            </a:r>
            <a:r>
              <a:rPr dirty="0" sz="2800" spc="-254">
                <a:solidFill>
                  <a:srgbClr val="C00000"/>
                </a:solidFill>
                <a:latin typeface="Arial"/>
                <a:cs typeface="Arial"/>
              </a:rPr>
              <a:t>%20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'sinden</a:t>
            </a:r>
            <a:r>
              <a:rPr dirty="0" sz="2800" spc="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oluşmaktadır.</a:t>
            </a:r>
            <a:endParaRPr sz="2800">
              <a:latin typeface="Arial"/>
              <a:cs typeface="Arial"/>
            </a:endParaRPr>
          </a:p>
          <a:p>
            <a:pPr marL="13335" marR="11430" indent="-635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035">
                <a:latin typeface="Times New Roman"/>
                <a:cs typeface="Times New Roman"/>
              </a:rPr>
              <a:t> </a:t>
            </a:r>
            <a:r>
              <a:rPr dirty="0" sz="2800" spc="-455">
                <a:latin typeface="Arial"/>
                <a:cs typeface="Arial"/>
              </a:rPr>
              <a:t>Ya </a:t>
            </a:r>
            <a:r>
              <a:rPr dirty="0" sz="2800" spc="-155">
                <a:latin typeface="Arial"/>
                <a:cs typeface="Arial"/>
              </a:rPr>
              <a:t>da </a:t>
            </a:r>
            <a:r>
              <a:rPr dirty="0" sz="2800" spc="-90">
                <a:latin typeface="Arial"/>
                <a:cs typeface="Arial"/>
              </a:rPr>
              <a:t>toplam </a:t>
            </a:r>
            <a:r>
              <a:rPr dirty="0" sz="2800" spc="-85">
                <a:latin typeface="Arial"/>
                <a:cs typeface="Arial"/>
              </a:rPr>
              <a:t>cironun </a:t>
            </a:r>
            <a:r>
              <a:rPr dirty="0" sz="2800" spc="-254">
                <a:solidFill>
                  <a:srgbClr val="C00000"/>
                </a:solidFill>
                <a:latin typeface="Arial"/>
                <a:cs typeface="Arial"/>
              </a:rPr>
              <a:t>%80 </a:t>
            </a:r>
            <a:r>
              <a:rPr dirty="0" sz="2800" spc="-5">
                <a:solidFill>
                  <a:srgbClr val="C00000"/>
                </a:solidFill>
                <a:latin typeface="Arial"/>
                <a:cs typeface="Arial"/>
              </a:rPr>
              <a:t>'i 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müşterilerin </a:t>
            </a:r>
            <a:r>
              <a:rPr dirty="0" sz="2800" spc="-254">
                <a:solidFill>
                  <a:srgbClr val="C00000"/>
                </a:solidFill>
                <a:latin typeface="Arial"/>
                <a:cs typeface="Arial"/>
              </a:rPr>
              <a:t>%20  </a:t>
            </a:r>
            <a:r>
              <a:rPr dirty="0" sz="2800" spc="-705">
                <a:solidFill>
                  <a:srgbClr val="C00000"/>
                </a:solidFill>
                <a:latin typeface="Arial"/>
                <a:cs typeface="Arial"/>
              </a:rPr>
              <a:t>'sinden </a:t>
            </a:r>
            <a:r>
              <a:rPr dirty="0" sz="2800" spc="-105">
                <a:latin typeface="Arial"/>
                <a:cs typeface="Arial"/>
              </a:rPr>
              <a:t>elde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edilmektedir.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22" y="1814885"/>
            <a:ext cx="8415020" cy="1210310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2800" spc="-215" b="1">
                <a:solidFill>
                  <a:srgbClr val="C00000"/>
                </a:solidFill>
                <a:latin typeface="Arial"/>
                <a:cs typeface="Arial"/>
              </a:rPr>
              <a:t>Uygulama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90"/>
              </a:spcBef>
            </a:pPr>
            <a:r>
              <a:rPr dirty="0" sz="1800">
                <a:latin typeface="Tahoma"/>
                <a:cs typeface="Tahoma"/>
              </a:rPr>
              <a:t>Bir </a:t>
            </a:r>
            <a:r>
              <a:rPr dirty="0" sz="1800" spc="-5">
                <a:latin typeface="Tahoma"/>
                <a:cs typeface="Tahoma"/>
              </a:rPr>
              <a:t>inşaat firmasının daha önceki verilerinin incelenerek olası maliyet kayıplarının  nedenlerinin araştırılması adına bir pareto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analizi;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0807" y="3119259"/>
          <a:ext cx="8449310" cy="350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055"/>
                <a:gridCol w="6450330"/>
                <a:gridCol w="1286509"/>
              </a:tblGrid>
              <a:tr h="27432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16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Sıra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16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Sorun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18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Sayı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35">
                          <a:latin typeface="Arial"/>
                          <a:cs typeface="Arial"/>
                        </a:rPr>
                        <a:t>Alt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yüklenicilerin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2130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59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1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Teklif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fiyatında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hesap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hataları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2765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1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145">
                          <a:latin typeface="Arial"/>
                          <a:cs typeface="Arial"/>
                        </a:rPr>
                        <a:t>Yapım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işlerinde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hatalar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2765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37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20"/>
                        </a:lnSpc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Tasarım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aşamasında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hata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2765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1"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Proje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süresinin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aşılması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oluşan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2765">
                        <a:lnSpc>
                          <a:spcPts val="181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Uygun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kalitenin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oluşturulmaması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1"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veya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eksik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primi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hesabı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8">
                <a:tc>
                  <a:txBody>
                    <a:bodyPr/>
                    <a:lstStyle/>
                    <a:p>
                      <a:pPr marL="67310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mühendislik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sonucundaki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6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Sıra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dışı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hava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koşullarının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46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Doğal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afetlerin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7932" y="1422387"/>
          <a:ext cx="8735060" cy="531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495"/>
                <a:gridCol w="4726305"/>
                <a:gridCol w="549275"/>
                <a:gridCol w="1433195"/>
                <a:gridCol w="1475740"/>
              </a:tblGrid>
              <a:tr h="51301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800" spc="-16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Sıra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800" spc="-16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Sorun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800" spc="-18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Sayı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800" spc="-19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800" spc="-1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Oranı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800" spc="-15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Yığışımlı</a:t>
                      </a:r>
                      <a:r>
                        <a:rPr dirty="0" sz="1800" spc="-18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9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Yüzde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97">
                <a:tc>
                  <a:txBody>
                    <a:bodyPr/>
                    <a:lstStyle/>
                    <a:p>
                      <a:pPr marL="43180">
                        <a:lnSpc>
                          <a:spcPts val="209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2095"/>
                        </a:lnSpc>
                      </a:pPr>
                      <a:r>
                        <a:rPr dirty="0" sz="1800" spc="-40">
                          <a:latin typeface="Arial"/>
                          <a:cs typeface="Arial"/>
                        </a:rPr>
                        <a:t>Alt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yüklenicilerin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olduğu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2095"/>
                        </a:lnSpc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209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28,37%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09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28,37%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586993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2095"/>
                        </a:lnSpc>
                        <a:tabLst>
                          <a:tab pos="675640" algn="l"/>
                          <a:tab pos="1635125" algn="l"/>
                          <a:tab pos="2451100" algn="l"/>
                          <a:tab pos="3155315" algn="l"/>
                          <a:tab pos="4011929" algn="l"/>
                        </a:tabLst>
                      </a:pPr>
                      <a:r>
                        <a:rPr dirty="0" sz="1800" spc="-95">
                          <a:latin typeface="Arial"/>
                          <a:cs typeface="Arial"/>
                        </a:rPr>
                        <a:t>Teklif	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fiyatında	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yapılan	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hesap	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hataları	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43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619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20,67%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49,04%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51650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 spc="-160">
                          <a:latin typeface="Arial"/>
                          <a:cs typeface="Arial"/>
                        </a:rPr>
                        <a:t>Yapım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işlerinde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hatalar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17,79%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66,83%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516496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 spc="-140">
                          <a:latin typeface="Arial"/>
                          <a:cs typeface="Arial"/>
                        </a:rPr>
                        <a:t>Tasarım </a:t>
                      </a:r>
                      <a:r>
                        <a:rPr dirty="0" sz="1800" spc="-125">
                          <a:latin typeface="Arial"/>
                          <a:cs typeface="Arial"/>
                        </a:rPr>
                        <a:t>aşamasında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hata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13,46%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80,29%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51650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Proje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süresinin 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aşılması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oluşan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6,25%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86,54%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496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110">
                          <a:latin typeface="Arial"/>
                          <a:cs typeface="Arial"/>
                        </a:rPr>
                        <a:t>Uygun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kalitenin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oluşturulmaması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4,33%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90,87%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50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155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veya 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eksik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primi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hesabı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4,33%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95,19%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5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155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mühendislik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sonucundaki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2,88%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98,08%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503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800" spc="-155">
                          <a:latin typeface="Arial"/>
                          <a:cs typeface="Arial"/>
                        </a:rPr>
                        <a:t>Sıra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dışı 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hava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koşullarının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1,44%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99,52%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97">
                <a:tc>
                  <a:txBody>
                    <a:bodyPr/>
                    <a:lstStyle/>
                    <a:p>
                      <a:pPr marL="42545">
                        <a:lnSpc>
                          <a:spcPts val="2100"/>
                        </a:lnSpc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2100"/>
                        </a:lnSpc>
                      </a:pPr>
                      <a:r>
                        <a:rPr dirty="0" sz="1800" spc="-114">
                          <a:latin typeface="Arial"/>
                          <a:cs typeface="Arial"/>
                        </a:rPr>
                        <a:t>Doğal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afetlerin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zararlar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21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1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0,48%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1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100,00%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998" y="1938959"/>
            <a:ext cx="8413750" cy="2662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2800" spc="1200">
                <a:latin typeface="Wingdings"/>
                <a:cs typeface="Wingdings"/>
              </a:rPr>
              <a:t></a:t>
            </a:r>
            <a:r>
              <a:rPr dirty="0" sz="2800" spc="1200">
                <a:latin typeface="Arial"/>
                <a:cs typeface="Arial"/>
              </a:rPr>
              <a:t>Bu </a:t>
            </a:r>
            <a:r>
              <a:rPr dirty="0" sz="2800" spc="-95">
                <a:latin typeface="Arial"/>
                <a:cs typeface="Arial"/>
              </a:rPr>
              <a:t>durumda </a:t>
            </a:r>
            <a:r>
              <a:rPr dirty="0" sz="2800" spc="-185">
                <a:latin typeface="Arial"/>
                <a:cs typeface="Arial"/>
              </a:rPr>
              <a:t>bakacak </a:t>
            </a:r>
            <a:r>
              <a:rPr dirty="0" sz="2800" spc="-125">
                <a:latin typeface="Arial"/>
                <a:cs typeface="Arial"/>
              </a:rPr>
              <a:t>olursak </a:t>
            </a:r>
            <a:r>
              <a:rPr dirty="0" sz="2800" spc="-114">
                <a:latin typeface="Arial"/>
                <a:cs typeface="Arial"/>
              </a:rPr>
              <a:t>%80’lik </a:t>
            </a:r>
            <a:r>
              <a:rPr dirty="0" sz="2800" spc="-165">
                <a:latin typeface="Arial"/>
                <a:cs typeface="Arial"/>
              </a:rPr>
              <a:t>kısım  </a:t>
            </a:r>
            <a:r>
              <a:rPr dirty="0" sz="2800" spc="-140">
                <a:latin typeface="Arial"/>
                <a:cs typeface="Arial"/>
              </a:rPr>
              <a:t>10  </a:t>
            </a:r>
            <a:r>
              <a:rPr dirty="0" sz="2800" spc="-1090">
                <a:latin typeface="Arial"/>
                <a:cs typeface="Arial"/>
              </a:rPr>
              <a:t>adet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problemin </a:t>
            </a:r>
            <a:r>
              <a:rPr dirty="0" sz="2800" spc="-114">
                <a:latin typeface="Arial"/>
                <a:cs typeface="Arial"/>
              </a:rPr>
              <a:t>%20’lik </a:t>
            </a:r>
            <a:r>
              <a:rPr dirty="0" sz="2800" spc="-160">
                <a:latin typeface="Arial"/>
                <a:cs typeface="Arial"/>
              </a:rPr>
              <a:t>kısmına </a:t>
            </a:r>
            <a:r>
              <a:rPr dirty="0" sz="2800" spc="-125">
                <a:latin typeface="Arial"/>
                <a:cs typeface="Arial"/>
              </a:rPr>
              <a:t>yani </a:t>
            </a:r>
            <a:r>
              <a:rPr dirty="0" sz="2800" spc="-45">
                <a:latin typeface="Arial"/>
                <a:cs typeface="Arial"/>
              </a:rPr>
              <a:t>ilk iki </a:t>
            </a:r>
            <a:r>
              <a:rPr dirty="0" sz="2800" spc="-105">
                <a:latin typeface="Arial"/>
                <a:cs typeface="Arial"/>
              </a:rPr>
              <a:t>sorunun  </a:t>
            </a:r>
            <a:r>
              <a:rPr dirty="0" sz="2800" spc="-125">
                <a:latin typeface="Arial"/>
                <a:cs typeface="Arial"/>
              </a:rPr>
              <a:t>oranına </a:t>
            </a:r>
            <a:r>
              <a:rPr dirty="0" sz="2800" spc="-160" b="1">
                <a:solidFill>
                  <a:srgbClr val="C00000"/>
                </a:solidFill>
                <a:latin typeface="Arial"/>
                <a:cs typeface="Arial"/>
              </a:rPr>
              <a:t>tekabül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35" b="1">
                <a:solidFill>
                  <a:srgbClr val="C00000"/>
                </a:solidFill>
                <a:latin typeface="Arial"/>
                <a:cs typeface="Arial"/>
              </a:rPr>
              <a:t>etmemektedir</a:t>
            </a:r>
            <a:r>
              <a:rPr dirty="0" sz="2800" spc="-135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1200">
                <a:latin typeface="Wingdings"/>
                <a:cs typeface="Wingdings"/>
              </a:rPr>
              <a:t></a:t>
            </a:r>
            <a:r>
              <a:rPr dirty="0" sz="2800" spc="1200">
                <a:latin typeface="Arial"/>
                <a:cs typeface="Arial"/>
              </a:rPr>
              <a:t>Bu </a:t>
            </a:r>
            <a:r>
              <a:rPr dirty="0" sz="2800" spc="-195">
                <a:latin typeface="Arial"/>
                <a:cs typeface="Arial"/>
              </a:rPr>
              <a:t>şu </a:t>
            </a:r>
            <a:r>
              <a:rPr dirty="0" sz="2800" spc="-140">
                <a:latin typeface="Arial"/>
                <a:cs typeface="Arial"/>
              </a:rPr>
              <a:t>anlama </a:t>
            </a:r>
            <a:r>
              <a:rPr dirty="0" sz="2800" spc="-80">
                <a:latin typeface="Arial"/>
                <a:cs typeface="Arial"/>
              </a:rPr>
              <a:t>gelmektedir; </a:t>
            </a:r>
            <a:r>
              <a:rPr dirty="0" sz="2800" spc="-120">
                <a:latin typeface="Arial"/>
                <a:cs typeface="Arial"/>
              </a:rPr>
              <a:t>tabloya </a:t>
            </a:r>
            <a:r>
              <a:rPr dirty="0" sz="2800" spc="-155">
                <a:solidFill>
                  <a:srgbClr val="C00000"/>
                </a:solidFill>
                <a:latin typeface="Arial"/>
                <a:cs typeface="Arial"/>
              </a:rPr>
              <a:t>daha fazla </a:t>
            </a:r>
            <a:r>
              <a:rPr dirty="0" sz="2800" spc="-969">
                <a:solidFill>
                  <a:srgbClr val="C00000"/>
                </a:solidFill>
                <a:latin typeface="Arial"/>
                <a:cs typeface="Arial"/>
              </a:rPr>
              <a:t>sorun </a:t>
            </a:r>
            <a:r>
              <a:rPr dirty="0" sz="2800" spc="-6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C00000"/>
                </a:solidFill>
                <a:latin typeface="Arial"/>
                <a:cs typeface="Arial"/>
              </a:rPr>
              <a:t>girilmesi </a:t>
            </a:r>
            <a:r>
              <a:rPr dirty="0" sz="2800" spc="-114">
                <a:latin typeface="Arial"/>
                <a:cs typeface="Arial"/>
              </a:rPr>
              <a:t>gerekmektedir. </a:t>
            </a:r>
            <a:r>
              <a:rPr dirty="0" sz="2800" spc="-210">
                <a:latin typeface="Arial"/>
                <a:cs typeface="Arial"/>
              </a:rPr>
              <a:t>Daha </a:t>
            </a:r>
            <a:r>
              <a:rPr dirty="0" sz="2800" spc="-95">
                <a:latin typeface="Arial"/>
                <a:cs typeface="Arial"/>
              </a:rPr>
              <a:t>derinlemesine </a:t>
            </a:r>
            <a:r>
              <a:rPr dirty="0" sz="2800" spc="-135">
                <a:latin typeface="Arial"/>
                <a:cs typeface="Arial"/>
              </a:rPr>
              <a:t>yapılan  </a:t>
            </a:r>
            <a:r>
              <a:rPr dirty="0" sz="2800" spc="-120">
                <a:latin typeface="Arial"/>
                <a:cs typeface="Arial"/>
              </a:rPr>
              <a:t>araştırma </a:t>
            </a:r>
            <a:r>
              <a:rPr dirty="0" sz="2800" spc="-150">
                <a:latin typeface="Arial"/>
                <a:cs typeface="Arial"/>
              </a:rPr>
              <a:t>sonucu </a:t>
            </a:r>
            <a:r>
              <a:rPr dirty="0" sz="2800" spc="-70">
                <a:latin typeface="Arial"/>
                <a:cs typeface="Arial"/>
              </a:rPr>
              <a:t>tablo </a:t>
            </a:r>
            <a:r>
              <a:rPr dirty="0" sz="2800" spc="-145">
                <a:latin typeface="Arial"/>
                <a:cs typeface="Arial"/>
              </a:rPr>
              <a:t>revize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edilmiştir.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9372" y="1350949"/>
          <a:ext cx="8292465" cy="5492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60"/>
                <a:gridCol w="4800600"/>
                <a:gridCol w="652779"/>
                <a:gridCol w="1105535"/>
                <a:gridCol w="1105534"/>
              </a:tblGrid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15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Sıra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14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Sorun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16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Sayı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35">
                          <a:latin typeface="Arial"/>
                          <a:cs typeface="Arial"/>
                        </a:rPr>
                        <a:t>Alt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yüklenicilerin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59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Teklif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fiyatında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hesap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hataları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</a:t>
                      </a:r>
                      <a:r>
                        <a:rPr dirty="0" sz="16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43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55%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36%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145">
                          <a:latin typeface="Arial"/>
                          <a:cs typeface="Arial"/>
                        </a:rPr>
                        <a:t>Yapım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işlerinde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hatalar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37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63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Tasarım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aşamasında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hata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75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Proje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süresinin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aşılması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86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Uygun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kalitenin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oluşturulmaması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6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veya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eksik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primi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hesabı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Yanlış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yapılan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mühendislik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hesapları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İşçi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ölümleri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sebebiyle oluşan</a:t>
                      </a:r>
                      <a:r>
                        <a:rPr dirty="0" sz="16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36%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94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165">
                          <a:latin typeface="Arial"/>
                          <a:cs typeface="Arial"/>
                        </a:rPr>
                        <a:t>Yasal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riskler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oluşan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36%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95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70">
                          <a:latin typeface="Arial"/>
                          <a:cs typeface="Arial"/>
                        </a:rPr>
                        <a:t>Belirlenemeyen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sebepler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oluşan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zarar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95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 spc="-90">
                          <a:latin typeface="Arial"/>
                          <a:cs typeface="Arial"/>
                        </a:rPr>
                        <a:t>Yönetim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ekibinin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zarar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36%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İşletme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risklerinin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Hakedişlerin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zamanında</a:t>
                      </a:r>
                      <a:r>
                        <a:rPr dirty="0" sz="16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alınamaması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27%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34"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Beklenmedik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fiyat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artışları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15"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Politik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Riskler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 spc="-120">
                          <a:latin typeface="Arial"/>
                          <a:cs typeface="Arial"/>
                        </a:rPr>
                        <a:t>Çevresek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Riskler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64%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2">
                <a:tc>
                  <a:txBody>
                    <a:bodyPr/>
                    <a:lstStyle/>
                    <a:p>
                      <a:pPr marL="33020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50"/>
                        </a:lnSpc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Finansal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dış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etkenler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sonucu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oluşan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99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pPr marL="33020">
                        <a:lnSpc>
                          <a:spcPts val="1850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50"/>
                        </a:lnSpc>
                      </a:pPr>
                      <a:r>
                        <a:rPr dirty="0" sz="1600" spc="-140">
                          <a:latin typeface="Arial"/>
                          <a:cs typeface="Arial"/>
                        </a:rPr>
                        <a:t>Sıra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dışı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hava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koşullarının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99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55%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60922">
                <a:tc>
                  <a:txBody>
                    <a:bodyPr/>
                    <a:lstStyle/>
                    <a:p>
                      <a:pPr marL="33020">
                        <a:lnSpc>
                          <a:spcPts val="1845"/>
                        </a:lnSpc>
                      </a:pPr>
                      <a:r>
                        <a:rPr dirty="0" sz="1600" spc="-85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45"/>
                        </a:lnSpc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Doğal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afetlerin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sebep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olduğu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zararlar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4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970" y="1863063"/>
            <a:ext cx="8347075" cy="2387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05" b="1">
                <a:solidFill>
                  <a:srgbClr val="C00000"/>
                </a:solidFill>
                <a:latin typeface="Arial"/>
                <a:cs typeface="Arial"/>
              </a:rPr>
              <a:t>Nitel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Analizi </a:t>
            </a:r>
            <a:r>
              <a:rPr dirty="0" sz="2800" spc="-295" b="1">
                <a:solidFill>
                  <a:srgbClr val="C00000"/>
                </a:solidFill>
                <a:latin typeface="Arial"/>
                <a:cs typeface="Arial"/>
              </a:rPr>
              <a:t>Sonucu </a:t>
            </a:r>
            <a:r>
              <a:rPr dirty="0" sz="2800" spc="-240" b="1">
                <a:solidFill>
                  <a:srgbClr val="C00000"/>
                </a:solidFill>
                <a:latin typeface="Arial"/>
                <a:cs typeface="Arial"/>
              </a:rPr>
              <a:t>Elde</a:t>
            </a:r>
            <a:r>
              <a:rPr dirty="0" sz="2800" spc="1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Edilenler</a:t>
            </a:r>
            <a:endParaRPr sz="2800">
              <a:latin typeface="Arial"/>
              <a:cs typeface="Arial"/>
            </a:endParaRPr>
          </a:p>
          <a:p>
            <a:pPr marL="12700" marR="122555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265">
                <a:latin typeface="Times New Roman"/>
                <a:cs typeface="Times New Roman"/>
              </a:rPr>
              <a:t> </a:t>
            </a:r>
            <a:r>
              <a:rPr dirty="0" sz="2800" spc="-95">
                <a:latin typeface="Arial"/>
                <a:cs typeface="Arial"/>
              </a:rPr>
              <a:t>Derecelendirilen </a:t>
            </a:r>
            <a:r>
              <a:rPr dirty="0" sz="2800" spc="-70">
                <a:latin typeface="Arial"/>
                <a:cs typeface="Arial"/>
              </a:rPr>
              <a:t>riskler </a:t>
            </a:r>
            <a:r>
              <a:rPr dirty="0" sz="2800" spc="-110">
                <a:latin typeface="Arial"/>
                <a:cs typeface="Arial"/>
              </a:rPr>
              <a:t>önem </a:t>
            </a:r>
            <a:r>
              <a:rPr dirty="0" sz="2800" spc="-180">
                <a:latin typeface="Arial"/>
                <a:cs typeface="Arial"/>
              </a:rPr>
              <a:t>sırasına </a:t>
            </a:r>
            <a:r>
              <a:rPr dirty="0" sz="2800" spc="-125">
                <a:latin typeface="Arial"/>
                <a:cs typeface="Arial"/>
              </a:rPr>
              <a:t>göre </a:t>
            </a:r>
            <a:r>
              <a:rPr dirty="0" sz="2800" spc="-235">
                <a:latin typeface="Arial"/>
                <a:cs typeface="Arial"/>
              </a:rPr>
              <a:t>sıralanır  </a:t>
            </a:r>
            <a:r>
              <a:rPr dirty="0" sz="2800" spc="-165">
                <a:latin typeface="Arial"/>
                <a:cs typeface="Arial"/>
              </a:rPr>
              <a:t>ve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114">
                <a:latin typeface="Arial"/>
                <a:cs typeface="Arial"/>
              </a:rPr>
              <a:t>kayıt </a:t>
            </a:r>
            <a:r>
              <a:rPr dirty="0" sz="2800" spc="-180">
                <a:latin typeface="Arial"/>
                <a:cs typeface="Arial"/>
              </a:rPr>
              <a:t>dosyasında </a:t>
            </a:r>
            <a:r>
              <a:rPr dirty="0" sz="2800" spc="-120">
                <a:latin typeface="Arial"/>
                <a:cs typeface="Arial"/>
              </a:rPr>
              <a:t>güncelleme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yapılır.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235">
                <a:latin typeface="Arial"/>
                <a:cs typeface="Arial"/>
              </a:rPr>
              <a:t>Risk </a:t>
            </a:r>
            <a:r>
              <a:rPr dirty="0" sz="2800" spc="-80">
                <a:latin typeface="Arial"/>
                <a:cs typeface="Arial"/>
              </a:rPr>
              <a:t>parametreleri </a:t>
            </a:r>
            <a:r>
              <a:rPr dirty="0" sz="2800" spc="-100">
                <a:latin typeface="Arial"/>
                <a:cs typeface="Arial"/>
              </a:rPr>
              <a:t>güncellenir (risk </a:t>
            </a:r>
            <a:r>
              <a:rPr dirty="0" sz="2800" spc="-130">
                <a:latin typeface="Arial"/>
                <a:cs typeface="Arial"/>
              </a:rPr>
              <a:t>skoru, </a:t>
            </a:r>
            <a:r>
              <a:rPr dirty="0" sz="2800" spc="-140">
                <a:latin typeface="Arial"/>
                <a:cs typeface="Arial"/>
              </a:rPr>
              <a:t>derecesi,  </a:t>
            </a:r>
            <a:r>
              <a:rPr dirty="0" sz="2800" spc="-880">
                <a:latin typeface="Arial"/>
                <a:cs typeface="Arial"/>
              </a:rPr>
              <a:t>veri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kalitesi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vb.)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7840"/>
            <a:ext cx="6858045" cy="43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863163"/>
            <a:ext cx="6615430" cy="196088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Nicel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85" b="1">
                <a:solidFill>
                  <a:srgbClr val="C00000"/>
                </a:solidFill>
                <a:latin typeface="Arial"/>
                <a:cs typeface="Arial"/>
              </a:rPr>
              <a:t>Analizinde </a:t>
            </a:r>
            <a:r>
              <a:rPr dirty="0" sz="2800" spc="-190" b="1">
                <a:solidFill>
                  <a:srgbClr val="C00000"/>
                </a:solidFill>
                <a:latin typeface="Arial"/>
                <a:cs typeface="Arial"/>
              </a:rPr>
              <a:t>Kullanılan</a:t>
            </a:r>
            <a:r>
              <a:rPr dirty="0" sz="28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Yöntemler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360">
                <a:latin typeface="Times New Roman"/>
                <a:cs typeface="Times New Roman"/>
              </a:rPr>
              <a:t> </a:t>
            </a:r>
            <a:r>
              <a:rPr dirty="0" sz="2800" spc="-114">
                <a:latin typeface="Arial"/>
                <a:cs typeface="Arial"/>
              </a:rPr>
              <a:t>Duyarlılık </a:t>
            </a:r>
            <a:r>
              <a:rPr dirty="0" sz="2800" spc="-120">
                <a:latin typeface="Arial"/>
                <a:cs typeface="Arial"/>
              </a:rPr>
              <a:t>Analizi </a:t>
            </a:r>
            <a:r>
              <a:rPr dirty="0" sz="2800" spc="-155">
                <a:latin typeface="Arial"/>
                <a:cs typeface="Arial"/>
              </a:rPr>
              <a:t>(Tornado </a:t>
            </a:r>
            <a:r>
              <a:rPr dirty="0" sz="2800" spc="-204">
                <a:latin typeface="Arial"/>
                <a:cs typeface="Arial"/>
              </a:rPr>
              <a:t>şeması </a:t>
            </a:r>
            <a:r>
              <a:rPr dirty="0" sz="2800" spc="-459">
                <a:latin typeface="Arial"/>
                <a:cs typeface="Arial"/>
              </a:rPr>
              <a:t>kullanılır)</a:t>
            </a:r>
            <a:endParaRPr sz="2800">
              <a:latin typeface="Arial"/>
              <a:cs typeface="Arial"/>
            </a:endParaRPr>
          </a:p>
          <a:p>
            <a:pPr marL="369570" marR="170815" indent="-356235">
              <a:lnSpc>
                <a:spcPct val="100000"/>
              </a:lnSpc>
              <a:spcBef>
                <a:spcPts val="600"/>
              </a:spcBef>
              <a:tabLst>
                <a:tab pos="1968500" algn="l"/>
                <a:tab pos="3251835" algn="l"/>
                <a:tab pos="4371340" algn="l"/>
                <a:tab pos="5578475" algn="l"/>
              </a:tabLst>
            </a:pPr>
            <a:r>
              <a:rPr dirty="0" sz="2800" spc="350">
                <a:latin typeface="Wingdings"/>
                <a:cs typeface="Wingdings"/>
              </a:rPr>
              <a:t></a:t>
            </a:r>
            <a:r>
              <a:rPr dirty="0" sz="2800" spc="350">
                <a:latin typeface="Arial"/>
                <a:cs typeface="Arial"/>
              </a:rPr>
              <a:t>Beklenen	</a:t>
            </a:r>
            <a:r>
              <a:rPr dirty="0" sz="2800" spc="-215">
                <a:latin typeface="Arial"/>
                <a:cs typeface="Arial"/>
              </a:rPr>
              <a:t>Parasal	</a:t>
            </a:r>
            <a:r>
              <a:rPr dirty="0" sz="2800" spc="-175">
                <a:latin typeface="Arial"/>
                <a:cs typeface="Arial"/>
              </a:rPr>
              <a:t>Değer	</a:t>
            </a:r>
            <a:r>
              <a:rPr dirty="0" sz="2800" spc="-220">
                <a:latin typeface="Arial"/>
                <a:cs typeface="Arial"/>
              </a:rPr>
              <a:t>Analizi	</a:t>
            </a:r>
            <a:r>
              <a:rPr dirty="0" sz="2800" spc="-175">
                <a:latin typeface="Arial"/>
                <a:cs typeface="Arial"/>
              </a:rPr>
              <a:t>(Karar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kullanılır)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4532" y="2944603"/>
            <a:ext cx="200913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4569" algn="l"/>
              </a:tabLst>
            </a:pPr>
            <a:r>
              <a:rPr dirty="0" sz="2800" spc="-220">
                <a:latin typeface="Arial"/>
                <a:cs typeface="Arial"/>
              </a:rPr>
              <a:t>ağacı	</a:t>
            </a:r>
            <a:r>
              <a:rPr dirty="0" sz="2800" spc="-210">
                <a:latin typeface="Arial"/>
                <a:cs typeface="Arial"/>
              </a:rPr>
              <a:t>şeması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121" y="3874093"/>
            <a:ext cx="8698230" cy="238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marR="5080" indent="-356235">
              <a:lnSpc>
                <a:spcPct val="100000"/>
              </a:lnSpc>
              <a:spcBef>
                <a:spcPts val="100"/>
              </a:spcBef>
              <a:tabLst>
                <a:tab pos="2233295" algn="l"/>
                <a:tab pos="2778125" algn="l"/>
                <a:tab pos="4618990" algn="l"/>
                <a:tab pos="5906770" algn="l"/>
                <a:tab pos="6869430" algn="l"/>
              </a:tabLst>
            </a:pPr>
            <a:r>
              <a:rPr dirty="0" sz="2800" spc="360">
                <a:latin typeface="Wingdings"/>
                <a:cs typeface="Wingdings"/>
              </a:rPr>
              <a:t></a:t>
            </a:r>
            <a:r>
              <a:rPr dirty="0" sz="2800" spc="360">
                <a:latin typeface="Arial"/>
                <a:cs typeface="Arial"/>
              </a:rPr>
              <a:t>Modelleme	</a:t>
            </a:r>
            <a:r>
              <a:rPr dirty="0" sz="2800" spc="-170">
                <a:latin typeface="Arial"/>
                <a:cs typeface="Arial"/>
              </a:rPr>
              <a:t>ve	Simülasyon	</a:t>
            </a:r>
            <a:r>
              <a:rPr dirty="0" sz="2800" spc="-55">
                <a:latin typeface="Arial"/>
                <a:cs typeface="Arial"/>
              </a:rPr>
              <a:t>(Monte	</a:t>
            </a:r>
            <a:r>
              <a:rPr dirty="0" sz="2800" spc="-160">
                <a:latin typeface="Arial"/>
                <a:cs typeface="Arial"/>
              </a:rPr>
              <a:t>Carlo	</a:t>
            </a:r>
            <a:r>
              <a:rPr dirty="0" sz="2800" spc="-165">
                <a:latin typeface="Arial"/>
                <a:cs typeface="Arial"/>
              </a:rPr>
              <a:t>Simülasyonu  </a:t>
            </a:r>
            <a:r>
              <a:rPr dirty="0" sz="2800" spc="-80">
                <a:latin typeface="Arial"/>
                <a:cs typeface="Arial"/>
              </a:rPr>
              <a:t>kullanılır)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40">
                <a:latin typeface="Wingdings"/>
                <a:cs typeface="Wingdings"/>
              </a:rPr>
              <a:t></a:t>
            </a:r>
            <a:r>
              <a:rPr dirty="0" sz="2800" spc="440">
                <a:latin typeface="Arial"/>
                <a:cs typeface="Arial"/>
              </a:rPr>
              <a:t>Genetik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Algoritma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-245">
                <a:latin typeface="Times New Roman"/>
                <a:cs typeface="Times New Roman"/>
              </a:rPr>
              <a:t> </a:t>
            </a:r>
            <a:r>
              <a:rPr dirty="0" sz="2800" spc="-280">
                <a:latin typeface="Arial"/>
                <a:cs typeface="Arial"/>
              </a:rPr>
              <a:t>Yapay </a:t>
            </a:r>
            <a:r>
              <a:rPr dirty="0" sz="2800" spc="-135">
                <a:latin typeface="Arial"/>
                <a:cs typeface="Arial"/>
              </a:rPr>
              <a:t>Sinir </a:t>
            </a:r>
            <a:r>
              <a:rPr dirty="0" sz="2800" spc="-130">
                <a:latin typeface="Arial"/>
                <a:cs typeface="Arial"/>
              </a:rPr>
              <a:t>Ağları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20">
                <a:latin typeface="Wingdings"/>
                <a:cs typeface="Wingdings"/>
              </a:rPr>
              <a:t></a:t>
            </a:r>
            <a:r>
              <a:rPr dirty="0" sz="2800" spc="420">
                <a:latin typeface="Arial"/>
                <a:cs typeface="Arial"/>
              </a:rPr>
              <a:t>Bulanık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204">
                <a:latin typeface="Arial"/>
                <a:cs typeface="Arial"/>
              </a:rPr>
              <a:t>Küme </a:t>
            </a:r>
            <a:r>
              <a:rPr dirty="0" sz="2800" spc="-165">
                <a:latin typeface="Arial"/>
                <a:cs typeface="Arial"/>
              </a:rPr>
              <a:t>Teorisi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474" y="1928812"/>
            <a:ext cx="6072223" cy="3356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2892" y="5334761"/>
            <a:ext cx="3704081" cy="133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16239" y="5469242"/>
            <a:ext cx="29749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 sz="3600" spc="-130" i="1">
                <a:latin typeface="Times New Roman"/>
                <a:cs typeface="Times New Roman"/>
              </a:rPr>
              <a:t>Duyarlılık </a:t>
            </a:r>
            <a:r>
              <a:rPr dirty="0" sz="3600" spc="-195" i="1">
                <a:latin typeface="Times New Roman"/>
                <a:cs typeface="Times New Roman"/>
              </a:rPr>
              <a:t>Analizi  </a:t>
            </a:r>
            <a:r>
              <a:rPr dirty="0" sz="3600" spc="-285" i="1">
                <a:latin typeface="Times New Roman"/>
                <a:cs typeface="Times New Roman"/>
              </a:rPr>
              <a:t>(Tornado</a:t>
            </a:r>
            <a:r>
              <a:rPr dirty="0" sz="3600" spc="-135" i="1">
                <a:latin typeface="Times New Roman"/>
                <a:cs typeface="Times New Roman"/>
              </a:rPr>
              <a:t> </a:t>
            </a:r>
            <a:r>
              <a:rPr dirty="0" sz="3600" spc="-225" i="1">
                <a:latin typeface="Times New Roman"/>
                <a:cs typeface="Times New Roman"/>
              </a:rPr>
              <a:t>Şeması)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14287" y="1411477"/>
            <a:ext cx="6858634" cy="5441315"/>
            <a:chOff x="214287" y="1411477"/>
            <a:chExt cx="6858634" cy="5441315"/>
          </a:xfrm>
        </p:grpSpPr>
        <p:sp>
          <p:nvSpPr>
            <p:cNvPr id="5" name="object 5"/>
            <p:cNvSpPr/>
            <p:nvPr/>
          </p:nvSpPr>
          <p:spPr>
            <a:xfrm>
              <a:off x="214287" y="1411477"/>
              <a:ext cx="6858038" cy="445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2852" y="1857362"/>
              <a:ext cx="6282281" cy="4994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5500" y="1931746"/>
            <a:ext cx="4525249" cy="485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2849" y="1411477"/>
            <a:ext cx="7858759" cy="5254625"/>
            <a:chOff x="142849" y="1411477"/>
            <a:chExt cx="7858759" cy="5254625"/>
          </a:xfrm>
        </p:grpSpPr>
        <p:sp>
          <p:nvSpPr>
            <p:cNvPr id="5" name="object 5"/>
            <p:cNvSpPr/>
            <p:nvPr/>
          </p:nvSpPr>
          <p:spPr>
            <a:xfrm>
              <a:off x="214287" y="1411477"/>
              <a:ext cx="6858038" cy="445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2849" y="1857362"/>
              <a:ext cx="7858170" cy="48087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238" y="2000237"/>
            <a:ext cx="7099370" cy="4857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8" y="936723"/>
            <a:ext cx="8929712" cy="4609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1928799"/>
            <a:ext cx="7143793" cy="4801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7651" y="1988458"/>
            <a:ext cx="5113103" cy="4719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5924" y="1928801"/>
            <a:ext cx="3760774" cy="473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863063"/>
            <a:ext cx="8700770" cy="24638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Nicel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Analizi </a:t>
            </a:r>
            <a:r>
              <a:rPr dirty="0" sz="2800" spc="-295" b="1">
                <a:solidFill>
                  <a:srgbClr val="C00000"/>
                </a:solidFill>
                <a:latin typeface="Arial"/>
                <a:cs typeface="Arial"/>
              </a:rPr>
              <a:t>Sonucu </a:t>
            </a:r>
            <a:r>
              <a:rPr dirty="0" sz="2800" spc="-240" b="1">
                <a:solidFill>
                  <a:srgbClr val="C00000"/>
                </a:solidFill>
                <a:latin typeface="Arial"/>
                <a:cs typeface="Arial"/>
              </a:rPr>
              <a:t>Elde</a:t>
            </a:r>
            <a:r>
              <a:rPr dirty="0" sz="2800" spc="1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80" b="1">
                <a:solidFill>
                  <a:srgbClr val="C00000"/>
                </a:solidFill>
                <a:latin typeface="Arial"/>
                <a:cs typeface="Arial"/>
              </a:rPr>
              <a:t>Edilenler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355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035">
                <a:latin typeface="Times New Roman"/>
                <a:cs typeface="Times New Roman"/>
              </a:rPr>
              <a:t>	</a:t>
            </a:r>
            <a:r>
              <a:rPr dirty="0" sz="2800" spc="-110">
                <a:latin typeface="Arial"/>
                <a:cs typeface="Arial"/>
              </a:rPr>
              <a:t>Projenin </a:t>
            </a:r>
            <a:r>
              <a:rPr dirty="0" sz="2800" spc="-125">
                <a:latin typeface="Arial"/>
                <a:cs typeface="Arial"/>
              </a:rPr>
              <a:t>olasılık </a:t>
            </a:r>
            <a:r>
              <a:rPr dirty="0" sz="2800" spc="-120">
                <a:latin typeface="Arial"/>
                <a:cs typeface="Arial"/>
              </a:rPr>
              <a:t>analizi</a:t>
            </a:r>
            <a:endParaRPr sz="2800">
              <a:latin typeface="Arial"/>
              <a:cs typeface="Arial"/>
            </a:endParaRPr>
          </a:p>
          <a:p>
            <a:pPr marL="464184" marR="5080" indent="-452120">
              <a:lnSpc>
                <a:spcPct val="100000"/>
              </a:lnSpc>
              <a:spcBef>
                <a:spcPts val="600"/>
              </a:spcBef>
              <a:tabLst>
                <a:tab pos="463550" algn="l"/>
                <a:tab pos="1367155" algn="l"/>
                <a:tab pos="2585085" algn="l"/>
                <a:tab pos="3070225" algn="l"/>
                <a:tab pos="3845560" algn="l"/>
                <a:tab pos="5746750" algn="l"/>
                <a:tab pos="7120255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035">
                <a:latin typeface="Times New Roman"/>
                <a:cs typeface="Times New Roman"/>
              </a:rPr>
              <a:t>	</a:t>
            </a:r>
            <a:r>
              <a:rPr dirty="0" sz="2800" spc="-130">
                <a:latin typeface="Arial"/>
                <a:cs typeface="Arial"/>
              </a:rPr>
              <a:t>Proje	</a:t>
            </a:r>
            <a:r>
              <a:rPr dirty="0" sz="2800" spc="-90">
                <a:latin typeface="Arial"/>
                <a:cs typeface="Arial"/>
              </a:rPr>
              <a:t>maliyet	</a:t>
            </a:r>
            <a:r>
              <a:rPr dirty="0" sz="2800" spc="-170">
                <a:latin typeface="Arial"/>
                <a:cs typeface="Arial"/>
              </a:rPr>
              <a:t>ve	</a:t>
            </a:r>
            <a:r>
              <a:rPr dirty="0" sz="2800" spc="-145">
                <a:latin typeface="Arial"/>
                <a:cs typeface="Arial"/>
              </a:rPr>
              <a:t>süre	</a:t>
            </a:r>
            <a:r>
              <a:rPr dirty="0" sz="2800" spc="-190">
                <a:latin typeface="Arial"/>
                <a:cs typeface="Arial"/>
              </a:rPr>
              <a:t>hedeflerinin	</a:t>
            </a:r>
            <a:r>
              <a:rPr dirty="0" sz="2800" spc="-90">
                <a:latin typeface="Arial"/>
                <a:cs typeface="Arial"/>
              </a:rPr>
              <a:t>istenilen	</a:t>
            </a:r>
            <a:r>
              <a:rPr dirty="0" sz="2800" spc="-110">
                <a:latin typeface="Arial"/>
                <a:cs typeface="Arial"/>
              </a:rPr>
              <a:t>değerlerde </a:t>
            </a:r>
            <a:r>
              <a:rPr dirty="0" sz="2800" spc="-155">
                <a:latin typeface="Arial"/>
                <a:cs typeface="Arial"/>
              </a:rPr>
              <a:t>gerçekleşme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ihtimalleri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3550" algn="l"/>
              </a:tabLst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035">
                <a:latin typeface="Times New Roman"/>
                <a:cs typeface="Times New Roman"/>
              </a:rPr>
              <a:t>	</a:t>
            </a:r>
            <a:r>
              <a:rPr dirty="0" sz="2800" spc="-135">
                <a:latin typeface="Arial"/>
                <a:cs typeface="Arial"/>
              </a:rPr>
              <a:t>Öncelik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10">
                <a:latin typeface="Arial"/>
                <a:cs typeface="Arial"/>
              </a:rPr>
              <a:t>önem </a:t>
            </a:r>
            <a:r>
              <a:rPr dirty="0" sz="2800" spc="-180">
                <a:latin typeface="Arial"/>
                <a:cs typeface="Arial"/>
              </a:rPr>
              <a:t>sırasına </a:t>
            </a:r>
            <a:r>
              <a:rPr dirty="0" sz="2800" spc="-130">
                <a:latin typeface="Arial"/>
                <a:cs typeface="Arial"/>
              </a:rPr>
              <a:t>göre </a:t>
            </a:r>
            <a:r>
              <a:rPr dirty="0" sz="2800" spc="-140">
                <a:latin typeface="Arial"/>
                <a:cs typeface="Arial"/>
              </a:rPr>
              <a:t>hazırlanmış </a:t>
            </a:r>
            <a:r>
              <a:rPr dirty="0" sz="2800" spc="-65">
                <a:latin typeface="Arial"/>
                <a:cs typeface="Arial"/>
              </a:rPr>
              <a:t>risklerin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listesi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1477"/>
            <a:ext cx="6858038" cy="44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697" y="1863163"/>
            <a:ext cx="8700770" cy="389636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85" b="1">
                <a:solidFill>
                  <a:srgbClr val="C00000"/>
                </a:solidFill>
                <a:latin typeface="Arial"/>
                <a:cs typeface="Arial"/>
              </a:rPr>
              <a:t>Tepkilerinin</a:t>
            </a: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Planlanması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-215">
                <a:latin typeface="Arial"/>
                <a:cs typeface="Arial"/>
              </a:rPr>
              <a:t>Bu</a:t>
            </a:r>
            <a:r>
              <a:rPr dirty="0" sz="2800" spc="345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aşamada </a:t>
            </a:r>
            <a:r>
              <a:rPr dirty="0" sz="2800" spc="-140">
                <a:latin typeface="Arial"/>
                <a:cs typeface="Arial"/>
              </a:rPr>
              <a:t>analiz </a:t>
            </a:r>
            <a:r>
              <a:rPr dirty="0" sz="2800" spc="-145">
                <a:latin typeface="Arial"/>
                <a:cs typeface="Arial"/>
              </a:rPr>
              <a:t>sonucu </a:t>
            </a:r>
            <a:r>
              <a:rPr dirty="0" sz="2800" spc="-90">
                <a:latin typeface="Arial"/>
                <a:cs typeface="Arial"/>
              </a:rPr>
              <a:t>derecelendirilen risklere </a:t>
            </a:r>
            <a:r>
              <a:rPr dirty="0" sz="2800" spc="-170">
                <a:latin typeface="Arial"/>
                <a:cs typeface="Arial"/>
              </a:rPr>
              <a:t>karşı  </a:t>
            </a:r>
            <a:r>
              <a:rPr dirty="0" sz="2800" spc="-145">
                <a:latin typeface="Arial"/>
                <a:cs typeface="Arial"/>
              </a:rPr>
              <a:t>nasıl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125">
                <a:latin typeface="Arial"/>
                <a:cs typeface="Arial"/>
              </a:rPr>
              <a:t>eylem </a:t>
            </a:r>
            <a:r>
              <a:rPr dirty="0" sz="2800" spc="-165">
                <a:latin typeface="Arial"/>
                <a:cs typeface="Arial"/>
              </a:rPr>
              <a:t>uygulanacağı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00">
                <a:latin typeface="Arial"/>
                <a:cs typeface="Arial"/>
              </a:rPr>
              <a:t>detayları </a:t>
            </a:r>
            <a:r>
              <a:rPr dirty="0" sz="2800" spc="-70">
                <a:latin typeface="Arial"/>
                <a:cs typeface="Arial"/>
              </a:rPr>
              <a:t>belirlenir. </a:t>
            </a:r>
            <a:r>
              <a:rPr dirty="0" sz="2800" spc="-114">
                <a:latin typeface="Arial"/>
                <a:cs typeface="Arial"/>
              </a:rPr>
              <a:t>Bir </a:t>
            </a:r>
            <a:r>
              <a:rPr dirty="0" sz="2800" spc="-100">
                <a:latin typeface="Arial"/>
                <a:cs typeface="Arial"/>
              </a:rPr>
              <a:t>risk 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140">
                <a:latin typeface="Arial"/>
                <a:cs typeface="Arial"/>
              </a:rPr>
              <a:t>4 </a:t>
            </a:r>
            <a:r>
              <a:rPr dirty="0" sz="2800" spc="-70">
                <a:latin typeface="Arial"/>
                <a:cs typeface="Arial"/>
              </a:rPr>
              <a:t>farklı </a:t>
            </a:r>
            <a:r>
              <a:rPr dirty="0" sz="2800" spc="-85">
                <a:latin typeface="Arial"/>
                <a:cs typeface="Arial"/>
              </a:rPr>
              <a:t>tepki </a:t>
            </a:r>
            <a:r>
              <a:rPr dirty="0" sz="2800" spc="-120">
                <a:latin typeface="Arial"/>
                <a:cs typeface="Arial"/>
              </a:rPr>
              <a:t>eylem </a:t>
            </a:r>
            <a:r>
              <a:rPr dirty="0" sz="2800" spc="-25">
                <a:latin typeface="Arial"/>
                <a:cs typeface="Arial"/>
              </a:rPr>
              <a:t>türü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vardır;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470">
                <a:latin typeface="Times New Roman"/>
                <a:cs typeface="Times New Roman"/>
              </a:rPr>
              <a:t> </a:t>
            </a:r>
            <a:r>
              <a:rPr dirty="0" sz="2800" spc="-165">
                <a:latin typeface="Arial"/>
                <a:cs typeface="Arial"/>
              </a:rPr>
              <a:t>Riskten </a:t>
            </a:r>
            <a:r>
              <a:rPr dirty="0" sz="2800" spc="-150">
                <a:latin typeface="Arial"/>
                <a:cs typeface="Arial"/>
              </a:rPr>
              <a:t>kaçınma;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515">
                <a:latin typeface="Times New Roman"/>
                <a:cs typeface="Times New Roman"/>
              </a:rPr>
              <a:t> </a:t>
            </a: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00">
                <a:latin typeface="Arial"/>
                <a:cs typeface="Arial"/>
              </a:rPr>
              <a:t>transfer </a:t>
            </a:r>
            <a:r>
              <a:rPr dirty="0" sz="2800" spc="-105">
                <a:latin typeface="Arial"/>
                <a:cs typeface="Arial"/>
              </a:rPr>
              <a:t>edilmesi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385">
                <a:latin typeface="Times New Roman"/>
                <a:cs typeface="Times New Roman"/>
              </a:rPr>
              <a:t> </a:t>
            </a: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75">
                <a:latin typeface="Arial"/>
                <a:cs typeface="Arial"/>
              </a:rPr>
              <a:t>azaltılması/hafifletilmesi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2800" spc="4035">
                <a:latin typeface="Wingdings"/>
                <a:cs typeface="Wingdings"/>
              </a:rPr>
              <a:t></a:t>
            </a:r>
            <a:r>
              <a:rPr dirty="0" sz="2800" spc="380">
                <a:latin typeface="Times New Roman"/>
                <a:cs typeface="Times New Roman"/>
              </a:rPr>
              <a:t> </a:t>
            </a: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20">
                <a:latin typeface="Arial"/>
                <a:cs typeface="Arial"/>
              </a:rPr>
              <a:t>kabul </a:t>
            </a:r>
            <a:r>
              <a:rPr dirty="0" sz="2800" spc="-105">
                <a:latin typeface="Arial"/>
                <a:cs typeface="Arial"/>
              </a:rPr>
              <a:t>edilmesi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986" y="1863163"/>
            <a:ext cx="8700135" cy="273812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  <a:spcBef>
                <a:spcPts val="695"/>
              </a:spcBef>
            </a:pP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Riskten</a:t>
            </a:r>
            <a:r>
              <a:rPr dirty="0" sz="28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54" b="1">
                <a:solidFill>
                  <a:srgbClr val="C00000"/>
                </a:solidFill>
                <a:latin typeface="Arial"/>
                <a:cs typeface="Arial"/>
              </a:rPr>
              <a:t>Kaçınma</a:t>
            </a:r>
            <a:endParaRPr sz="2800">
              <a:latin typeface="Arial"/>
              <a:cs typeface="Arial"/>
            </a:endParaRPr>
          </a:p>
          <a:p>
            <a:pPr algn="just" marL="12700" marR="5080" indent="635">
              <a:lnSpc>
                <a:spcPct val="100000"/>
              </a:lnSpc>
              <a:spcBef>
                <a:spcPts val="600"/>
              </a:spcBef>
            </a:pPr>
            <a:r>
              <a:rPr dirty="0" sz="2800" spc="-165">
                <a:latin typeface="Arial"/>
                <a:cs typeface="Arial"/>
              </a:rPr>
              <a:t>Riskten kaçınma </a:t>
            </a:r>
            <a:r>
              <a:rPr dirty="0" sz="2800" spc="-95">
                <a:latin typeface="Arial"/>
                <a:cs typeface="Arial"/>
              </a:rPr>
              <a:t>stratejisinde, </a:t>
            </a:r>
            <a:r>
              <a:rPr dirty="0" sz="2800" spc="-70">
                <a:latin typeface="Arial"/>
                <a:cs typeface="Arial"/>
              </a:rPr>
              <a:t>proje </a:t>
            </a:r>
            <a:r>
              <a:rPr dirty="0" sz="2800" spc="-80">
                <a:latin typeface="Arial"/>
                <a:cs typeface="Arial"/>
              </a:rPr>
              <a:t>ekibi </a:t>
            </a:r>
            <a:r>
              <a:rPr dirty="0" sz="2800" spc="-70">
                <a:latin typeface="Arial"/>
                <a:cs typeface="Arial"/>
              </a:rPr>
              <a:t>proje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50">
                <a:latin typeface="Arial"/>
                <a:cs typeface="Arial"/>
              </a:rPr>
              <a:t>tehdit  </a:t>
            </a:r>
            <a:r>
              <a:rPr dirty="0" sz="2800" spc="-85">
                <a:latin typeface="Arial"/>
                <a:cs typeface="Arial"/>
              </a:rPr>
              <a:t>oluşturan </a:t>
            </a:r>
            <a:r>
              <a:rPr dirty="0" sz="2800" spc="-80">
                <a:latin typeface="Arial"/>
                <a:cs typeface="Arial"/>
              </a:rPr>
              <a:t>riskin </a:t>
            </a:r>
            <a:r>
              <a:rPr dirty="0" sz="2800" spc="-135">
                <a:latin typeface="Arial"/>
                <a:cs typeface="Arial"/>
              </a:rPr>
              <a:t>tamamen </a:t>
            </a:r>
            <a:r>
              <a:rPr dirty="0" sz="2800" spc="-95">
                <a:latin typeface="Arial"/>
                <a:cs typeface="Arial"/>
              </a:rPr>
              <a:t>ortadan </a:t>
            </a:r>
            <a:r>
              <a:rPr dirty="0" sz="2800" spc="-125">
                <a:latin typeface="Arial"/>
                <a:cs typeface="Arial"/>
              </a:rPr>
              <a:t>kaldırılmasını </a:t>
            </a:r>
            <a:r>
              <a:rPr dirty="0" sz="2800" spc="-105">
                <a:latin typeface="Arial"/>
                <a:cs typeface="Arial"/>
              </a:rPr>
              <a:t>hedefler.  </a:t>
            </a:r>
            <a:r>
              <a:rPr dirty="0" sz="2800" spc="-160">
                <a:latin typeface="Arial"/>
                <a:cs typeface="Arial"/>
              </a:rPr>
              <a:t>Genelde </a:t>
            </a:r>
            <a:r>
              <a:rPr dirty="0" sz="2800" spc="-90">
                <a:latin typeface="Arial"/>
                <a:cs typeface="Arial"/>
              </a:rPr>
              <a:t>bu </a:t>
            </a:r>
            <a:r>
              <a:rPr dirty="0" sz="2800" spc="-85">
                <a:latin typeface="Arial"/>
                <a:cs typeface="Arial"/>
              </a:rPr>
              <a:t>stratejide </a:t>
            </a:r>
            <a:r>
              <a:rPr dirty="0" sz="2800" spc="-75">
                <a:latin typeface="Arial"/>
                <a:cs typeface="Arial"/>
              </a:rPr>
              <a:t>için </a:t>
            </a:r>
            <a:r>
              <a:rPr dirty="0" sz="2800" spc="-70">
                <a:latin typeface="Arial"/>
                <a:cs typeface="Arial"/>
              </a:rPr>
              <a:t>proje yönetim </a:t>
            </a:r>
            <a:r>
              <a:rPr dirty="0" sz="2800" spc="-114">
                <a:latin typeface="Arial"/>
                <a:cs typeface="Arial"/>
              </a:rPr>
              <a:t>planında </a:t>
            </a:r>
            <a:r>
              <a:rPr dirty="0" sz="2800" spc="-105">
                <a:latin typeface="Arial"/>
                <a:cs typeface="Arial"/>
              </a:rPr>
              <a:t>değişiklik  </a:t>
            </a:r>
            <a:r>
              <a:rPr dirty="0" sz="2800" spc="-135">
                <a:latin typeface="Arial"/>
                <a:cs typeface="Arial"/>
              </a:rPr>
              <a:t>yapılarak </a:t>
            </a:r>
            <a:r>
              <a:rPr dirty="0" sz="2800" spc="-85">
                <a:latin typeface="Arial"/>
                <a:cs typeface="Arial"/>
              </a:rPr>
              <a:t>riskten </a:t>
            </a:r>
            <a:r>
              <a:rPr dirty="0" sz="2800" spc="-145">
                <a:latin typeface="Arial"/>
                <a:cs typeface="Arial"/>
              </a:rPr>
              <a:t>kaçınılır. </a:t>
            </a:r>
            <a:r>
              <a:rPr dirty="0" sz="2800" spc="-265">
                <a:latin typeface="Arial"/>
                <a:cs typeface="Arial"/>
              </a:rPr>
              <a:t>Kısaca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riskten </a:t>
            </a:r>
            <a:r>
              <a:rPr dirty="0" sz="2800" spc="-165">
                <a:solidFill>
                  <a:srgbClr val="C00000"/>
                </a:solidFill>
                <a:latin typeface="Arial"/>
                <a:cs typeface="Arial"/>
              </a:rPr>
              <a:t>kaçınmak</a:t>
            </a:r>
            <a:r>
              <a:rPr dirty="0" sz="2800" spc="4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için  </a:t>
            </a:r>
            <a:r>
              <a:rPr dirty="0" sz="2800" spc="-145">
                <a:solidFill>
                  <a:srgbClr val="C00000"/>
                </a:solidFill>
                <a:latin typeface="Arial"/>
                <a:cs typeface="Arial"/>
              </a:rPr>
              <a:t>gerekirse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projede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değişiklik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yapılır.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863163"/>
            <a:ext cx="8700770" cy="273812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250" b="1">
                <a:solidFill>
                  <a:srgbClr val="C00000"/>
                </a:solidFill>
                <a:latin typeface="Arial"/>
                <a:cs typeface="Arial"/>
              </a:rPr>
              <a:t>Riskin 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Transfer</a:t>
            </a:r>
            <a:r>
              <a:rPr dirty="0" sz="28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Edilmesi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00">
                <a:latin typeface="Arial"/>
                <a:cs typeface="Arial"/>
              </a:rPr>
              <a:t>transfer </a:t>
            </a:r>
            <a:r>
              <a:rPr dirty="0" sz="2800" spc="-105">
                <a:latin typeface="Arial"/>
                <a:cs typeface="Arial"/>
              </a:rPr>
              <a:t>edilmesi </a:t>
            </a:r>
            <a:r>
              <a:rPr dirty="0" sz="2800" spc="-95">
                <a:latin typeface="Arial"/>
                <a:cs typeface="Arial"/>
              </a:rPr>
              <a:t>stratejisinde 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riskin </a:t>
            </a:r>
            <a:r>
              <a:rPr dirty="0" sz="2800" spc="-45">
                <a:solidFill>
                  <a:srgbClr val="C00000"/>
                </a:solidFill>
                <a:latin typeface="Arial"/>
                <a:cs typeface="Arial"/>
              </a:rPr>
              <a:t>etkileri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üçüncü  </a:t>
            </a:r>
            <a:r>
              <a:rPr dirty="0" sz="2800" spc="-3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800" spc="-130">
                <a:solidFill>
                  <a:srgbClr val="C00000"/>
                </a:solidFill>
                <a:latin typeface="Arial"/>
                <a:cs typeface="Arial"/>
              </a:rPr>
              <a:t>tarafa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aktarılır. </a:t>
            </a: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40">
                <a:latin typeface="Arial"/>
                <a:cs typeface="Arial"/>
              </a:rPr>
              <a:t>olasılığı </a:t>
            </a:r>
            <a:r>
              <a:rPr dirty="0" sz="2800" spc="-175">
                <a:latin typeface="Arial"/>
                <a:cs typeface="Arial"/>
              </a:rPr>
              <a:t>değişmez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90">
                <a:latin typeface="Arial"/>
                <a:cs typeface="Arial"/>
              </a:rPr>
              <a:t>bu </a:t>
            </a:r>
            <a:r>
              <a:rPr dirty="0" sz="2800" spc="-80">
                <a:latin typeface="Arial"/>
                <a:cs typeface="Arial"/>
              </a:rPr>
              <a:t>riskin  </a:t>
            </a:r>
            <a:r>
              <a:rPr dirty="0" sz="2800" spc="-155">
                <a:latin typeface="Arial"/>
                <a:cs typeface="Arial"/>
              </a:rPr>
              <a:t>meydana gelmeyeceği </a:t>
            </a:r>
            <a:r>
              <a:rPr dirty="0" sz="2800" spc="-135">
                <a:latin typeface="Arial"/>
                <a:cs typeface="Arial"/>
              </a:rPr>
              <a:t>anlamına </a:t>
            </a:r>
            <a:r>
              <a:rPr dirty="0" sz="2800" spc="-160">
                <a:latin typeface="Arial"/>
                <a:cs typeface="Arial"/>
              </a:rPr>
              <a:t>gelmez. </a:t>
            </a:r>
            <a:r>
              <a:rPr dirty="0" sz="2800" spc="-180">
                <a:latin typeface="Arial"/>
                <a:cs typeface="Arial"/>
              </a:rPr>
              <a:t>Transfer </a:t>
            </a:r>
            <a:r>
              <a:rPr dirty="0" sz="2800" spc="-95">
                <a:latin typeface="Arial"/>
                <a:cs typeface="Arial"/>
              </a:rPr>
              <a:t>edilmek  </a:t>
            </a:r>
            <a:r>
              <a:rPr dirty="0" sz="2800" spc="-114">
                <a:latin typeface="Arial"/>
                <a:cs typeface="Arial"/>
              </a:rPr>
              <a:t>istenen </a:t>
            </a:r>
            <a:r>
              <a:rPr dirty="0" sz="2800" spc="-80">
                <a:latin typeface="Arial"/>
                <a:cs typeface="Arial"/>
              </a:rPr>
              <a:t>riskler </a:t>
            </a:r>
            <a:r>
              <a:rPr dirty="0" sz="2800" spc="-100">
                <a:latin typeface="Arial"/>
                <a:cs typeface="Arial"/>
              </a:rPr>
              <a:t>genellikle </a:t>
            </a:r>
            <a:r>
              <a:rPr dirty="0" sz="2800" spc="-40">
                <a:latin typeface="Arial"/>
                <a:cs typeface="Arial"/>
              </a:rPr>
              <a:t>belirli</a:t>
            </a:r>
            <a:r>
              <a:rPr dirty="0" sz="2800" spc="69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bir </a:t>
            </a:r>
            <a:r>
              <a:rPr dirty="0" sz="2800" spc="-85">
                <a:latin typeface="Arial"/>
                <a:cs typeface="Arial"/>
              </a:rPr>
              <a:t>ücret </a:t>
            </a:r>
            <a:r>
              <a:rPr dirty="0" sz="2800" spc="-95">
                <a:latin typeface="Arial"/>
                <a:cs typeface="Arial"/>
              </a:rPr>
              <a:t>(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35">
                <a:solidFill>
                  <a:srgbClr val="C00000"/>
                </a:solidFill>
                <a:latin typeface="Arial"/>
                <a:cs typeface="Arial"/>
              </a:rPr>
              <a:t>primi</a:t>
            </a:r>
            <a:r>
              <a:rPr dirty="0" sz="2800" spc="-35">
                <a:latin typeface="Arial"/>
                <a:cs typeface="Arial"/>
              </a:rPr>
              <a:t>)  </a:t>
            </a:r>
            <a:r>
              <a:rPr dirty="0" sz="2800" spc="-150">
                <a:latin typeface="Arial"/>
                <a:cs typeface="Arial"/>
              </a:rPr>
              <a:t>karşılığında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sigorta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şirketlerine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yüklenirler.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938959"/>
            <a:ext cx="47180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0" b="1">
                <a:solidFill>
                  <a:srgbClr val="C00000"/>
                </a:solidFill>
                <a:latin typeface="Arial"/>
                <a:cs typeface="Arial"/>
              </a:rPr>
              <a:t>Riskin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35" b="1">
                <a:solidFill>
                  <a:srgbClr val="C00000"/>
                </a:solidFill>
                <a:latin typeface="Arial"/>
                <a:cs typeface="Arial"/>
              </a:rPr>
              <a:t>Azaltılması/Hafifletilmesi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53" y="2441781"/>
            <a:ext cx="40233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4580" algn="l"/>
                <a:tab pos="2822575" algn="l"/>
              </a:tabLst>
            </a:pPr>
            <a:r>
              <a:rPr dirty="0" sz="2800" spc="-505">
                <a:latin typeface="Arial"/>
                <a:cs typeface="Arial"/>
              </a:rPr>
              <a:t>R</a:t>
            </a:r>
            <a:r>
              <a:rPr dirty="0" sz="2800" spc="-90">
                <a:latin typeface="Arial"/>
                <a:cs typeface="Arial"/>
              </a:rPr>
              <a:t>i</a:t>
            </a:r>
            <a:r>
              <a:rPr dirty="0" sz="2800" spc="-204">
                <a:latin typeface="Arial"/>
                <a:cs typeface="Arial"/>
              </a:rPr>
              <a:t>s</a:t>
            </a:r>
            <a:r>
              <a:rPr dirty="0" sz="2800" spc="-135">
                <a:latin typeface="Arial"/>
                <a:cs typeface="Arial"/>
              </a:rPr>
              <a:t>k</a:t>
            </a:r>
            <a:r>
              <a:rPr dirty="0" sz="2800" spc="-20">
                <a:latin typeface="Arial"/>
                <a:cs typeface="Arial"/>
              </a:rPr>
              <a:t>i</a:t>
            </a:r>
            <a:r>
              <a:rPr dirty="0" sz="2800" spc="-65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355">
                <a:latin typeface="Arial"/>
                <a:cs typeface="Arial"/>
              </a:rPr>
              <a:t>z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15">
                <a:latin typeface="Arial"/>
                <a:cs typeface="Arial"/>
              </a:rPr>
              <a:t>l</a:t>
            </a:r>
            <a:r>
              <a:rPr dirty="0" sz="2800" spc="5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ı</a:t>
            </a:r>
            <a:r>
              <a:rPr dirty="0" sz="2800" spc="10">
                <a:latin typeface="Arial"/>
                <a:cs typeface="Arial"/>
              </a:rPr>
              <a:t>l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290">
                <a:latin typeface="Arial"/>
                <a:cs typeface="Arial"/>
              </a:rPr>
              <a:t>s</a:t>
            </a:r>
            <a:r>
              <a:rPr dirty="0" sz="2800" spc="-160">
                <a:latin typeface="Arial"/>
                <a:cs typeface="Arial"/>
              </a:rPr>
              <a:t>ı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4">
                <a:latin typeface="Arial"/>
                <a:cs typeface="Arial"/>
              </a:rPr>
              <a:t>s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40">
                <a:latin typeface="Arial"/>
                <a:cs typeface="Arial"/>
              </a:rPr>
              <a:t>r</a:t>
            </a:r>
            <a:r>
              <a:rPr dirty="0" sz="2800" spc="-170">
                <a:latin typeface="Arial"/>
                <a:cs typeface="Arial"/>
              </a:rPr>
              <a:t>a</a:t>
            </a:r>
            <a:r>
              <a:rPr dirty="0" sz="2800" spc="-35">
                <a:latin typeface="Arial"/>
                <a:cs typeface="Arial"/>
              </a:rPr>
              <a:t>t</a:t>
            </a:r>
            <a:r>
              <a:rPr dirty="0" sz="2800" spc="-170">
                <a:latin typeface="Arial"/>
                <a:cs typeface="Arial"/>
              </a:rPr>
              <a:t>e</a:t>
            </a:r>
            <a:r>
              <a:rPr dirty="0" sz="2800" spc="25">
                <a:latin typeface="Arial"/>
                <a:cs typeface="Arial"/>
              </a:rPr>
              <a:t>j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7999" y="2441781"/>
            <a:ext cx="44424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485" algn="l"/>
                <a:tab pos="1561465" algn="l"/>
                <a:tab pos="2476500" algn="l"/>
                <a:tab pos="3275965" algn="l"/>
              </a:tabLst>
            </a:pPr>
            <a:r>
              <a:rPr dirty="0" sz="2800" spc="-55">
                <a:latin typeface="Arial"/>
                <a:cs typeface="Arial"/>
              </a:rPr>
              <a:t>ile	</a:t>
            </a:r>
            <a:r>
              <a:rPr dirty="0" sz="2800" spc="-65">
                <a:latin typeface="Arial"/>
                <a:cs typeface="Arial"/>
              </a:rPr>
              <a:t>proje	</a:t>
            </a:r>
            <a:r>
              <a:rPr dirty="0" sz="2800" spc="-80">
                <a:latin typeface="Arial"/>
                <a:cs typeface="Arial"/>
              </a:rPr>
              <a:t>ekibi	</a:t>
            </a:r>
            <a:r>
              <a:rPr dirty="0" sz="2800" spc="-40">
                <a:latin typeface="Arial"/>
                <a:cs typeface="Arial"/>
              </a:rPr>
              <a:t>ilgili	</a:t>
            </a:r>
            <a:r>
              <a:rPr dirty="0" sz="2800" spc="-70">
                <a:latin typeface="Arial"/>
                <a:cs typeface="Arial"/>
              </a:rPr>
              <a:t>risklerin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697" y="2868450"/>
            <a:ext cx="8700135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55">
                <a:latin typeface="Arial"/>
                <a:cs typeface="Arial"/>
              </a:rPr>
              <a:t>meydana </a:t>
            </a:r>
            <a:r>
              <a:rPr dirty="0" sz="2800" spc="-140">
                <a:latin typeface="Arial"/>
                <a:cs typeface="Arial"/>
              </a:rPr>
              <a:t>gelme </a:t>
            </a:r>
            <a:r>
              <a:rPr dirty="0" sz="2800" spc="-114">
                <a:latin typeface="Arial"/>
                <a:cs typeface="Arial"/>
              </a:rPr>
              <a:t>olasılıklarını</a:t>
            </a:r>
            <a:r>
              <a:rPr dirty="0" sz="2800" spc="545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veya </a:t>
            </a:r>
            <a:r>
              <a:rPr dirty="0" sz="2800" spc="-70">
                <a:latin typeface="Arial"/>
                <a:cs typeface="Arial"/>
              </a:rPr>
              <a:t>risklerini </a:t>
            </a:r>
            <a:r>
              <a:rPr dirty="0" sz="2800" spc="-175">
                <a:latin typeface="Arial"/>
                <a:cs typeface="Arial"/>
              </a:rPr>
              <a:t>azaltmaya  </a:t>
            </a:r>
            <a:r>
              <a:rPr dirty="0" sz="2800" spc="-95">
                <a:latin typeface="Arial"/>
                <a:cs typeface="Arial"/>
              </a:rPr>
              <a:t>yönelik </a:t>
            </a:r>
            <a:r>
              <a:rPr dirty="0" sz="2800" spc="-100">
                <a:latin typeface="Arial"/>
                <a:cs typeface="Arial"/>
              </a:rPr>
              <a:t>eylemler </a:t>
            </a:r>
            <a:r>
              <a:rPr dirty="0" sz="2800" spc="-175">
                <a:latin typeface="Arial"/>
                <a:cs typeface="Arial"/>
              </a:rPr>
              <a:t>yapar. </a:t>
            </a:r>
            <a:r>
              <a:rPr dirty="0" sz="2800" spc="-235">
                <a:latin typeface="Arial"/>
                <a:cs typeface="Arial"/>
              </a:rPr>
              <a:t>Risk </a:t>
            </a:r>
            <a:r>
              <a:rPr dirty="0" sz="2800" spc="-70">
                <a:latin typeface="Arial"/>
                <a:cs typeface="Arial"/>
              </a:rPr>
              <a:t>yönetim </a:t>
            </a:r>
            <a:r>
              <a:rPr dirty="0" sz="2800" spc="-114">
                <a:latin typeface="Arial"/>
                <a:cs typeface="Arial"/>
              </a:rPr>
              <a:t>planında </a:t>
            </a:r>
            <a:r>
              <a:rPr dirty="0" sz="2800" spc="-45">
                <a:latin typeface="Arial"/>
                <a:cs typeface="Arial"/>
              </a:rPr>
              <a:t>belirtilen </a:t>
            </a:r>
            <a:r>
              <a:rPr dirty="0" sz="2800" spc="-150">
                <a:solidFill>
                  <a:srgbClr val="C00000"/>
                </a:solidFill>
                <a:latin typeface="Arial"/>
                <a:cs typeface="Arial"/>
              </a:rPr>
              <a:t>eşik  </a:t>
            </a:r>
            <a:r>
              <a:rPr dirty="0" sz="2800" spc="-145">
                <a:solidFill>
                  <a:srgbClr val="C00000"/>
                </a:solidFill>
                <a:latin typeface="Arial"/>
                <a:cs typeface="Arial"/>
              </a:rPr>
              <a:t>değere </a:t>
            </a:r>
            <a:r>
              <a:rPr dirty="0" sz="2800" spc="-175">
                <a:solidFill>
                  <a:srgbClr val="C00000"/>
                </a:solidFill>
                <a:latin typeface="Arial"/>
                <a:cs typeface="Arial"/>
              </a:rPr>
              <a:t>ulaşıncaya </a:t>
            </a:r>
            <a:r>
              <a:rPr dirty="0" sz="2800" spc="-145">
                <a:solidFill>
                  <a:srgbClr val="C00000"/>
                </a:solidFill>
                <a:latin typeface="Arial"/>
                <a:cs typeface="Arial"/>
              </a:rPr>
              <a:t>kadar 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riskin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azaltılması </a:t>
            </a:r>
            <a:r>
              <a:rPr dirty="0" sz="2800" spc="-90">
                <a:latin typeface="Arial"/>
                <a:cs typeface="Arial"/>
              </a:rPr>
              <a:t>işlemi </a:t>
            </a:r>
            <a:r>
              <a:rPr dirty="0" sz="2800" spc="-155">
                <a:latin typeface="Arial"/>
                <a:cs typeface="Arial"/>
              </a:rPr>
              <a:t>devam </a:t>
            </a:r>
            <a:r>
              <a:rPr dirty="0" sz="2800" spc="-150">
                <a:latin typeface="Arial"/>
                <a:cs typeface="Arial"/>
              </a:rPr>
              <a:t>eder.  </a:t>
            </a:r>
            <a:r>
              <a:rPr dirty="0" sz="2800" spc="-140">
                <a:latin typeface="Arial"/>
                <a:cs typeface="Arial"/>
              </a:rPr>
              <a:t>Riskleri </a:t>
            </a:r>
            <a:r>
              <a:rPr dirty="0" sz="2800" spc="-165">
                <a:latin typeface="Arial"/>
                <a:cs typeface="Arial"/>
              </a:rPr>
              <a:t>azaltmaya </a:t>
            </a:r>
            <a:r>
              <a:rPr dirty="0" sz="2800" spc="-95">
                <a:latin typeface="Arial"/>
                <a:cs typeface="Arial"/>
              </a:rPr>
              <a:t>yönelik </a:t>
            </a:r>
            <a:r>
              <a:rPr dirty="0" sz="2800" spc="-135">
                <a:latin typeface="Arial"/>
                <a:cs typeface="Arial"/>
              </a:rPr>
              <a:t>yapılan </a:t>
            </a:r>
            <a:r>
              <a:rPr dirty="0" sz="2800" spc="-95">
                <a:latin typeface="Arial"/>
                <a:cs typeface="Arial"/>
              </a:rPr>
              <a:t>eylemler </a:t>
            </a:r>
            <a:r>
              <a:rPr dirty="0" sz="2800" spc="-140">
                <a:latin typeface="Arial"/>
                <a:cs typeface="Arial"/>
              </a:rPr>
              <a:t>genelde </a:t>
            </a:r>
            <a:r>
              <a:rPr dirty="0" sz="2800" spc="-80">
                <a:latin typeface="Arial"/>
                <a:cs typeface="Arial"/>
              </a:rPr>
              <a:t>riskin  </a:t>
            </a:r>
            <a:r>
              <a:rPr dirty="0" sz="2800" spc="-155">
                <a:latin typeface="Arial"/>
                <a:cs typeface="Arial"/>
              </a:rPr>
              <a:t>gerçekleşmesi </a:t>
            </a:r>
            <a:r>
              <a:rPr dirty="0" sz="2800" spc="-95">
                <a:latin typeface="Arial"/>
                <a:cs typeface="Arial"/>
              </a:rPr>
              <a:t>halinde </a:t>
            </a:r>
            <a:r>
              <a:rPr dirty="0" sz="2800" spc="-140">
                <a:latin typeface="Arial"/>
                <a:cs typeface="Arial"/>
              </a:rPr>
              <a:t>hasarının </a:t>
            </a:r>
            <a:r>
              <a:rPr dirty="0" sz="2800" spc="-125">
                <a:latin typeface="Arial"/>
                <a:cs typeface="Arial"/>
              </a:rPr>
              <a:t>onarılmasından </a:t>
            </a:r>
            <a:r>
              <a:rPr dirty="0" sz="2800" spc="-155">
                <a:latin typeface="Arial"/>
                <a:cs typeface="Arial"/>
              </a:rPr>
              <a:t>daha  </a:t>
            </a:r>
            <a:r>
              <a:rPr dirty="0" sz="2800" spc="-55">
                <a:latin typeface="Arial"/>
                <a:cs typeface="Arial"/>
              </a:rPr>
              <a:t>verimli </a:t>
            </a:r>
            <a:r>
              <a:rPr dirty="0" sz="2800" spc="-110">
                <a:latin typeface="Arial"/>
                <a:cs typeface="Arial"/>
              </a:rPr>
              <a:t>olmaktadır. </a:t>
            </a:r>
            <a:r>
              <a:rPr dirty="0" sz="2800" spc="-250">
                <a:solidFill>
                  <a:srgbClr val="C00000"/>
                </a:solidFill>
                <a:latin typeface="Arial"/>
                <a:cs typeface="Arial"/>
              </a:rPr>
              <a:t>Yani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50">
                <a:solidFill>
                  <a:srgbClr val="C00000"/>
                </a:solidFill>
                <a:latin typeface="Arial"/>
                <a:cs typeface="Arial"/>
              </a:rPr>
              <a:t>azaltma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maliyetleri,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65">
                <a:solidFill>
                  <a:srgbClr val="C00000"/>
                </a:solidFill>
                <a:latin typeface="Arial"/>
                <a:cs typeface="Arial"/>
              </a:rPr>
              <a:t>hasar  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maliyetlerinden 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genellikle </a:t>
            </a:r>
            <a:r>
              <a:rPr dirty="0" sz="2800" spc="-155">
                <a:solidFill>
                  <a:srgbClr val="C00000"/>
                </a:solidFill>
                <a:latin typeface="Arial"/>
                <a:cs typeface="Arial"/>
              </a:rPr>
              <a:t>daha </a:t>
            </a:r>
            <a:r>
              <a:rPr dirty="0" sz="2800" spc="-254">
                <a:solidFill>
                  <a:srgbClr val="C00000"/>
                </a:solidFill>
                <a:latin typeface="Arial"/>
                <a:cs typeface="Arial"/>
              </a:rPr>
              <a:t>az</a:t>
            </a:r>
            <a:r>
              <a:rPr dirty="0" sz="28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C00000"/>
                </a:solidFill>
                <a:latin typeface="Arial"/>
                <a:cs typeface="Arial"/>
              </a:rPr>
              <a:t>olmaktadır.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986" y="1863163"/>
            <a:ext cx="8702040" cy="487108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  <a:spcBef>
                <a:spcPts val="695"/>
              </a:spcBef>
            </a:pPr>
            <a:r>
              <a:rPr dirty="0" sz="2800" spc="-250" b="1">
                <a:solidFill>
                  <a:srgbClr val="C00000"/>
                </a:solidFill>
                <a:latin typeface="Arial"/>
                <a:cs typeface="Arial"/>
              </a:rPr>
              <a:t>Riskin </a:t>
            </a:r>
            <a:r>
              <a:rPr dirty="0" sz="2800" spc="-245" b="1">
                <a:solidFill>
                  <a:srgbClr val="C00000"/>
                </a:solidFill>
                <a:latin typeface="Arial"/>
                <a:cs typeface="Arial"/>
              </a:rPr>
              <a:t>Kabul</a:t>
            </a:r>
            <a:r>
              <a:rPr dirty="0" sz="28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Edilmesi</a:t>
            </a:r>
            <a:endParaRPr sz="2800">
              <a:latin typeface="Arial"/>
              <a:cs typeface="Arial"/>
            </a:endParaRPr>
          </a:p>
          <a:p>
            <a:pPr algn="just" marL="12700" marR="5080" indent="635">
              <a:lnSpc>
                <a:spcPct val="100000"/>
              </a:lnSpc>
              <a:spcBef>
                <a:spcPts val="600"/>
              </a:spcBef>
            </a:pP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14">
                <a:latin typeface="Arial"/>
                <a:cs typeface="Arial"/>
              </a:rPr>
              <a:t>kabul </a:t>
            </a:r>
            <a:r>
              <a:rPr dirty="0" sz="2800" spc="-100">
                <a:latin typeface="Arial"/>
                <a:cs typeface="Arial"/>
              </a:rPr>
              <a:t>edilmesi, </a:t>
            </a:r>
            <a:r>
              <a:rPr dirty="0" sz="2800" spc="-105">
                <a:latin typeface="Arial"/>
                <a:cs typeface="Arial"/>
              </a:rPr>
              <a:t>isminden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170">
                <a:latin typeface="Arial"/>
                <a:cs typeface="Arial"/>
              </a:rPr>
              <a:t>anlaşılacağı üzere </a:t>
            </a:r>
            <a:r>
              <a:rPr dirty="0" sz="2800" spc="-155">
                <a:latin typeface="Arial"/>
                <a:cs typeface="Arial"/>
              </a:rPr>
              <a:t>riske  </a:t>
            </a:r>
            <a:r>
              <a:rPr dirty="0" sz="2800" spc="-170">
                <a:latin typeface="Arial"/>
                <a:cs typeface="Arial"/>
              </a:rPr>
              <a:t>karşı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herhangi</a:t>
            </a:r>
            <a:r>
              <a:rPr dirty="0" sz="2800" spc="5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önlem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alınmaması</a:t>
            </a:r>
            <a:r>
              <a:rPr dirty="0" sz="2800" spc="-135">
                <a:latin typeface="Arial"/>
                <a:cs typeface="Arial"/>
              </a:rPr>
              <a:t>dır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00">
                <a:latin typeface="Arial"/>
                <a:cs typeface="Arial"/>
              </a:rPr>
              <a:t>olduğu </a:t>
            </a:r>
            <a:r>
              <a:rPr dirty="0" sz="2800" spc="-90">
                <a:latin typeface="Arial"/>
                <a:cs typeface="Arial"/>
              </a:rPr>
              <a:t>gibi  üstlenilmesidir. </a:t>
            </a:r>
            <a:r>
              <a:rPr dirty="0" sz="2800" spc="-215">
                <a:latin typeface="Arial"/>
                <a:cs typeface="Arial"/>
              </a:rPr>
              <a:t>Bu </a:t>
            </a:r>
            <a:r>
              <a:rPr dirty="0" sz="2800" spc="-180">
                <a:latin typeface="Arial"/>
                <a:cs typeface="Arial"/>
              </a:rPr>
              <a:t>seçenek </a:t>
            </a:r>
            <a:r>
              <a:rPr dirty="0" sz="2800" spc="-50">
                <a:solidFill>
                  <a:srgbClr val="C00000"/>
                </a:solidFill>
                <a:latin typeface="Arial"/>
                <a:cs typeface="Arial"/>
              </a:rPr>
              <a:t>etkilerin </a:t>
            </a:r>
            <a:r>
              <a:rPr dirty="0" sz="2800" spc="-17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sz="2800" spc="-50">
                <a:solidFill>
                  <a:srgbClr val="C00000"/>
                </a:solidFill>
                <a:latin typeface="Arial"/>
                <a:cs typeface="Arial"/>
              </a:rPr>
              <a:t>ihtimallerin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düşük 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olduğu durumlarda </a:t>
            </a:r>
            <a:r>
              <a:rPr dirty="0" sz="2800" spc="-110">
                <a:latin typeface="Arial"/>
                <a:cs typeface="Arial"/>
              </a:rPr>
              <a:t>uygulanabilir. </a:t>
            </a:r>
            <a:r>
              <a:rPr dirty="0" sz="2800" spc="-240">
                <a:latin typeface="Arial"/>
                <a:cs typeface="Arial"/>
              </a:rPr>
              <a:t>Bazen</a:t>
            </a:r>
            <a:r>
              <a:rPr dirty="0" sz="2800" spc="29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projeyi </a:t>
            </a:r>
            <a:r>
              <a:rPr dirty="0" sz="2800" spc="-75">
                <a:latin typeface="Arial"/>
                <a:cs typeface="Arial"/>
              </a:rPr>
              <a:t>yürüten  </a:t>
            </a:r>
            <a:r>
              <a:rPr dirty="0" sz="2800" spc="-95">
                <a:latin typeface="Arial"/>
                <a:cs typeface="Arial"/>
              </a:rPr>
              <a:t>taraf </a:t>
            </a:r>
            <a:r>
              <a:rPr dirty="0" sz="2800" spc="-90">
                <a:latin typeface="Arial"/>
                <a:cs typeface="Arial"/>
              </a:rPr>
              <a:t>belirsizliği </a:t>
            </a:r>
            <a:r>
              <a:rPr dirty="0" sz="2800" spc="-165">
                <a:latin typeface="Arial"/>
                <a:cs typeface="Arial"/>
              </a:rPr>
              <a:t>yüksek </a:t>
            </a:r>
            <a:r>
              <a:rPr dirty="0" sz="2800" spc="-190">
                <a:latin typeface="Arial"/>
                <a:cs typeface="Arial"/>
              </a:rPr>
              <a:t>bazı </a:t>
            </a:r>
            <a:r>
              <a:rPr dirty="0" sz="2800" spc="-95">
                <a:latin typeface="Arial"/>
                <a:cs typeface="Arial"/>
              </a:rPr>
              <a:t>risklere </a:t>
            </a:r>
            <a:r>
              <a:rPr dirty="0" sz="2800" spc="-170">
                <a:latin typeface="Arial"/>
                <a:cs typeface="Arial"/>
              </a:rPr>
              <a:t>karşı </a:t>
            </a:r>
            <a:r>
              <a:rPr dirty="0" sz="2800" spc="-70">
                <a:latin typeface="Arial"/>
                <a:cs typeface="Arial"/>
              </a:rPr>
              <a:t>hiçbir </a:t>
            </a:r>
            <a:r>
              <a:rPr dirty="0" sz="2800" spc="-120">
                <a:latin typeface="Arial"/>
                <a:cs typeface="Arial"/>
              </a:rPr>
              <a:t>değerleme  </a:t>
            </a:r>
            <a:r>
              <a:rPr dirty="0" sz="2800" spc="-180">
                <a:latin typeface="Arial"/>
                <a:cs typeface="Arial"/>
              </a:rPr>
              <a:t>yapamaz. </a:t>
            </a:r>
            <a:r>
              <a:rPr dirty="0" sz="2800" spc="-215">
                <a:latin typeface="Arial"/>
                <a:cs typeface="Arial"/>
              </a:rPr>
              <a:t>Bu </a:t>
            </a:r>
            <a:r>
              <a:rPr dirty="0" sz="2800" spc="-70">
                <a:latin typeface="Arial"/>
                <a:cs typeface="Arial"/>
              </a:rPr>
              <a:t>riskleri </a:t>
            </a:r>
            <a:r>
              <a:rPr dirty="0" sz="2800" spc="-35">
                <a:latin typeface="Arial"/>
                <a:cs typeface="Arial"/>
              </a:rPr>
              <a:t>ileriki </a:t>
            </a:r>
            <a:r>
              <a:rPr dirty="0" sz="2800" spc="-80">
                <a:latin typeface="Arial"/>
                <a:cs typeface="Arial"/>
              </a:rPr>
              <a:t>projelerde </a:t>
            </a:r>
            <a:r>
              <a:rPr dirty="0" sz="2800" spc="-155">
                <a:latin typeface="Arial"/>
                <a:cs typeface="Arial"/>
              </a:rPr>
              <a:t>daha </a:t>
            </a:r>
            <a:r>
              <a:rPr dirty="0" sz="2800" spc="-45">
                <a:latin typeface="Arial"/>
                <a:cs typeface="Arial"/>
              </a:rPr>
              <a:t>iyi </a:t>
            </a:r>
            <a:r>
              <a:rPr dirty="0" sz="2800" spc="-140">
                <a:latin typeface="Arial"/>
                <a:cs typeface="Arial"/>
              </a:rPr>
              <a:t>analiz </a:t>
            </a:r>
            <a:r>
              <a:rPr dirty="0" sz="2800" spc="-105">
                <a:latin typeface="Arial"/>
                <a:cs typeface="Arial"/>
              </a:rPr>
              <a:t>etmek  </a:t>
            </a:r>
            <a:r>
              <a:rPr dirty="0" sz="2800" spc="-75">
                <a:latin typeface="Arial"/>
                <a:cs typeface="Arial"/>
              </a:rPr>
              <a:t>için riski </a:t>
            </a:r>
            <a:r>
              <a:rPr dirty="0" sz="2800" spc="-114">
                <a:latin typeface="Arial"/>
                <a:cs typeface="Arial"/>
              </a:rPr>
              <a:t>kabul </a:t>
            </a:r>
            <a:r>
              <a:rPr dirty="0" sz="2800" spc="-130">
                <a:latin typeface="Arial"/>
                <a:cs typeface="Arial"/>
              </a:rPr>
              <a:t>ederek </a:t>
            </a:r>
            <a:r>
              <a:rPr dirty="0" sz="2800" spc="-135">
                <a:latin typeface="Arial"/>
                <a:cs typeface="Arial"/>
              </a:rPr>
              <a:t>izlemeye alır. </a:t>
            </a:r>
            <a:r>
              <a:rPr dirty="0" sz="2800" spc="-170">
                <a:latin typeface="Arial"/>
                <a:cs typeface="Arial"/>
              </a:rPr>
              <a:t>Riskin </a:t>
            </a:r>
            <a:r>
              <a:rPr dirty="0" sz="2800" spc="-155">
                <a:latin typeface="Arial"/>
                <a:cs typeface="Arial"/>
              </a:rPr>
              <a:t>gerçekleşmesi  </a:t>
            </a:r>
            <a:r>
              <a:rPr dirty="0" sz="2800" spc="-95">
                <a:latin typeface="Arial"/>
                <a:cs typeface="Arial"/>
              </a:rPr>
              <a:t>halinde </a:t>
            </a:r>
            <a:r>
              <a:rPr dirty="0" sz="2800" spc="-40">
                <a:latin typeface="Arial"/>
                <a:cs typeface="Arial"/>
              </a:rPr>
              <a:t>etkilerini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14">
                <a:latin typeface="Arial"/>
                <a:cs typeface="Arial"/>
              </a:rPr>
              <a:t>koşullarını </a:t>
            </a:r>
            <a:r>
              <a:rPr dirty="0" sz="2800" spc="-90">
                <a:latin typeface="Arial"/>
                <a:cs typeface="Arial"/>
              </a:rPr>
              <a:t>tespit </a:t>
            </a:r>
            <a:r>
              <a:rPr dirty="0" sz="2800" spc="-150">
                <a:latin typeface="Arial"/>
                <a:cs typeface="Arial"/>
              </a:rPr>
              <a:t>eder. </a:t>
            </a:r>
            <a:r>
              <a:rPr dirty="0" sz="2800" spc="-130">
                <a:latin typeface="Arial"/>
                <a:cs typeface="Arial"/>
              </a:rPr>
              <a:t>Proje </a:t>
            </a:r>
            <a:r>
              <a:rPr dirty="0" sz="2800" spc="-70">
                <a:latin typeface="Arial"/>
                <a:cs typeface="Arial"/>
              </a:rPr>
              <a:t>yönetim  </a:t>
            </a:r>
            <a:r>
              <a:rPr dirty="0" sz="2800" spc="-80">
                <a:latin typeface="Arial"/>
                <a:cs typeface="Arial"/>
              </a:rPr>
              <a:t>ekibi </a:t>
            </a:r>
            <a:r>
              <a:rPr dirty="0" sz="2800" spc="-85">
                <a:latin typeface="Arial"/>
                <a:cs typeface="Arial"/>
              </a:rPr>
              <a:t>bu </a:t>
            </a:r>
            <a:r>
              <a:rPr dirty="0" sz="2800" spc="-55">
                <a:latin typeface="Arial"/>
                <a:cs typeface="Arial"/>
              </a:rPr>
              <a:t>bilgileri </a:t>
            </a:r>
            <a:r>
              <a:rPr dirty="0" sz="2800" spc="-125">
                <a:latin typeface="Arial"/>
                <a:cs typeface="Arial"/>
              </a:rPr>
              <a:t>sonraki </a:t>
            </a:r>
            <a:r>
              <a:rPr dirty="0" sz="2800" spc="-65">
                <a:latin typeface="Arial"/>
                <a:cs typeface="Arial"/>
              </a:rPr>
              <a:t>projeler</a:t>
            </a:r>
            <a:r>
              <a:rPr dirty="0" sz="2800" spc="64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105">
                <a:latin typeface="Arial"/>
                <a:cs typeface="Arial"/>
              </a:rPr>
              <a:t>kullanılmak </a:t>
            </a:r>
            <a:r>
              <a:rPr dirty="0" sz="2800" spc="-165">
                <a:latin typeface="Arial"/>
                <a:cs typeface="Arial"/>
              </a:rPr>
              <a:t>üzere  </a:t>
            </a:r>
            <a:r>
              <a:rPr dirty="0" sz="2800" spc="-125">
                <a:latin typeface="Arial"/>
                <a:cs typeface="Arial"/>
              </a:rPr>
              <a:t>arşivler.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1584" y="2839986"/>
            <a:ext cx="869886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800" spc="-235">
                <a:latin typeface="Arial"/>
                <a:cs typeface="Arial"/>
              </a:rPr>
              <a:t>Risk </a:t>
            </a:r>
            <a:r>
              <a:rPr dirty="0" sz="2800" spc="-85">
                <a:latin typeface="Arial"/>
                <a:cs typeface="Arial"/>
              </a:rPr>
              <a:t>tepki </a:t>
            </a:r>
            <a:r>
              <a:rPr dirty="0" sz="2800" spc="-95">
                <a:latin typeface="Arial"/>
                <a:cs typeface="Arial"/>
              </a:rPr>
              <a:t>planlarının </a:t>
            </a:r>
            <a:r>
              <a:rPr dirty="0" sz="2800" spc="-140">
                <a:latin typeface="Arial"/>
                <a:cs typeface="Arial"/>
              </a:rPr>
              <a:t>hazırlanmasının </a:t>
            </a:r>
            <a:r>
              <a:rPr dirty="0" sz="2800" spc="-120">
                <a:latin typeface="Arial"/>
                <a:cs typeface="Arial"/>
              </a:rPr>
              <a:t>ardından </a:t>
            </a:r>
            <a:r>
              <a:rPr dirty="0" sz="2800" spc="-105">
                <a:latin typeface="Arial"/>
                <a:cs typeface="Arial"/>
              </a:rPr>
              <a:t>projeye </a:t>
            </a:r>
            <a:r>
              <a:rPr dirty="0" sz="2800" spc="-45">
                <a:latin typeface="Arial"/>
                <a:cs typeface="Arial"/>
              </a:rPr>
              <a:t>ait  </a:t>
            </a:r>
            <a:r>
              <a:rPr dirty="0" sz="2800" spc="-75">
                <a:latin typeface="Arial"/>
                <a:cs typeface="Arial"/>
              </a:rPr>
              <a:t>maliyet, </a:t>
            </a:r>
            <a:r>
              <a:rPr dirty="0" sz="2800" spc="-145">
                <a:latin typeface="Arial"/>
                <a:cs typeface="Arial"/>
              </a:rPr>
              <a:t>süre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130">
                <a:latin typeface="Arial"/>
                <a:cs typeface="Arial"/>
              </a:rPr>
              <a:t>benzeri </a:t>
            </a:r>
            <a:r>
              <a:rPr dirty="0" sz="2800" spc="-140">
                <a:latin typeface="Arial"/>
                <a:cs typeface="Arial"/>
              </a:rPr>
              <a:t>çizelgeler </a:t>
            </a:r>
            <a:r>
              <a:rPr dirty="0" sz="2800" spc="-114">
                <a:latin typeface="Arial"/>
                <a:cs typeface="Arial"/>
              </a:rPr>
              <a:t>güncellenir, </a:t>
            </a:r>
            <a:r>
              <a:rPr dirty="0" sz="2800" spc="-85">
                <a:latin typeface="Arial"/>
                <a:cs typeface="Arial"/>
              </a:rPr>
              <a:t>tepki </a:t>
            </a:r>
            <a:r>
              <a:rPr dirty="0" sz="2800" spc="-90">
                <a:latin typeface="Arial"/>
                <a:cs typeface="Arial"/>
              </a:rPr>
              <a:t>planları  </a:t>
            </a:r>
            <a:r>
              <a:rPr dirty="0" sz="2800" spc="-125">
                <a:latin typeface="Arial"/>
                <a:cs typeface="Arial"/>
              </a:rPr>
              <a:t>plana </a:t>
            </a:r>
            <a:r>
              <a:rPr dirty="0" sz="2800" spc="-80">
                <a:latin typeface="Arial"/>
                <a:cs typeface="Arial"/>
              </a:rPr>
              <a:t>dahil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edilir.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407071" y="2800934"/>
            <a:ext cx="2883535" cy="1136015"/>
            <a:chOff x="1407071" y="2800934"/>
            <a:chExt cx="2883535" cy="1136015"/>
          </a:xfrm>
        </p:grpSpPr>
        <p:sp>
          <p:nvSpPr>
            <p:cNvPr id="6" name="object 6"/>
            <p:cNvSpPr/>
            <p:nvPr/>
          </p:nvSpPr>
          <p:spPr>
            <a:xfrm>
              <a:off x="1419783" y="2813621"/>
              <a:ext cx="2857576" cy="11101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19771" y="2813634"/>
              <a:ext cx="2858135" cy="1110615"/>
            </a:xfrm>
            <a:custGeom>
              <a:avLst/>
              <a:gdLst/>
              <a:ahLst/>
              <a:cxnLst/>
              <a:rect l="l" t="t" r="r" b="b"/>
              <a:pathLst>
                <a:path w="2858135" h="1110614">
                  <a:moveTo>
                    <a:pt x="2857588" y="277533"/>
                  </a:moveTo>
                  <a:lnTo>
                    <a:pt x="555078" y="277533"/>
                  </a:lnTo>
                  <a:lnTo>
                    <a:pt x="555078" y="0"/>
                  </a:lnTo>
                  <a:lnTo>
                    <a:pt x="0" y="555066"/>
                  </a:lnTo>
                  <a:lnTo>
                    <a:pt x="555078" y="1110145"/>
                  </a:lnTo>
                  <a:lnTo>
                    <a:pt x="555078" y="832612"/>
                  </a:lnTo>
                  <a:lnTo>
                    <a:pt x="2857588" y="832612"/>
                  </a:lnTo>
                  <a:lnTo>
                    <a:pt x="2857588" y="27753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81405" y="2139695"/>
            <a:ext cx="1877555" cy="509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708" y="4037838"/>
            <a:ext cx="2157222" cy="784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7335" y="4137876"/>
            <a:ext cx="1750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Olasılık </a:t>
            </a:r>
            <a:r>
              <a:rPr dirty="0" sz="1800" b="1">
                <a:latin typeface="Times New Roman"/>
                <a:cs typeface="Times New Roman"/>
              </a:rPr>
              <a:t>ve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etkiler  bilinmiyor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32859" y="2139695"/>
            <a:ext cx="937260" cy="509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04965" y="2139695"/>
            <a:ext cx="1508760" cy="50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3022" y="1438897"/>
            <a:ext cx="7685405" cy="1101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Karar </a:t>
            </a:r>
            <a:r>
              <a:rPr dirty="0" sz="2800" spc="-165" b="1">
                <a:solidFill>
                  <a:srgbClr val="C00000"/>
                </a:solidFill>
                <a:latin typeface="Arial"/>
                <a:cs typeface="Arial"/>
              </a:rPr>
              <a:t>alma </a:t>
            </a:r>
            <a:r>
              <a:rPr dirty="0" sz="2800" spc="-75">
                <a:latin typeface="Arial"/>
                <a:cs typeface="Arial"/>
              </a:rPr>
              <a:t>işlemini </a:t>
            </a:r>
            <a:r>
              <a:rPr dirty="0" sz="2800" spc="-114">
                <a:latin typeface="Arial"/>
                <a:cs typeface="Arial"/>
              </a:rPr>
              <a:t>üzerinde </a:t>
            </a:r>
            <a:r>
              <a:rPr dirty="0" sz="2800" spc="-155">
                <a:latin typeface="Arial"/>
                <a:cs typeface="Arial"/>
              </a:rPr>
              <a:t>üç </a:t>
            </a:r>
            <a:r>
              <a:rPr dirty="0" sz="2800" spc="-70">
                <a:latin typeface="Arial"/>
                <a:cs typeface="Arial"/>
              </a:rPr>
              <a:t>farklı </a:t>
            </a:r>
            <a:r>
              <a:rPr dirty="0" sz="2800" spc="-65">
                <a:latin typeface="Arial"/>
                <a:cs typeface="Arial"/>
              </a:rPr>
              <a:t>durum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etkilidir;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algn="ctr" marL="24130">
              <a:lnSpc>
                <a:spcPct val="100000"/>
              </a:lnSpc>
              <a:tabLst>
                <a:tab pos="3275329" algn="l"/>
                <a:tab pos="5648325" algn="l"/>
              </a:tabLst>
            </a:pPr>
            <a:r>
              <a:rPr dirty="0" sz="1800" b="1">
                <a:latin typeface="Times New Roman"/>
                <a:cs typeface="Times New Roman"/>
              </a:rPr>
              <a:t>BELİRSİZLİK	RİSK	</a:t>
            </a:r>
            <a:r>
              <a:rPr dirty="0" sz="1800" spc="-5" b="1">
                <a:latin typeface="Times New Roman"/>
                <a:cs typeface="Times New Roman"/>
              </a:rPr>
              <a:t>KESİNLİK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5127" y="2800921"/>
            <a:ext cx="2883535" cy="1136015"/>
            <a:chOff x="4445127" y="2800921"/>
            <a:chExt cx="2883535" cy="1136015"/>
          </a:xfrm>
        </p:grpSpPr>
        <p:sp>
          <p:nvSpPr>
            <p:cNvPr id="15" name="object 15"/>
            <p:cNvSpPr/>
            <p:nvPr/>
          </p:nvSpPr>
          <p:spPr>
            <a:xfrm>
              <a:off x="4457827" y="2813621"/>
              <a:ext cx="2857576" cy="11101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57827" y="2813621"/>
              <a:ext cx="2858135" cy="1110615"/>
            </a:xfrm>
            <a:custGeom>
              <a:avLst/>
              <a:gdLst/>
              <a:ahLst/>
              <a:cxnLst/>
              <a:rect l="l" t="t" r="r" b="b"/>
              <a:pathLst>
                <a:path w="2858134" h="1110614">
                  <a:moveTo>
                    <a:pt x="0" y="277533"/>
                  </a:moveTo>
                  <a:lnTo>
                    <a:pt x="2302510" y="277533"/>
                  </a:lnTo>
                  <a:lnTo>
                    <a:pt x="2302510" y="0"/>
                  </a:lnTo>
                  <a:lnTo>
                    <a:pt x="2857588" y="555066"/>
                  </a:lnTo>
                  <a:lnTo>
                    <a:pt x="2302510" y="1110145"/>
                  </a:lnTo>
                  <a:lnTo>
                    <a:pt x="2302510" y="832612"/>
                  </a:lnTo>
                  <a:lnTo>
                    <a:pt x="0" y="832612"/>
                  </a:lnTo>
                  <a:lnTo>
                    <a:pt x="0" y="27753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3241548" y="4037838"/>
            <a:ext cx="2157222" cy="784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17976" y="4137876"/>
            <a:ext cx="1750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Olasılık </a:t>
            </a:r>
            <a:r>
              <a:rPr dirty="0" sz="1800" b="1">
                <a:latin typeface="Times New Roman"/>
                <a:cs typeface="Times New Roman"/>
              </a:rPr>
              <a:t>ve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etkiler  tahmin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ediliyor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99226" y="4037838"/>
            <a:ext cx="2157222" cy="7840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75324" y="4137876"/>
            <a:ext cx="1750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Olasılık </a:t>
            </a:r>
            <a:r>
              <a:rPr dirty="0" sz="1800" b="1">
                <a:latin typeface="Times New Roman"/>
                <a:cs typeface="Times New Roman"/>
              </a:rPr>
              <a:t>ve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etkiler  biliniyor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938959"/>
            <a:ext cx="85286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İnşaat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Sektöründe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355" b="1">
                <a:solidFill>
                  <a:srgbClr val="C00000"/>
                </a:solidFill>
                <a:latin typeface="Arial"/>
                <a:cs typeface="Arial"/>
              </a:rPr>
              <a:t>Baş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Etmenin 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Geleneksel</a:t>
            </a:r>
            <a:r>
              <a:rPr dirty="0" sz="28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Yolları;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162" y="2473337"/>
            <a:ext cx="8429675" cy="2598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938959"/>
            <a:ext cx="85286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İnşaat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Sektöründe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355" b="1">
                <a:solidFill>
                  <a:srgbClr val="C00000"/>
                </a:solidFill>
                <a:latin typeface="Arial"/>
                <a:cs typeface="Arial"/>
              </a:rPr>
              <a:t>Baş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Etmenin 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Geleneksel</a:t>
            </a:r>
            <a:r>
              <a:rPr dirty="0" sz="28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Yolları;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8595" y="2571750"/>
            <a:ext cx="8395131" cy="20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938959"/>
            <a:ext cx="85286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İnşaat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Sektöründe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355" b="1">
                <a:solidFill>
                  <a:srgbClr val="C00000"/>
                </a:solidFill>
                <a:latin typeface="Arial"/>
                <a:cs typeface="Arial"/>
              </a:rPr>
              <a:t>Baş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Etmenin 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Geleneksel</a:t>
            </a:r>
            <a:r>
              <a:rPr dirty="0" sz="28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Yolları;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162" y="2571750"/>
            <a:ext cx="8286796" cy="287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3053" y="1938959"/>
            <a:ext cx="85286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1">
                <a:solidFill>
                  <a:srgbClr val="C00000"/>
                </a:solidFill>
                <a:latin typeface="Arial"/>
                <a:cs typeface="Arial"/>
              </a:rPr>
              <a:t>İnşaat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Sektöründe </a:t>
            </a:r>
            <a:r>
              <a:rPr dirty="0" sz="2800" spc="-30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2800" spc="-110" b="1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dirty="0" sz="2800" spc="-355" b="1">
                <a:solidFill>
                  <a:srgbClr val="C00000"/>
                </a:solidFill>
                <a:latin typeface="Arial"/>
                <a:cs typeface="Arial"/>
              </a:rPr>
              <a:t>Baş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Etmenin </a:t>
            </a:r>
            <a:r>
              <a:rPr dirty="0" sz="2800" spc="-210" b="1">
                <a:solidFill>
                  <a:srgbClr val="C00000"/>
                </a:solidFill>
                <a:latin typeface="Arial"/>
                <a:cs typeface="Arial"/>
              </a:rPr>
              <a:t>Geleneksel</a:t>
            </a:r>
            <a:r>
              <a:rPr dirty="0" sz="28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C00000"/>
                </a:solidFill>
                <a:latin typeface="Arial"/>
                <a:cs typeface="Arial"/>
              </a:rPr>
              <a:t>Yolları;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1419593"/>
            <a:ext cx="6858045" cy="437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57162" y="2643174"/>
            <a:ext cx="8358505" cy="3143885"/>
            <a:chOff x="357162" y="2643174"/>
            <a:chExt cx="8358505" cy="3143885"/>
          </a:xfrm>
        </p:grpSpPr>
        <p:sp>
          <p:nvSpPr>
            <p:cNvPr id="7" name="object 7"/>
            <p:cNvSpPr/>
            <p:nvPr/>
          </p:nvSpPr>
          <p:spPr>
            <a:xfrm>
              <a:off x="357162" y="2643174"/>
              <a:ext cx="8358238" cy="1357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43575" y="3500437"/>
              <a:ext cx="2428887" cy="7030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7162" y="4000503"/>
              <a:ext cx="8358238" cy="17859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43637" y="3857627"/>
              <a:ext cx="2428887" cy="17772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328" y="1863063"/>
            <a:ext cx="8700770" cy="43992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0"/>
              </a:spcBef>
            </a:pP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Risklerin </a:t>
            </a:r>
            <a:r>
              <a:rPr dirty="0" sz="2800" spc="-200" b="1">
                <a:solidFill>
                  <a:srgbClr val="C00000"/>
                </a:solidFill>
                <a:latin typeface="Arial"/>
                <a:cs typeface="Arial"/>
              </a:rPr>
              <a:t>Kontrol</a:t>
            </a:r>
            <a:r>
              <a:rPr dirty="0" sz="2800" spc="-9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Edilmesi</a:t>
            </a:r>
            <a:endParaRPr sz="2800">
              <a:latin typeface="Arial"/>
              <a:cs typeface="Arial"/>
            </a:endParaRPr>
          </a:p>
          <a:p>
            <a:pPr marL="217170" indent="-204470">
              <a:lnSpc>
                <a:spcPct val="100000"/>
              </a:lnSpc>
              <a:spcBef>
                <a:spcPts val="600"/>
              </a:spcBef>
              <a:buChar char="•"/>
              <a:tabLst>
                <a:tab pos="217804" algn="l"/>
              </a:tabLst>
            </a:pPr>
            <a:r>
              <a:rPr dirty="0" sz="2800" spc="-235">
                <a:latin typeface="Arial"/>
                <a:cs typeface="Arial"/>
              </a:rPr>
              <a:t>Risk </a:t>
            </a:r>
            <a:r>
              <a:rPr dirty="0" sz="2800" spc="-85">
                <a:latin typeface="Arial"/>
                <a:cs typeface="Arial"/>
              </a:rPr>
              <a:t>tepki </a:t>
            </a:r>
            <a:r>
              <a:rPr dirty="0" sz="2800" spc="-90">
                <a:latin typeface="Arial"/>
                <a:cs typeface="Arial"/>
              </a:rPr>
              <a:t>planlarının </a:t>
            </a:r>
            <a:r>
              <a:rPr dirty="0" sz="2800" spc="-140">
                <a:latin typeface="Arial"/>
                <a:cs typeface="Arial"/>
              </a:rPr>
              <a:t>uygulama</a:t>
            </a:r>
            <a:r>
              <a:rPr dirty="0" sz="2800" spc="-540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konduğu,</a:t>
            </a:r>
            <a:endParaRPr sz="2800">
              <a:latin typeface="Arial"/>
              <a:cs typeface="Arial"/>
            </a:endParaRPr>
          </a:p>
          <a:p>
            <a:pPr marL="217170" indent="-204470">
              <a:lnSpc>
                <a:spcPct val="100000"/>
              </a:lnSpc>
              <a:spcBef>
                <a:spcPts val="600"/>
              </a:spcBef>
              <a:buChar char="•"/>
              <a:tabLst>
                <a:tab pos="217804" algn="l"/>
              </a:tabLst>
            </a:pPr>
            <a:r>
              <a:rPr dirty="0" sz="2800" spc="-170">
                <a:latin typeface="Arial"/>
                <a:cs typeface="Arial"/>
              </a:rPr>
              <a:t>Tanımlanan </a:t>
            </a:r>
            <a:r>
              <a:rPr dirty="0" sz="2800" spc="-65">
                <a:latin typeface="Arial"/>
                <a:cs typeface="Arial"/>
              </a:rPr>
              <a:t>risklerin </a:t>
            </a:r>
            <a:r>
              <a:rPr dirty="0" sz="2800" spc="-80">
                <a:latin typeface="Arial"/>
                <a:cs typeface="Arial"/>
              </a:rPr>
              <a:t>takip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edildiği,</a:t>
            </a:r>
            <a:endParaRPr sz="2800">
              <a:latin typeface="Arial"/>
              <a:cs typeface="Arial"/>
            </a:endParaRPr>
          </a:p>
          <a:p>
            <a:pPr marL="217170" indent="-204470">
              <a:lnSpc>
                <a:spcPct val="100000"/>
              </a:lnSpc>
              <a:spcBef>
                <a:spcPts val="600"/>
              </a:spcBef>
              <a:buChar char="•"/>
              <a:tabLst>
                <a:tab pos="217804" algn="l"/>
              </a:tabLst>
            </a:pPr>
            <a:r>
              <a:rPr dirty="0" sz="2800" spc="-165">
                <a:latin typeface="Arial"/>
                <a:cs typeface="Arial"/>
              </a:rPr>
              <a:t>Gerçekleşen </a:t>
            </a:r>
            <a:r>
              <a:rPr dirty="0" sz="2800" spc="-65">
                <a:latin typeface="Arial"/>
                <a:cs typeface="Arial"/>
              </a:rPr>
              <a:t>risklerin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izlendiği,</a:t>
            </a:r>
            <a:endParaRPr sz="2800">
              <a:latin typeface="Arial"/>
              <a:cs typeface="Arial"/>
            </a:endParaRPr>
          </a:p>
          <a:p>
            <a:pPr marL="217170" indent="-204470">
              <a:lnSpc>
                <a:spcPct val="100000"/>
              </a:lnSpc>
              <a:spcBef>
                <a:spcPts val="600"/>
              </a:spcBef>
              <a:buChar char="•"/>
              <a:tabLst>
                <a:tab pos="217804" algn="l"/>
              </a:tabLst>
            </a:pPr>
            <a:r>
              <a:rPr dirty="0" sz="2800" spc="-245">
                <a:latin typeface="Arial"/>
                <a:cs typeface="Arial"/>
              </a:rPr>
              <a:t>Yeni </a:t>
            </a:r>
            <a:r>
              <a:rPr dirty="0" sz="2800" spc="-65">
                <a:latin typeface="Arial"/>
                <a:cs typeface="Arial"/>
              </a:rPr>
              <a:t>risklerin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tanımlandığı,</a:t>
            </a:r>
            <a:endParaRPr sz="28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218440" algn="l"/>
                <a:tab pos="1408430" algn="l"/>
                <a:tab pos="3631565" algn="l"/>
                <a:tab pos="6094730" algn="l"/>
                <a:tab pos="7462520" algn="l"/>
              </a:tabLst>
            </a:pPr>
            <a:r>
              <a:rPr dirty="0" sz="2800" spc="-254">
                <a:latin typeface="Arial"/>
                <a:cs typeface="Arial"/>
              </a:rPr>
              <a:t>Ri</a:t>
            </a:r>
            <a:r>
              <a:rPr dirty="0" sz="2800" spc="-215">
                <a:latin typeface="Arial"/>
                <a:cs typeface="Arial"/>
              </a:rPr>
              <a:t>sk</a:t>
            </a:r>
            <a:r>
              <a:rPr dirty="0" sz="2800" spc="-215">
                <a:latin typeface="Arial"/>
                <a:cs typeface="Arial"/>
              </a:rPr>
              <a:t>	</a:t>
            </a:r>
            <a:r>
              <a:rPr dirty="0" sz="2800" spc="-275">
                <a:latin typeface="Arial"/>
                <a:cs typeface="Arial"/>
              </a:rPr>
              <a:t>a</a:t>
            </a:r>
            <a:r>
              <a:rPr dirty="0" sz="2800" spc="-254">
                <a:latin typeface="Arial"/>
                <a:cs typeface="Arial"/>
              </a:rPr>
              <a:t>ş</a:t>
            </a:r>
            <a:r>
              <a:rPr dirty="0" sz="2800" spc="-125">
                <a:latin typeface="Arial"/>
                <a:cs typeface="Arial"/>
              </a:rPr>
              <a:t>a</a:t>
            </a:r>
            <a:r>
              <a:rPr dirty="0" sz="2800" spc="-200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ası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145">
                <a:latin typeface="Arial"/>
                <a:cs typeface="Arial"/>
              </a:rPr>
              <a:t>ı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65">
                <a:latin typeface="Arial"/>
                <a:cs typeface="Arial"/>
              </a:rPr>
              <a:t>v</a:t>
            </a:r>
            <a:r>
              <a:rPr dirty="0" sz="2800" spc="-170">
                <a:latin typeface="Arial"/>
                <a:cs typeface="Arial"/>
              </a:rPr>
              <a:t>e</a:t>
            </a:r>
            <a:r>
              <a:rPr dirty="0" sz="2800" spc="30">
                <a:latin typeface="Arial"/>
                <a:cs typeface="Arial"/>
              </a:rPr>
              <a:t>r</a:t>
            </a:r>
            <a:r>
              <a:rPr dirty="0" sz="2800" spc="25">
                <a:latin typeface="Arial"/>
                <a:cs typeface="Arial"/>
              </a:rPr>
              <a:t>i</a:t>
            </a:r>
            <a:r>
              <a:rPr dirty="0" sz="2800" spc="-35">
                <a:latin typeface="Arial"/>
                <a:cs typeface="Arial"/>
              </a:rPr>
              <a:t>ml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60">
                <a:latin typeface="Arial"/>
                <a:cs typeface="Arial"/>
              </a:rPr>
              <a:t>liğ</a:t>
            </a:r>
            <a:r>
              <a:rPr dirty="0" sz="2800" spc="-40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30">
                <a:latin typeface="Arial"/>
                <a:cs typeface="Arial"/>
              </a:rPr>
              <a:t>i</a:t>
            </a:r>
            <a:r>
              <a:rPr dirty="0" sz="2800" spc="-5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p</a:t>
            </a:r>
            <a:r>
              <a:rPr dirty="0" sz="2800" spc="-30">
                <a:latin typeface="Arial"/>
                <a:cs typeface="Arial"/>
              </a:rPr>
              <a:t>r</a:t>
            </a:r>
            <a:r>
              <a:rPr dirty="0" sz="2800" spc="-90">
                <a:latin typeface="Arial"/>
                <a:cs typeface="Arial"/>
              </a:rPr>
              <a:t>o</a:t>
            </a:r>
            <a:r>
              <a:rPr dirty="0" sz="2800" spc="25">
                <a:latin typeface="Arial"/>
                <a:cs typeface="Arial"/>
              </a:rPr>
              <a:t>j</a:t>
            </a:r>
            <a:r>
              <a:rPr dirty="0" sz="2800" spc="-165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-105">
                <a:latin typeface="Arial"/>
                <a:cs typeface="Arial"/>
              </a:rPr>
              <a:t>o</a:t>
            </a:r>
            <a:r>
              <a:rPr dirty="0" sz="2800" spc="-110">
                <a:latin typeface="Arial"/>
                <a:cs typeface="Arial"/>
              </a:rPr>
              <a:t>y</a:t>
            </a:r>
            <a:r>
              <a:rPr dirty="0" sz="2800" spc="-110">
                <a:latin typeface="Arial"/>
                <a:cs typeface="Arial"/>
              </a:rPr>
              <a:t>u</a:t>
            </a:r>
            <a:r>
              <a:rPr dirty="0" sz="2800" spc="-85">
                <a:latin typeface="Arial"/>
                <a:cs typeface="Arial"/>
              </a:rPr>
              <a:t>n</a:t>
            </a:r>
            <a:r>
              <a:rPr dirty="0" sz="2800" spc="-245">
                <a:latin typeface="Arial"/>
                <a:cs typeface="Arial"/>
              </a:rPr>
              <a:t>c</a:t>
            </a:r>
            <a:r>
              <a:rPr dirty="0" sz="2800" spc="-145">
                <a:latin typeface="Arial"/>
                <a:cs typeface="Arial"/>
              </a:rPr>
              <a:t>a  </a:t>
            </a:r>
            <a:r>
              <a:rPr dirty="0" sz="2800" spc="-75">
                <a:latin typeface="Arial"/>
                <a:cs typeface="Arial"/>
              </a:rPr>
              <a:t>değerlendirildiği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aşamadır.</a:t>
            </a:r>
            <a:endParaRPr sz="2800">
              <a:latin typeface="Arial"/>
              <a:cs typeface="Arial"/>
            </a:endParaRPr>
          </a:p>
          <a:p>
            <a:pPr marL="12700" marR="7620" indent="635">
              <a:lnSpc>
                <a:spcPct val="100000"/>
              </a:lnSpc>
              <a:spcBef>
                <a:spcPts val="595"/>
              </a:spcBef>
            </a:pPr>
            <a:r>
              <a:rPr dirty="0" sz="2800" spc="-215">
                <a:latin typeface="Arial"/>
                <a:cs typeface="Arial"/>
              </a:rPr>
              <a:t>Bu aşama </a:t>
            </a:r>
            <a:r>
              <a:rPr dirty="0" sz="2800" spc="-70">
                <a:latin typeface="Arial"/>
                <a:cs typeface="Arial"/>
              </a:rPr>
              <a:t>proje </a:t>
            </a:r>
            <a:r>
              <a:rPr dirty="0" sz="2800" spc="-65">
                <a:latin typeface="Arial"/>
                <a:cs typeface="Arial"/>
              </a:rPr>
              <a:t>ömrü </a:t>
            </a:r>
            <a:r>
              <a:rPr dirty="0" sz="2800" spc="-140">
                <a:latin typeface="Arial"/>
                <a:cs typeface="Arial"/>
              </a:rPr>
              <a:t>boyunca </a:t>
            </a:r>
            <a:r>
              <a:rPr dirty="0" sz="2800" spc="-155">
                <a:latin typeface="Arial"/>
                <a:cs typeface="Arial"/>
              </a:rPr>
              <a:t>devam </a:t>
            </a:r>
            <a:r>
              <a:rPr dirty="0" sz="2800" spc="-110">
                <a:latin typeface="Arial"/>
                <a:cs typeface="Arial"/>
              </a:rPr>
              <a:t>eder </a:t>
            </a:r>
            <a:r>
              <a:rPr dirty="0" sz="2800" spc="-170">
                <a:latin typeface="Arial"/>
                <a:cs typeface="Arial"/>
              </a:rPr>
              <a:t>ve </a:t>
            </a:r>
            <a:r>
              <a:rPr dirty="0" sz="2800" spc="-95">
                <a:latin typeface="Arial"/>
                <a:cs typeface="Arial"/>
              </a:rPr>
              <a:t>risk </a:t>
            </a:r>
            <a:r>
              <a:rPr dirty="0" sz="2800" spc="-70">
                <a:latin typeface="Arial"/>
                <a:cs typeface="Arial"/>
              </a:rPr>
              <a:t>yönetim  </a:t>
            </a:r>
            <a:r>
              <a:rPr dirty="0" sz="2800" spc="-130">
                <a:latin typeface="Arial"/>
                <a:cs typeface="Arial"/>
              </a:rPr>
              <a:t>döngüsünü </a:t>
            </a:r>
            <a:r>
              <a:rPr dirty="0" sz="2800" spc="-155">
                <a:latin typeface="Arial"/>
                <a:cs typeface="Arial"/>
              </a:rPr>
              <a:t>devam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ettirir.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2" y="1415567"/>
            <a:ext cx="6786605" cy="441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" y="785799"/>
            <a:ext cx="8755062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22" y="1438897"/>
            <a:ext cx="844042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u="heavy" sz="2800" spc="-33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KESİNLİK;</a:t>
            </a:r>
            <a:r>
              <a:rPr dirty="0" sz="2800" spc="-3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4">
                <a:latin typeface="Arial"/>
                <a:cs typeface="Arial"/>
              </a:rPr>
              <a:t>Seçime </a:t>
            </a:r>
            <a:r>
              <a:rPr dirty="0" sz="2800" spc="-130">
                <a:latin typeface="Arial"/>
                <a:cs typeface="Arial"/>
              </a:rPr>
              <a:t>karar </a:t>
            </a:r>
            <a:r>
              <a:rPr dirty="0" sz="2800" spc="-100">
                <a:latin typeface="Arial"/>
                <a:cs typeface="Arial"/>
              </a:rPr>
              <a:t>verilmesi </a:t>
            </a:r>
            <a:r>
              <a:rPr dirty="0" sz="2800" spc="-95">
                <a:latin typeface="Arial"/>
                <a:cs typeface="Arial"/>
              </a:rPr>
              <a:t>durumunda </a:t>
            </a:r>
            <a:r>
              <a:rPr dirty="0" sz="2800" spc="-45">
                <a:latin typeface="Arial"/>
                <a:cs typeface="Arial"/>
              </a:rPr>
              <a:t>etkilerinin </a:t>
            </a:r>
            <a:r>
              <a:rPr dirty="0" sz="2800" spc="-170">
                <a:latin typeface="Arial"/>
                <a:cs typeface="Arial"/>
              </a:rPr>
              <a:t>ve  </a:t>
            </a:r>
            <a:r>
              <a:rPr dirty="0" sz="2800" spc="-135">
                <a:latin typeface="Arial"/>
                <a:cs typeface="Arial"/>
              </a:rPr>
              <a:t>olasılığının </a:t>
            </a:r>
            <a:r>
              <a:rPr dirty="0" sz="2800" spc="-130">
                <a:latin typeface="Arial"/>
                <a:cs typeface="Arial"/>
              </a:rPr>
              <a:t>ne </a:t>
            </a:r>
            <a:r>
              <a:rPr dirty="0" sz="2800" spc="-145">
                <a:latin typeface="Arial"/>
                <a:cs typeface="Arial"/>
              </a:rPr>
              <a:t>olacağının </a:t>
            </a:r>
            <a:r>
              <a:rPr dirty="0" sz="2800" spc="-65">
                <a:latin typeface="Arial"/>
                <a:cs typeface="Arial"/>
              </a:rPr>
              <a:t>tam </a:t>
            </a:r>
            <a:r>
              <a:rPr dirty="0" sz="2800" spc="-110">
                <a:latin typeface="Arial"/>
                <a:cs typeface="Arial"/>
              </a:rPr>
              <a:t>olarak </a:t>
            </a:r>
            <a:r>
              <a:rPr dirty="0" sz="2800" spc="-50">
                <a:latin typeface="Arial"/>
                <a:cs typeface="Arial"/>
              </a:rPr>
              <a:t>bilindiği </a:t>
            </a:r>
            <a:r>
              <a:rPr dirty="0" sz="2800" spc="-60">
                <a:latin typeface="Arial"/>
                <a:cs typeface="Arial"/>
              </a:rPr>
              <a:t>durumdur ki  </a:t>
            </a:r>
            <a:r>
              <a:rPr dirty="0" sz="2800" spc="-90">
                <a:latin typeface="Arial"/>
                <a:cs typeface="Arial"/>
              </a:rPr>
              <a:t>bu </a:t>
            </a:r>
            <a:r>
              <a:rPr dirty="0" sz="2800" spc="-155">
                <a:latin typeface="Arial"/>
                <a:cs typeface="Arial"/>
              </a:rPr>
              <a:t>da </a:t>
            </a:r>
            <a:r>
              <a:rPr dirty="0" sz="2800" spc="-114">
                <a:latin typeface="Arial"/>
                <a:cs typeface="Arial"/>
              </a:rPr>
              <a:t>inşaat </a:t>
            </a:r>
            <a:r>
              <a:rPr dirty="0" sz="2800" spc="-100">
                <a:latin typeface="Arial"/>
                <a:cs typeface="Arial"/>
              </a:rPr>
              <a:t>sektöründe </a:t>
            </a:r>
            <a:r>
              <a:rPr dirty="0" sz="2800" spc="-130">
                <a:latin typeface="Arial"/>
                <a:cs typeface="Arial"/>
              </a:rPr>
              <a:t>pek</a:t>
            </a:r>
            <a:r>
              <a:rPr dirty="0" sz="2800" spc="-254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rastlanmaz.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9015" y="3177175"/>
            <a:ext cx="5420083" cy="193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2020-02-26T11:42:47Z</dcterms:created>
  <dcterms:modified xsi:type="dcterms:W3CDTF">2020-02-26T11:42:47Z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