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80" r:id="rId4"/>
    <p:sldId id="268" r:id="rId5"/>
    <p:sldId id="269" r:id="rId6"/>
    <p:sldId id="272" r:id="rId7"/>
    <p:sldId id="270" r:id="rId8"/>
    <p:sldId id="271" r:id="rId9"/>
    <p:sldId id="281" r:id="rId10"/>
    <p:sldId id="282" r:id="rId11"/>
    <p:sldId id="283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AFDD"/>
    <a:srgbClr val="AA3AAD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2555776" y="188640"/>
            <a:ext cx="6275040" cy="780696"/>
          </a:xfrm>
        </p:spPr>
        <p:txBody>
          <a:bodyPr>
            <a:normAutofit/>
          </a:bodyPr>
          <a:lstStyle>
            <a:lvl1pPr algn="ctr">
              <a:defRPr sz="3600" baseline="0"/>
            </a:lvl1pPr>
          </a:lstStyle>
          <a:p>
            <a:r>
              <a:rPr kumimoji="0" lang="tr-TR" dirty="0" smtClean="0"/>
              <a:t>Kamu Yönetimi ve Sosyal Hizmet</a:t>
            </a:r>
            <a:endParaRPr kumimoji="0"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pic>
        <p:nvPicPr>
          <p:cNvPr id="33798" name="Picture 6" descr="Related imag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919490" cy="108012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530352" y="1490480"/>
            <a:ext cx="7772400" cy="1362456"/>
          </a:xfrm>
          <a:noFill/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ctr" rtl="0">
              <a:spcBef>
                <a:spcPct val="0"/>
              </a:spcBef>
              <a:buNone/>
              <a:defRPr lang="en-US" sz="4800" b="0" cap="none" baseline="0" dirty="0">
                <a:ln w="635">
                  <a:noFill/>
                </a:ln>
                <a:solidFill>
                  <a:srgbClr val="00206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dirty="0" smtClean="0"/>
              <a:t>Kamu Yönetimi ve Sosyal Hizmet</a:t>
            </a:r>
            <a:endParaRPr kumimoji="0" lang="en-US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530352" y="3719488"/>
            <a:ext cx="7772400" cy="1509712"/>
          </a:xfrm>
        </p:spPr>
        <p:txBody>
          <a:bodyPr lIns="45720" rIns="45720" anchor="t"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dirty="0" smtClean="0"/>
              <a:t>Dr. Özkan LEBLEBİCİ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"/>
          <p:cNvSpPr>
            <a:spLocks noGrp="1"/>
          </p:cNvSpPr>
          <p:nvPr>
            <p:ph type="title" hasCustomPrompt="1"/>
          </p:nvPr>
        </p:nvSpPr>
        <p:spPr>
          <a:xfrm>
            <a:off x="1979712" y="476672"/>
            <a:ext cx="6537920" cy="648072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rgbClr val="002060"/>
                </a:solidFill>
              </a:defRPr>
            </a:lvl1pPr>
          </a:lstStyle>
          <a:p>
            <a:r>
              <a:rPr lang="tr-TR" dirty="0" smtClean="0"/>
              <a:t>Sivil Toplum Örgütleri</a:t>
            </a:r>
            <a:endParaRPr lang="tr-TR" dirty="0"/>
          </a:p>
        </p:txBody>
      </p:sp>
      <p:pic>
        <p:nvPicPr>
          <p:cNvPr id="6" name="Picture 2" descr="Image result for ankara üniversitesi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1440159" cy="107873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EBCCC1-49AE-4BD0-A4E2-F066203A4D98}" type="datetimeFigureOut">
              <a:rPr lang="tr-TR" smtClean="0"/>
              <a:pPr/>
              <a:t>28.4.2020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BE6839-661B-41A6-84D6-1AD33D38769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2060848"/>
            <a:ext cx="7056784" cy="965969"/>
          </a:xfrm>
          <a:noFill/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solidFill>
                  <a:srgbClr val="00B050"/>
                </a:solidFill>
                <a:latin typeface="Arial Black" pitchFamily="34" charset="0"/>
              </a:rPr>
              <a:t>Sivil </a:t>
            </a:r>
            <a:r>
              <a:rPr lang="tr-TR" sz="4400" dirty="0" smtClean="0">
                <a:solidFill>
                  <a:srgbClr val="00B050"/>
                </a:solidFill>
                <a:latin typeface="Arial Black" pitchFamily="34" charset="0"/>
              </a:rPr>
              <a:t>Toplum Örgütleri</a:t>
            </a:r>
            <a:br>
              <a:rPr lang="tr-TR" sz="44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tr-TR" sz="4400" dirty="0" smtClean="0">
                <a:solidFill>
                  <a:srgbClr val="00B050"/>
                </a:solidFill>
                <a:latin typeface="Arial Black" pitchFamily="34" charset="0"/>
              </a:rPr>
              <a:t>3</a:t>
            </a:r>
            <a:endParaRPr lang="tr-TR" sz="44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83568" y="2852936"/>
            <a:ext cx="6400800" cy="1752600"/>
          </a:xfrm>
        </p:spPr>
        <p:txBody>
          <a:bodyPr>
            <a:normAutofit/>
          </a:bodyPr>
          <a:lstStyle/>
          <a:p>
            <a:endParaRPr lang="tr-TR" b="1" i="1" dirty="0" smtClean="0">
              <a:solidFill>
                <a:schemeClr val="bg1"/>
              </a:solidFill>
            </a:endParaRPr>
          </a:p>
          <a:p>
            <a:endParaRPr lang="tr-TR" b="1" i="1" dirty="0" smtClean="0">
              <a:solidFill>
                <a:schemeClr val="bg1"/>
              </a:solidFill>
            </a:endParaRPr>
          </a:p>
          <a:p>
            <a:pPr algn="ctr"/>
            <a:r>
              <a:rPr lang="tr-TR" b="1" dirty="0" smtClean="0">
                <a:solidFill>
                  <a:srgbClr val="002060"/>
                </a:solidFill>
              </a:rPr>
              <a:t>Dr. Özkan LEBLEBİCİ</a:t>
            </a: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12" y="1052736"/>
            <a:ext cx="7106060" cy="5664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95536" y="1548656"/>
            <a:ext cx="8496944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KAYNAKLAR: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Gökmen, Özgür (Ed.), Türkiye'de Hak Temelli Sivil Toplum Örgütleri-Sorunlar ve Çözüm Arayışları, STGM, Ankara, 2011.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Tekeli, İlhan, Türkiye'de </a:t>
            </a:r>
            <a:r>
              <a:rPr lang="tr-TR" sz="1400" dirty="0" err="1" smtClean="0">
                <a:latin typeface="Cambria" pitchFamily="18" charset="0"/>
              </a:rPr>
              <a:t>STK'lar</a:t>
            </a:r>
            <a:r>
              <a:rPr lang="tr-TR" sz="1400" dirty="0" smtClean="0">
                <a:latin typeface="Cambria" pitchFamily="18" charset="0"/>
              </a:rPr>
              <a:t> ve Katılımcı Demokrasi Yazıları, Tarih Vakfı Yurt Yayınları, İstanbul, 2012.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Sunar, Lütfi (Ed.), Sivil Toplum Kuruluşları İçin Yönetim Rehberi, </a:t>
            </a:r>
            <a:r>
              <a:rPr lang="tr-TR" sz="1400" dirty="0" err="1" smtClean="0">
                <a:latin typeface="Cambria" pitchFamily="18" charset="0"/>
              </a:rPr>
              <a:t>Kaknüs</a:t>
            </a:r>
            <a:r>
              <a:rPr lang="tr-TR" sz="1400" dirty="0" smtClean="0">
                <a:latin typeface="Cambria" pitchFamily="18" charset="0"/>
              </a:rPr>
              <a:t>, İstanbul, 2005.</a:t>
            </a:r>
          </a:p>
          <a:p>
            <a:pPr>
              <a:lnSpc>
                <a:spcPct val="150000"/>
              </a:lnSpc>
            </a:pPr>
            <a:r>
              <a:rPr lang="tr-TR" sz="1400" dirty="0" err="1" smtClean="0">
                <a:latin typeface="Cambria" pitchFamily="18" charset="0"/>
              </a:rPr>
              <a:t>Çalha</a:t>
            </a:r>
            <a:r>
              <a:rPr lang="tr-TR" sz="1400" dirty="0" smtClean="0">
                <a:latin typeface="Cambria" pitchFamily="18" charset="0"/>
              </a:rPr>
              <a:t>, Ömer, Aşkın Devletten Sivil Topluma, </a:t>
            </a:r>
            <a:r>
              <a:rPr lang="tr-TR" sz="1400" dirty="0" err="1" smtClean="0">
                <a:latin typeface="Cambria" pitchFamily="18" charset="0"/>
              </a:rPr>
              <a:t>Gendaş</a:t>
            </a:r>
            <a:r>
              <a:rPr lang="tr-TR" sz="1400" dirty="0" smtClean="0">
                <a:latin typeface="Cambria" pitchFamily="18" charset="0"/>
              </a:rPr>
              <a:t>, İstanbul, 2000.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Gözler, Kemal, İdare Hukukuna Giriş, Ekin </a:t>
            </a:r>
            <a:r>
              <a:rPr lang="tr-TR" sz="1400" dirty="0" err="1" smtClean="0">
                <a:latin typeface="Cambria" pitchFamily="18" charset="0"/>
              </a:rPr>
              <a:t>Kitabevi</a:t>
            </a:r>
            <a:r>
              <a:rPr lang="tr-TR" sz="1400" dirty="0" smtClean="0">
                <a:latin typeface="Cambria" pitchFamily="18" charset="0"/>
              </a:rPr>
              <a:t>, (7. Basım), Bursa, 2007.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Saylan, Türkan, 100 Soruda Sivil Toplum, Cumhuriyet Kitapları, İstanbul, 2008.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Doğan, İlyas, Sivil Toplum Anlayışı ve Siyasal Sistemler, (4. Basım), Astana Yayınları, Ankara, 2015.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Akbal, İsmail, Sivil Toplum, Çizgi Yayınları, Konya, 2017.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Türkiye Cumhuriyeti Anayasası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Dernekler Kanunu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Vakıflar kanunu</a:t>
            </a:r>
          </a:p>
          <a:p>
            <a:pPr>
              <a:lnSpc>
                <a:spcPct val="150000"/>
              </a:lnSpc>
            </a:pPr>
            <a:r>
              <a:rPr lang="tr-TR" sz="1400" dirty="0" smtClean="0">
                <a:latin typeface="Cambria" pitchFamily="18" charset="0"/>
              </a:rPr>
              <a:t>İlgili internet kaynakları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1520" y="1916832"/>
            <a:ext cx="8424168" cy="408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İnsanlar Niçin Gönüllü Olur;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1. Sosyal bir çevre edinerek yalnızlık duygusundan kurtulmak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2. İnandığı bir konuda örgütlenmeyi desteklemek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3. İlgili STÖ içinde yaptığı işi eğlenceli ve zevkli bulmak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4. Yeni beceriler kazanmak, ya da var olanları kullanmak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5. Yetenek ve becerilerini başka insanlarla paylaşmak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6. Toplumsal sorunların çözümünde rol oynamanın hazzı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7. Arkadaş ve dost çevresi edinmek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8. Aidiyet duygusunu tatmin etmek</a:t>
            </a:r>
            <a:endParaRPr lang="tr-TR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39552" y="1916832"/>
            <a:ext cx="8136136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tr-TR" sz="2400" dirty="0" err="1" smtClean="0">
                <a:latin typeface="Cambria" pitchFamily="18" charset="0"/>
              </a:rPr>
              <a:t>STK’ların</a:t>
            </a:r>
            <a:r>
              <a:rPr lang="tr-TR" sz="2400" dirty="0" smtClean="0">
                <a:latin typeface="Cambria" pitchFamily="18" charset="0"/>
              </a:rPr>
              <a:t> Yerelde Etkinliği;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1. </a:t>
            </a:r>
            <a:r>
              <a:rPr lang="tr-TR" sz="2400" dirty="0" err="1" smtClean="0">
                <a:latin typeface="Cambria" pitchFamily="18" charset="0"/>
              </a:rPr>
              <a:t>STK’lar</a:t>
            </a:r>
            <a:r>
              <a:rPr lang="tr-TR" sz="2400" dirty="0" smtClean="0">
                <a:latin typeface="Cambria" pitchFamily="18" charset="0"/>
              </a:rPr>
              <a:t> kararların alınmasına katılırsa öz potansiyellerini ortaya koyar ve kararlara ortak olmuş olurlar.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2. Kararların uygulanmasına katılırlarsa, yerel yöneticilerin daha etkin çalışmasını sağlayabilirler.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3. Yerel bazda alınan kararlarda rasyonel karar verme sürecini etkilerler.</a:t>
            </a:r>
            <a:endParaRPr lang="tr-TR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39552" y="1916832"/>
            <a:ext cx="8136136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tr-TR" sz="2400" dirty="0" err="1" smtClean="0">
                <a:latin typeface="Cambria" pitchFamily="18" charset="0"/>
              </a:rPr>
              <a:t>STK’ların</a:t>
            </a:r>
            <a:r>
              <a:rPr lang="tr-TR" sz="2400" dirty="0" smtClean="0">
                <a:latin typeface="Cambria" pitchFamily="18" charset="0"/>
              </a:rPr>
              <a:t> Yerelde Etkinliği;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4. Seslerini duyurmak ve görünürlüklerini artırmak için yerel yönetimlerin kararlarını destekler ya da karşı çıkarlar.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5. Kamu yararının bekçisi durumuna gelirler.  Aykırı gördükleri kararların uygulanması zorlaşır.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6. Kendi yararlarını engelleyecek kararlara karşı da tepkilerini demokratik olarak gösterirler.</a:t>
            </a:r>
            <a:endParaRPr lang="tr-TR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827584" y="2420888"/>
            <a:ext cx="7560840" cy="2751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Yerel yönetimin demokratikliği için ;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1. Hukuk devleti kurallarına uygunluk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2. Yönetim ve karar süreçlerinin şeffaflığı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3. Kentlinin karar odaklarına erişebilmesi ve onu etkileyebilmesi gerekmektedir.</a:t>
            </a:r>
          </a:p>
          <a:p>
            <a:pPr eaLnBrk="0" hangingPunct="0">
              <a:lnSpc>
                <a:spcPct val="120000"/>
              </a:lnSpc>
            </a:pPr>
            <a:r>
              <a:rPr lang="tr-TR" sz="2400" dirty="0" smtClean="0">
                <a:latin typeface="Cambria" pitchFamily="18" charset="0"/>
              </a:rPr>
              <a:t>(Tekeli, 2012: 153)</a:t>
            </a:r>
            <a:endParaRPr lang="tr-TR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060848"/>
            <a:ext cx="5591175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412776"/>
            <a:ext cx="6696744" cy="4937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93796"/>
            <a:ext cx="8590161" cy="3967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2123728" y="404664"/>
            <a:ext cx="6192688" cy="576064"/>
          </a:xfrm>
          <a:prstGeom prst="rect">
            <a:avLst/>
          </a:prstGeom>
          <a:noFill/>
        </p:spPr>
        <p:txBody>
          <a:bodyPr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Sivil Toplum</a:t>
            </a:r>
            <a:r>
              <a:rPr kumimoji="0" lang="tr-TR" sz="36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Örgütleri</a:t>
            </a:r>
            <a:endParaRPr kumimoji="0" lang="tr-T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4978" y="1844824"/>
            <a:ext cx="6569390" cy="416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1032</TotalTime>
  <Words>399</Words>
  <Application>Microsoft Office PowerPoint</Application>
  <PresentationFormat>Ekran Gösterisi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Akış</vt:lpstr>
      <vt:lpstr>Sivil Toplum Örgütleri 3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KAYSEM 2015</dc:title>
  <dc:creator>Teknosa</dc:creator>
  <cp:lastModifiedBy>Teknosa</cp:lastModifiedBy>
  <cp:revision>139</cp:revision>
  <dcterms:created xsi:type="dcterms:W3CDTF">2015-05-04T08:30:58Z</dcterms:created>
  <dcterms:modified xsi:type="dcterms:W3CDTF">2020-04-28T09:55:42Z</dcterms:modified>
</cp:coreProperties>
</file>