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60" r:id="rId2"/>
    <p:sldId id="330" r:id="rId3"/>
    <p:sldId id="331" r:id="rId4"/>
    <p:sldId id="332" r:id="rId5"/>
    <p:sldId id="335" r:id="rId6"/>
    <p:sldId id="336" r:id="rId7"/>
    <p:sldId id="274" r:id="rId8"/>
    <p:sldId id="338" r:id="rId9"/>
    <p:sldId id="339" r:id="rId10"/>
    <p:sldId id="340" r:id="rId11"/>
    <p:sldId id="342" r:id="rId12"/>
    <p:sldId id="343" r:id="rId13"/>
    <p:sldId id="344" r:id="rId14"/>
    <p:sldId id="36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27"/>
  </p:normalViewPr>
  <p:slideViewPr>
    <p:cSldViewPr snapToGrid="0" snapToObjects="1">
      <p:cViewPr varScale="1">
        <p:scale>
          <a:sx n="116" d="100"/>
          <a:sy n="116" d="100"/>
        </p:scale>
        <p:origin x="4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84E915C-32E2-C54B-BC4B-83C54CFC6EF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590634B-CF5D-4F49-BDEA-22B2558C97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5772E4C-0355-B948-BA00-9155EDB931CB}"/>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5" name="Alt Bilgi Yer Tutucusu 4">
            <a:extLst>
              <a:ext uri="{FF2B5EF4-FFF2-40B4-BE49-F238E27FC236}">
                <a16:creationId xmlns:a16="http://schemas.microsoft.com/office/drawing/2014/main" id="{4880AADC-CAF8-834A-97FB-51E2FC44D12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30F04FC-87AC-F046-82D1-31174B90BC1A}"/>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2208817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56B471E-8FDB-544E-8083-D28D14DF86C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8E80609-1FA2-4E4B-B000-5E24F4952919}"/>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41637CD8-28A2-1246-A121-CD50BB0B21D0}"/>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5" name="Alt Bilgi Yer Tutucusu 4">
            <a:extLst>
              <a:ext uri="{FF2B5EF4-FFF2-40B4-BE49-F238E27FC236}">
                <a16:creationId xmlns:a16="http://schemas.microsoft.com/office/drawing/2014/main" id="{298956B3-DE20-AC49-883F-2B87C7077C5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1ECC67B-6B47-5142-955A-DA360816C43F}"/>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4227676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1F6F03F-56AE-FD49-BCD4-F84373241BA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4434302-D918-4844-A4CC-E9CF5C7C75C6}"/>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BF3E726-FDE8-4544-A419-1D39F715CDF8}"/>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5" name="Alt Bilgi Yer Tutucusu 4">
            <a:extLst>
              <a:ext uri="{FF2B5EF4-FFF2-40B4-BE49-F238E27FC236}">
                <a16:creationId xmlns:a16="http://schemas.microsoft.com/office/drawing/2014/main" id="{65DB8677-BC9D-CE41-8EE0-DF0D0DC2E9A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C679FBC-F1AD-174E-83CC-451ADBCF805A}"/>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150452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B2BDD4-CD10-8749-AE13-181AF51D527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2F60EB4-F33C-654C-B070-49F61EB71219}"/>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0444F0F4-9E50-F64D-BBD8-5035F191CF6C}"/>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5" name="Alt Bilgi Yer Tutucusu 4">
            <a:extLst>
              <a:ext uri="{FF2B5EF4-FFF2-40B4-BE49-F238E27FC236}">
                <a16:creationId xmlns:a16="http://schemas.microsoft.com/office/drawing/2014/main" id="{1D92E735-A4E0-234D-A494-45A38F74C52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41C4D0-1B82-2446-BF4B-BAED6E0349D4}"/>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849470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2FA40C2-A3D3-AB43-BDBF-67522EB503F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EA713F9-7F9C-3842-A10F-12590E8EF4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4127FA77-E7AF-724C-A90B-AFC295B39B89}"/>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5" name="Alt Bilgi Yer Tutucusu 4">
            <a:extLst>
              <a:ext uri="{FF2B5EF4-FFF2-40B4-BE49-F238E27FC236}">
                <a16:creationId xmlns:a16="http://schemas.microsoft.com/office/drawing/2014/main" id="{15B6057A-3FEC-5A4B-B691-71F8FBC21D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FA8AEA1-F8C1-3D40-92C9-1950BEFB79E8}"/>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794162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AFFBCAD-4C1B-854F-9A0A-D7DF548BF09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E235322-3E50-5A47-B550-76D25F4C67E8}"/>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F0238EB0-A26D-5D4C-8331-A7C8B1E79578}"/>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B208FBDC-8255-E444-BFA8-7BE0D6899295}"/>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6" name="Alt Bilgi Yer Tutucusu 5">
            <a:extLst>
              <a:ext uri="{FF2B5EF4-FFF2-40B4-BE49-F238E27FC236}">
                <a16:creationId xmlns:a16="http://schemas.microsoft.com/office/drawing/2014/main" id="{3EE80C8D-737F-5545-9BED-AEBE661C9BF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4F86801-C4F5-5D44-A3A5-8908E76CFD76}"/>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3993175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4D431B-5048-214E-A39A-35F049A0F35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BE41A45-A00D-A246-8055-55D763109F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64D21707-5C6F-6D4F-8AA7-D4BE7FE9E427}"/>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2298EA7E-605B-A642-9E5A-DCCD7261A8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EDE7AAE2-1106-1F4A-846E-B87FCE742C05}"/>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34F14B84-3FC2-FA4F-915F-1BC29AB08EDE}"/>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8" name="Alt Bilgi Yer Tutucusu 7">
            <a:extLst>
              <a:ext uri="{FF2B5EF4-FFF2-40B4-BE49-F238E27FC236}">
                <a16:creationId xmlns:a16="http://schemas.microsoft.com/office/drawing/2014/main" id="{91950C5C-6799-0149-B9E8-9095E2B2BAD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3CD676E-CE33-234C-933E-C9FBE095FB35}"/>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1751081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49D8F47-84F0-9645-9FD7-54152D93734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D8F237B-3630-7043-8788-97D007F3695E}"/>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4" name="Alt Bilgi Yer Tutucusu 3">
            <a:extLst>
              <a:ext uri="{FF2B5EF4-FFF2-40B4-BE49-F238E27FC236}">
                <a16:creationId xmlns:a16="http://schemas.microsoft.com/office/drawing/2014/main" id="{6C991B3A-A482-3948-95C3-3435A8964DB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510D610-914E-694D-9942-63444C8ACD66}"/>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3468731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E71E0FA-514A-B84A-B6DC-D48032EF1315}"/>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3" name="Alt Bilgi Yer Tutucusu 2">
            <a:extLst>
              <a:ext uri="{FF2B5EF4-FFF2-40B4-BE49-F238E27FC236}">
                <a16:creationId xmlns:a16="http://schemas.microsoft.com/office/drawing/2014/main" id="{76ADC068-0D6A-2A44-A3F0-E6DC0E981AF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2A231B9-F7F5-5048-9867-E665BFCCE3AF}"/>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1515787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924F10-129A-9749-8014-DD1EED4DB2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4167298-0869-7848-AA3E-B70AC2C47A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4C8E0F24-D30D-6F47-9D03-1FABE63E8D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37D30935-667F-A541-86D7-46F0DDB66F69}"/>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6" name="Alt Bilgi Yer Tutucusu 5">
            <a:extLst>
              <a:ext uri="{FF2B5EF4-FFF2-40B4-BE49-F238E27FC236}">
                <a16:creationId xmlns:a16="http://schemas.microsoft.com/office/drawing/2014/main" id="{04CE058A-2796-BF46-80B3-A8E01EF6A8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FD77D50-B9CF-CF45-965E-7A27AD66C28D}"/>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2042661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7851E50-D2FB-6F48-966D-F4FF45C76E1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D4A319A-5C54-614B-A672-C5E29509F3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3635895-4851-B344-810C-0A346BB23F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86462162-3DE1-0143-B4D5-F0B27A4DA772}"/>
              </a:ext>
            </a:extLst>
          </p:cNvPr>
          <p:cNvSpPr>
            <a:spLocks noGrp="1"/>
          </p:cNvSpPr>
          <p:nvPr>
            <p:ph type="dt" sz="half" idx="10"/>
          </p:nvPr>
        </p:nvSpPr>
        <p:spPr/>
        <p:txBody>
          <a:bodyPr/>
          <a:lstStyle/>
          <a:p>
            <a:fld id="{09684C2F-764A-644D-B6C5-6C4263CEA75D}" type="datetimeFigureOut">
              <a:rPr lang="tr-TR" smtClean="0"/>
              <a:t>15.05.2019</a:t>
            </a:fld>
            <a:endParaRPr lang="tr-TR"/>
          </a:p>
        </p:txBody>
      </p:sp>
      <p:sp>
        <p:nvSpPr>
          <p:cNvPr id="6" name="Alt Bilgi Yer Tutucusu 5">
            <a:extLst>
              <a:ext uri="{FF2B5EF4-FFF2-40B4-BE49-F238E27FC236}">
                <a16:creationId xmlns:a16="http://schemas.microsoft.com/office/drawing/2014/main" id="{D4D07372-D150-E44F-9E85-EE955FDE806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DCDF77B-D500-D744-B708-D1B30E964B4F}"/>
              </a:ext>
            </a:extLst>
          </p:cNvPr>
          <p:cNvSpPr>
            <a:spLocks noGrp="1"/>
          </p:cNvSpPr>
          <p:nvPr>
            <p:ph type="sldNum" sz="quarter" idx="12"/>
          </p:nvPr>
        </p:nvSpPr>
        <p:spPr/>
        <p:txBody>
          <a:bodyPr/>
          <a:lstStyle/>
          <a:p>
            <a:fld id="{F0D79C45-6E69-A746-86FE-8383D73DD5FA}" type="slidenum">
              <a:rPr lang="tr-TR" smtClean="0"/>
              <a:t>‹#›</a:t>
            </a:fld>
            <a:endParaRPr lang="tr-TR"/>
          </a:p>
        </p:txBody>
      </p:sp>
    </p:spTree>
    <p:extLst>
      <p:ext uri="{BB962C8B-B14F-4D97-AF65-F5344CB8AC3E}">
        <p14:creationId xmlns:p14="http://schemas.microsoft.com/office/powerpoint/2010/main" val="564394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81EB14C-BCC2-FE42-B782-9BC7DAC746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02C5321-8E61-2341-907C-6C8D7EAC40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E7B60C5-545F-6641-89F9-A7F2034F16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684C2F-764A-644D-B6C5-6C4263CEA75D}" type="datetimeFigureOut">
              <a:rPr lang="tr-TR" smtClean="0"/>
              <a:t>15.05.2019</a:t>
            </a:fld>
            <a:endParaRPr lang="tr-TR"/>
          </a:p>
        </p:txBody>
      </p:sp>
      <p:sp>
        <p:nvSpPr>
          <p:cNvPr id="5" name="Alt Bilgi Yer Tutucusu 4">
            <a:extLst>
              <a:ext uri="{FF2B5EF4-FFF2-40B4-BE49-F238E27FC236}">
                <a16:creationId xmlns:a16="http://schemas.microsoft.com/office/drawing/2014/main" id="{D321A704-9D10-D74E-90C7-D47D768426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3CDAF87-55F2-3D48-AF7F-05CD32CD60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D79C45-6E69-A746-86FE-8383D73DD5FA}" type="slidenum">
              <a:rPr lang="tr-TR" smtClean="0"/>
              <a:t>‹#›</a:t>
            </a:fld>
            <a:endParaRPr lang="tr-TR"/>
          </a:p>
        </p:txBody>
      </p:sp>
    </p:spTree>
    <p:extLst>
      <p:ext uri="{BB962C8B-B14F-4D97-AF65-F5344CB8AC3E}">
        <p14:creationId xmlns:p14="http://schemas.microsoft.com/office/powerpoint/2010/main" val="419428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Unvan 1">
            <a:extLst>
              <a:ext uri="{FF2B5EF4-FFF2-40B4-BE49-F238E27FC236}">
                <a16:creationId xmlns:a16="http://schemas.microsoft.com/office/drawing/2014/main" id="{77899301-46DB-BD4C-84E8-B9D0EE89FE8A}"/>
              </a:ext>
            </a:extLst>
          </p:cNvPr>
          <p:cNvSpPr>
            <a:spLocks noGrp="1"/>
          </p:cNvSpPr>
          <p:nvPr>
            <p:ph type="ctrTitle"/>
          </p:nvPr>
        </p:nvSpPr>
        <p:spPr/>
        <p:txBody>
          <a:bodyPr/>
          <a:lstStyle/>
          <a:p>
            <a:r>
              <a:rPr lang="tr-TR" altLang="tr-TR"/>
              <a:t>PAZARLAMA-5</a:t>
            </a:r>
          </a:p>
        </p:txBody>
      </p:sp>
      <p:sp>
        <p:nvSpPr>
          <p:cNvPr id="79874" name="Alt Başlık 2">
            <a:extLst>
              <a:ext uri="{FF2B5EF4-FFF2-40B4-BE49-F238E27FC236}">
                <a16:creationId xmlns:a16="http://schemas.microsoft.com/office/drawing/2014/main" id="{11684C57-69A1-D24B-871D-8DAF31B3DEEF}"/>
              </a:ext>
            </a:extLst>
          </p:cNvPr>
          <p:cNvSpPr>
            <a:spLocks noGrp="1"/>
          </p:cNvSpPr>
          <p:nvPr>
            <p:ph type="subTitle" idx="1"/>
          </p:nvPr>
        </p:nvSpPr>
        <p:spPr/>
        <p:txBody>
          <a:bodyPr/>
          <a:lstStyle/>
          <a:p>
            <a:r>
              <a:rPr lang="tr-TR" altLang="tr-TR">
                <a:solidFill>
                  <a:schemeClr val="tx1"/>
                </a:solidFill>
              </a:rPr>
              <a:t>Pazarlama Strateji Planlama</a:t>
            </a:r>
          </a:p>
        </p:txBody>
      </p:sp>
    </p:spTree>
    <p:extLst>
      <p:ext uri="{BB962C8B-B14F-4D97-AF65-F5344CB8AC3E}">
        <p14:creationId xmlns:p14="http://schemas.microsoft.com/office/powerpoint/2010/main" val="89489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a:extLst>
              <a:ext uri="{FF2B5EF4-FFF2-40B4-BE49-F238E27FC236}">
                <a16:creationId xmlns:a16="http://schemas.microsoft.com/office/drawing/2014/main" id="{7D8E3DF6-E2D4-8B4C-8A64-C1627BA0DB67}"/>
              </a:ext>
            </a:extLst>
          </p:cNvPr>
          <p:cNvSpPr>
            <a:spLocks noGrp="1"/>
          </p:cNvSpPr>
          <p:nvPr>
            <p:ph type="title"/>
          </p:nvPr>
        </p:nvSpPr>
        <p:spPr/>
        <p:txBody>
          <a:bodyPr/>
          <a:lstStyle/>
          <a:p>
            <a:pPr eaLnBrk="1" hangingPunct="1"/>
            <a:r>
              <a:rPr lang="tr-TR" altLang="tr-TR"/>
              <a:t>Hedef pazar seçimi</a:t>
            </a:r>
          </a:p>
        </p:txBody>
      </p:sp>
      <p:sp>
        <p:nvSpPr>
          <p:cNvPr id="89090" name="Rectangle 3">
            <a:extLst>
              <a:ext uri="{FF2B5EF4-FFF2-40B4-BE49-F238E27FC236}">
                <a16:creationId xmlns:a16="http://schemas.microsoft.com/office/drawing/2014/main" id="{A6C912B1-FA52-9B45-9603-973551E12C4F}"/>
              </a:ext>
            </a:extLst>
          </p:cNvPr>
          <p:cNvSpPr>
            <a:spLocks noGrp="1"/>
          </p:cNvSpPr>
          <p:nvPr>
            <p:ph type="body" idx="1"/>
          </p:nvPr>
        </p:nvSpPr>
        <p:spPr/>
        <p:txBody>
          <a:bodyPr/>
          <a:lstStyle/>
          <a:p>
            <a:pPr eaLnBrk="1" hangingPunct="1"/>
            <a:r>
              <a:rPr lang="tr-TR" altLang="tr-TR"/>
              <a:t>Hedef pazar işletmelerin faaliyetlerini yoğunlaştıracakları pazar bölümleridir. </a:t>
            </a:r>
          </a:p>
          <a:p>
            <a:pPr eaLnBrk="1" hangingPunct="1"/>
            <a:r>
              <a:rPr lang="tr-TR" altLang="tr-TR"/>
              <a:t>Pazarı aynı özellikler taşıyan alt tüketici gruplarına göre ayırıp (bölümlendirme) bu bölümlerden birinin (veya birkaçının) hedeflenmesi</a:t>
            </a:r>
          </a:p>
          <a:p>
            <a:pPr eaLnBrk="1" hangingPunct="1"/>
            <a:r>
              <a:rPr lang="tr-TR" altLang="tr-TR"/>
              <a:t>Talep tahmini</a:t>
            </a:r>
          </a:p>
          <a:p>
            <a:pPr eaLnBrk="1" hangingPunct="1"/>
            <a:endParaRPr lang="tr-TR" altLang="tr-TR"/>
          </a:p>
        </p:txBody>
      </p:sp>
    </p:spTree>
    <p:extLst>
      <p:ext uri="{BB962C8B-B14F-4D97-AF65-F5344CB8AC3E}">
        <p14:creationId xmlns:p14="http://schemas.microsoft.com/office/powerpoint/2010/main" val="76036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a:extLst>
              <a:ext uri="{FF2B5EF4-FFF2-40B4-BE49-F238E27FC236}">
                <a16:creationId xmlns:a16="http://schemas.microsoft.com/office/drawing/2014/main" id="{07F67CB4-25A1-B84F-9DA6-29706A395506}"/>
              </a:ext>
            </a:extLst>
          </p:cNvPr>
          <p:cNvSpPr>
            <a:spLocks noGrp="1"/>
          </p:cNvSpPr>
          <p:nvPr>
            <p:ph type="title"/>
          </p:nvPr>
        </p:nvSpPr>
        <p:spPr/>
        <p:txBody>
          <a:bodyPr/>
          <a:lstStyle/>
          <a:p>
            <a:pPr eaLnBrk="1" hangingPunct="1"/>
            <a:r>
              <a:rPr lang="tr-TR" altLang="tr-TR" sz="4000"/>
              <a:t>Pazarlama karmasının geliştirilmesi</a:t>
            </a:r>
          </a:p>
        </p:txBody>
      </p:sp>
      <p:sp>
        <p:nvSpPr>
          <p:cNvPr id="90114" name="Rectangle 3">
            <a:extLst>
              <a:ext uri="{FF2B5EF4-FFF2-40B4-BE49-F238E27FC236}">
                <a16:creationId xmlns:a16="http://schemas.microsoft.com/office/drawing/2014/main" id="{82CD6EC5-5E09-5447-B6AE-E58F44A00237}"/>
              </a:ext>
            </a:extLst>
          </p:cNvPr>
          <p:cNvSpPr>
            <a:spLocks noGrp="1"/>
          </p:cNvSpPr>
          <p:nvPr>
            <p:ph type="body" idx="1"/>
          </p:nvPr>
        </p:nvSpPr>
        <p:spPr/>
        <p:txBody>
          <a:bodyPr/>
          <a:lstStyle/>
          <a:p>
            <a:pPr eaLnBrk="1" hangingPunct="1"/>
            <a:r>
              <a:rPr lang="tr-TR" altLang="tr-TR"/>
              <a:t>Pazarlama karması elemanları, işletmenin hedef pazarın istek ve gereksinimlerini tahmin etmek amacıyla yönetmek zorunda oldukları işletme yönetiminin kontrolü altındaki faktörlerdir. </a:t>
            </a:r>
          </a:p>
        </p:txBody>
      </p:sp>
    </p:spTree>
    <p:extLst>
      <p:ext uri="{BB962C8B-B14F-4D97-AF65-F5344CB8AC3E}">
        <p14:creationId xmlns:p14="http://schemas.microsoft.com/office/powerpoint/2010/main" val="3962301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137" name="Picture 2">
            <a:extLst>
              <a:ext uri="{FF2B5EF4-FFF2-40B4-BE49-F238E27FC236}">
                <a16:creationId xmlns:a16="http://schemas.microsoft.com/office/drawing/2014/main" id="{4340B6F9-D30C-A846-B509-F832AD6B18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9" y="188914"/>
            <a:ext cx="8245475" cy="576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1138" name="Metin kutusu 1">
            <a:extLst>
              <a:ext uri="{FF2B5EF4-FFF2-40B4-BE49-F238E27FC236}">
                <a16:creationId xmlns:a16="http://schemas.microsoft.com/office/drawing/2014/main" id="{5FF66B56-CDFF-A942-A677-46851F36AB55}"/>
              </a:ext>
            </a:extLst>
          </p:cNvPr>
          <p:cNvSpPr txBox="1">
            <a:spLocks noChangeArrowheads="1"/>
          </p:cNvSpPr>
          <p:nvPr/>
        </p:nvSpPr>
        <p:spPr bwMode="auto">
          <a:xfrm>
            <a:off x="1992314" y="6146801"/>
            <a:ext cx="8207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1800">
                <a:latin typeface="Arial" panose="020B0604020202020204" pitchFamily="34" charset="0"/>
              </a:rPr>
              <a:t>Perreault, vd. (2013). Pazarlamanın Temelleri: Bir Pazarlama Stratejisi Planlama Yaklaşımı. Nobel Akademik Yayıncılık </a:t>
            </a:r>
          </a:p>
        </p:txBody>
      </p:sp>
    </p:spTree>
    <p:extLst>
      <p:ext uri="{BB962C8B-B14F-4D97-AF65-F5344CB8AC3E}">
        <p14:creationId xmlns:p14="http://schemas.microsoft.com/office/powerpoint/2010/main" val="703875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a:extLst>
              <a:ext uri="{FF2B5EF4-FFF2-40B4-BE49-F238E27FC236}">
                <a16:creationId xmlns:a16="http://schemas.microsoft.com/office/drawing/2014/main" id="{53000EA3-55C8-1248-AACF-94BCF47B1DDB}"/>
              </a:ext>
            </a:extLst>
          </p:cNvPr>
          <p:cNvSpPr>
            <a:spLocks noGrp="1"/>
          </p:cNvSpPr>
          <p:nvPr>
            <p:ph type="title"/>
          </p:nvPr>
        </p:nvSpPr>
        <p:spPr/>
        <p:txBody>
          <a:bodyPr/>
          <a:lstStyle/>
          <a:p>
            <a:pPr eaLnBrk="1" hangingPunct="1"/>
            <a:r>
              <a:rPr lang="tr-TR" altLang="tr-TR" sz="4000"/>
              <a:t>Pazarlama çabalarının organizasyonu, yürütülmesi ve kontrolü</a:t>
            </a:r>
          </a:p>
        </p:txBody>
      </p:sp>
      <p:sp>
        <p:nvSpPr>
          <p:cNvPr id="92162" name="Rectangle 3">
            <a:extLst>
              <a:ext uri="{FF2B5EF4-FFF2-40B4-BE49-F238E27FC236}">
                <a16:creationId xmlns:a16="http://schemas.microsoft.com/office/drawing/2014/main" id="{B84304DF-8653-264A-B435-0D62108E572F}"/>
              </a:ext>
            </a:extLst>
          </p:cNvPr>
          <p:cNvSpPr>
            <a:spLocks noGrp="1"/>
          </p:cNvSpPr>
          <p:nvPr>
            <p:ph type="body" idx="1"/>
          </p:nvPr>
        </p:nvSpPr>
        <p:spPr>
          <a:xfrm>
            <a:off x="2063750" y="2332038"/>
            <a:ext cx="8229600" cy="4525962"/>
          </a:xfrm>
        </p:spPr>
        <p:txBody>
          <a:bodyPr/>
          <a:lstStyle/>
          <a:p>
            <a:pPr eaLnBrk="1" hangingPunct="1"/>
            <a:r>
              <a:rPr lang="tr-TR" altLang="tr-TR"/>
              <a:t>Pazarlama kaynaklarının etkin kullanımını sağlama</a:t>
            </a:r>
          </a:p>
          <a:p>
            <a:pPr eaLnBrk="1" hangingPunct="1"/>
            <a:r>
              <a:rPr lang="tr-TR" altLang="tr-TR"/>
              <a:t>İşletmelerin pazarlama amaçlarını gerçekleştirmek</a:t>
            </a:r>
          </a:p>
          <a:p>
            <a:pPr eaLnBrk="1" hangingPunct="1"/>
            <a:r>
              <a:rPr lang="tr-TR" altLang="tr-TR"/>
              <a:t>Pazarlama planlarındaki aksaklıkları ortaya çıkararak, yapılacak değişiklikleri belirlemektir</a:t>
            </a:r>
          </a:p>
        </p:txBody>
      </p:sp>
    </p:spTree>
    <p:extLst>
      <p:ext uri="{BB962C8B-B14F-4D97-AF65-F5344CB8AC3E}">
        <p14:creationId xmlns:p14="http://schemas.microsoft.com/office/powerpoint/2010/main" val="945273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Unvan 1">
            <a:extLst>
              <a:ext uri="{FF2B5EF4-FFF2-40B4-BE49-F238E27FC236}">
                <a16:creationId xmlns:a16="http://schemas.microsoft.com/office/drawing/2014/main" id="{F5E95B61-D961-EE4F-ACB5-21BBB00E51F4}"/>
              </a:ext>
            </a:extLst>
          </p:cNvPr>
          <p:cNvSpPr>
            <a:spLocks noGrp="1"/>
          </p:cNvSpPr>
          <p:nvPr>
            <p:ph type="title"/>
          </p:nvPr>
        </p:nvSpPr>
        <p:spPr/>
        <p:txBody>
          <a:bodyPr/>
          <a:lstStyle/>
          <a:p>
            <a:r>
              <a:rPr lang="tr-TR" altLang="tr-TR"/>
              <a:t>Kaynaklar</a:t>
            </a:r>
          </a:p>
        </p:txBody>
      </p:sp>
      <p:sp>
        <p:nvSpPr>
          <p:cNvPr id="3" name="İçerik Yer Tutucusu 2">
            <a:extLst>
              <a:ext uri="{FF2B5EF4-FFF2-40B4-BE49-F238E27FC236}">
                <a16:creationId xmlns:a16="http://schemas.microsoft.com/office/drawing/2014/main" id="{D3469998-61BE-0441-A3FE-D9084B6369D2}"/>
              </a:ext>
            </a:extLst>
          </p:cNvPr>
          <p:cNvSpPr>
            <a:spLocks noGrp="1"/>
          </p:cNvSpPr>
          <p:nvPr>
            <p:ph idx="1"/>
          </p:nvPr>
        </p:nvSpPr>
        <p:spPr/>
        <p:txBody>
          <a:bodyPr>
            <a:normAutofit/>
          </a:bodyPr>
          <a:lstStyle/>
          <a:p>
            <a:pPr>
              <a:defRPr/>
            </a:pPr>
            <a:r>
              <a:rPr lang="tr-TR" dirty="0">
                <a:ea typeface="Times New Roman" panose="02020603050405020304" pitchFamily="18" charset="0"/>
              </a:rPr>
              <a:t>Kotler, P. ve Armstrong G. (2009) </a:t>
            </a:r>
            <a:r>
              <a:rPr lang="tr-TR" b="1" dirty="0" err="1">
                <a:ea typeface="Times New Roman" panose="02020603050405020304" pitchFamily="18" charset="0"/>
              </a:rPr>
              <a:t>Principles</a:t>
            </a:r>
            <a:r>
              <a:rPr lang="tr-TR" b="1" dirty="0">
                <a:ea typeface="Times New Roman" panose="02020603050405020304" pitchFamily="18" charset="0"/>
              </a:rPr>
              <a:t> of Marketing</a:t>
            </a:r>
            <a:r>
              <a:rPr lang="tr-TR" dirty="0">
                <a:ea typeface="Times New Roman" panose="02020603050405020304" pitchFamily="18" charset="0"/>
              </a:rPr>
              <a:t> (13 </a:t>
            </a:r>
            <a:r>
              <a:rPr lang="tr-TR" dirty="0" err="1">
                <a:ea typeface="Times New Roman" panose="02020603050405020304" pitchFamily="18" charset="0"/>
              </a:rPr>
              <a:t>ed</a:t>
            </a:r>
            <a:r>
              <a:rPr lang="tr-TR" dirty="0">
                <a:ea typeface="Times New Roman" panose="02020603050405020304" pitchFamily="18" charset="0"/>
              </a:rPr>
              <a:t>) : Global </a:t>
            </a:r>
            <a:r>
              <a:rPr lang="tr-TR" dirty="0" err="1">
                <a:ea typeface="Times New Roman" panose="02020603050405020304" pitchFamily="18" charset="0"/>
              </a:rPr>
              <a:t>Edition,Pearson</a:t>
            </a:r>
            <a:r>
              <a:rPr lang="tr-TR" dirty="0">
                <a:ea typeface="Times New Roman" panose="02020603050405020304" pitchFamily="18" charset="0"/>
              </a:rPr>
              <a:t> </a:t>
            </a:r>
            <a:r>
              <a:rPr lang="tr-TR" dirty="0" err="1">
                <a:ea typeface="Times New Roman" panose="02020603050405020304" pitchFamily="18" charset="0"/>
              </a:rPr>
              <a:t>Education</a:t>
            </a:r>
            <a:endParaRPr lang="tr-TR" dirty="0">
              <a:ea typeface="Times New Roman" panose="02020603050405020304" pitchFamily="18" charset="0"/>
            </a:endParaRPr>
          </a:p>
          <a:p>
            <a:pPr>
              <a:defRPr/>
            </a:pPr>
            <a:r>
              <a:rPr lang="tr-TR" dirty="0"/>
              <a:t>Korkmaz, S., Eser, Z., Öztürk, S.A ve Işın, B.F. (2009) </a:t>
            </a:r>
            <a:r>
              <a:rPr lang="tr-TR" b="1" dirty="0"/>
              <a:t>Pazarlama: Kavramlar, İlkeler, Kararlar</a:t>
            </a:r>
            <a:r>
              <a:rPr lang="tr-TR" dirty="0"/>
              <a:t>, Siyasal Kitabevi. </a:t>
            </a:r>
          </a:p>
          <a:p>
            <a:pPr>
              <a:defRPr/>
            </a:pPr>
            <a:r>
              <a:rPr lang="tr-TR" dirty="0"/>
              <a:t>Perreault, W.D.,</a:t>
            </a:r>
            <a:r>
              <a:rPr lang="tr-TR" dirty="0" err="1"/>
              <a:t>Jr</a:t>
            </a:r>
            <a:r>
              <a:rPr lang="tr-TR" dirty="0"/>
              <a:t>; </a:t>
            </a:r>
            <a:r>
              <a:rPr lang="tr-TR" dirty="0" err="1"/>
              <a:t>Cannon</a:t>
            </a:r>
            <a:r>
              <a:rPr lang="tr-TR" dirty="0"/>
              <a:t>, J.P. ve </a:t>
            </a:r>
            <a:r>
              <a:rPr lang="tr-TR" dirty="0" err="1"/>
              <a:t>McCarthy</a:t>
            </a:r>
            <a:r>
              <a:rPr lang="tr-TR" dirty="0"/>
              <a:t>, E.J. (2013). </a:t>
            </a:r>
            <a:r>
              <a:rPr lang="tr-TR" b="1" dirty="0"/>
              <a:t>Pazarlamanın Temelleri: Bir Pazarlama Stratejisi Planlama Yaklaşımı</a:t>
            </a:r>
            <a:r>
              <a:rPr lang="tr-TR" dirty="0"/>
              <a:t>. Nobel Akademik Yayıncılık: Ankara </a:t>
            </a:r>
          </a:p>
          <a:p>
            <a:pPr>
              <a:defRPr/>
            </a:pPr>
            <a:endParaRPr lang="tr-TR" dirty="0"/>
          </a:p>
        </p:txBody>
      </p:sp>
    </p:spTree>
    <p:extLst>
      <p:ext uri="{BB962C8B-B14F-4D97-AF65-F5344CB8AC3E}">
        <p14:creationId xmlns:p14="http://schemas.microsoft.com/office/powerpoint/2010/main" val="424288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1 Başlık">
            <a:extLst>
              <a:ext uri="{FF2B5EF4-FFF2-40B4-BE49-F238E27FC236}">
                <a16:creationId xmlns:a16="http://schemas.microsoft.com/office/drawing/2014/main" id="{50924F3B-23E4-834D-890D-C3C5B078F956}"/>
              </a:ext>
            </a:extLst>
          </p:cNvPr>
          <p:cNvSpPr>
            <a:spLocks noGrp="1"/>
          </p:cNvSpPr>
          <p:nvPr>
            <p:ph type="title"/>
          </p:nvPr>
        </p:nvSpPr>
        <p:spPr/>
        <p:txBody>
          <a:bodyPr/>
          <a:lstStyle/>
          <a:p>
            <a:pPr eaLnBrk="1" hangingPunct="1"/>
            <a:r>
              <a:rPr lang="tr-TR" altLang="tr-TR"/>
              <a:t>Pazarlama stratejisi nedir?</a:t>
            </a:r>
          </a:p>
        </p:txBody>
      </p:sp>
      <p:sp>
        <p:nvSpPr>
          <p:cNvPr id="80898" name="2 İçerik Yer Tutucusu">
            <a:extLst>
              <a:ext uri="{FF2B5EF4-FFF2-40B4-BE49-F238E27FC236}">
                <a16:creationId xmlns:a16="http://schemas.microsoft.com/office/drawing/2014/main" id="{8E0C44E8-0D4E-B648-BB5E-DC6930B0A254}"/>
              </a:ext>
            </a:extLst>
          </p:cNvPr>
          <p:cNvSpPr>
            <a:spLocks noGrp="1"/>
          </p:cNvSpPr>
          <p:nvPr>
            <p:ph idx="1"/>
          </p:nvPr>
        </p:nvSpPr>
        <p:spPr>
          <a:xfrm>
            <a:off x="1992313" y="1557338"/>
            <a:ext cx="8229600" cy="4525962"/>
          </a:xfrm>
        </p:spPr>
        <p:txBody>
          <a:bodyPr/>
          <a:lstStyle/>
          <a:p>
            <a:pPr eaLnBrk="1" hangingPunct="1"/>
            <a:r>
              <a:rPr lang="tr-TR" altLang="tr-TR"/>
              <a:t>Pazarlama stratejisi planlaması cazip fırsatları bulma ve karlılık getiren pazarlama stratejilerini geliştirmektir.</a:t>
            </a:r>
          </a:p>
          <a:p>
            <a:pPr eaLnBrk="1" hangingPunct="1"/>
            <a:r>
              <a:rPr lang="tr-TR" altLang="tr-TR"/>
              <a:t>Bir pazarlama stratejisi hedef pazarı ve ilgili pazarlama karmasını belirler.  </a:t>
            </a:r>
          </a:p>
        </p:txBody>
      </p:sp>
    </p:spTree>
    <p:extLst>
      <p:ext uri="{BB962C8B-B14F-4D97-AF65-F5344CB8AC3E}">
        <p14:creationId xmlns:p14="http://schemas.microsoft.com/office/powerpoint/2010/main" val="3425142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1 Başlık">
            <a:extLst>
              <a:ext uri="{FF2B5EF4-FFF2-40B4-BE49-F238E27FC236}">
                <a16:creationId xmlns:a16="http://schemas.microsoft.com/office/drawing/2014/main" id="{FA9C5A8C-1AE1-B64E-9A9A-FEE4CBD233E9}"/>
              </a:ext>
            </a:extLst>
          </p:cNvPr>
          <p:cNvSpPr>
            <a:spLocks noGrp="1"/>
          </p:cNvSpPr>
          <p:nvPr>
            <p:ph type="title"/>
          </p:nvPr>
        </p:nvSpPr>
        <p:spPr/>
        <p:txBody>
          <a:bodyPr/>
          <a:lstStyle/>
          <a:p>
            <a:pPr eaLnBrk="1" hangingPunct="1"/>
            <a:r>
              <a:rPr lang="tr-TR" altLang="tr-TR"/>
              <a:t>Pazarlama stratejisinin temel kavramları</a:t>
            </a:r>
          </a:p>
        </p:txBody>
      </p:sp>
      <p:sp>
        <p:nvSpPr>
          <p:cNvPr id="81922" name="2 İçerik Yer Tutucusu">
            <a:extLst>
              <a:ext uri="{FF2B5EF4-FFF2-40B4-BE49-F238E27FC236}">
                <a16:creationId xmlns:a16="http://schemas.microsoft.com/office/drawing/2014/main" id="{707C3D6D-90C2-B544-9CD9-4781D4CB75EF}"/>
              </a:ext>
            </a:extLst>
          </p:cNvPr>
          <p:cNvSpPr>
            <a:spLocks noGrp="1"/>
          </p:cNvSpPr>
          <p:nvPr>
            <p:ph idx="1"/>
          </p:nvPr>
        </p:nvSpPr>
        <p:spPr/>
        <p:txBody>
          <a:bodyPr/>
          <a:lstStyle/>
          <a:p>
            <a:pPr eaLnBrk="1" hangingPunct="1"/>
            <a:r>
              <a:rPr lang="tr-TR" altLang="tr-TR"/>
              <a:t>Hedef Pazar: bir firmanın cazip gelmesini istediği yeterince homojen (benzer) özelliklere sahip müşteri/alıcı grubu</a:t>
            </a:r>
          </a:p>
          <a:p>
            <a:pPr eaLnBrk="1" hangingPunct="1"/>
            <a:r>
              <a:rPr lang="tr-TR" altLang="tr-TR"/>
              <a:t>Pazarlama karması: firmanın hedef grubu tatmin edebilmesi için bir araya getirebileceği kontrol edilebilen değişkenler</a:t>
            </a:r>
          </a:p>
        </p:txBody>
      </p:sp>
    </p:spTree>
    <p:extLst>
      <p:ext uri="{BB962C8B-B14F-4D97-AF65-F5344CB8AC3E}">
        <p14:creationId xmlns:p14="http://schemas.microsoft.com/office/powerpoint/2010/main" val="3325964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1 Başlık">
            <a:extLst>
              <a:ext uri="{FF2B5EF4-FFF2-40B4-BE49-F238E27FC236}">
                <a16:creationId xmlns:a16="http://schemas.microsoft.com/office/drawing/2014/main" id="{66072523-97CD-EB4A-AB80-6D9644618D4E}"/>
              </a:ext>
            </a:extLst>
          </p:cNvPr>
          <p:cNvSpPr>
            <a:spLocks noGrp="1"/>
          </p:cNvSpPr>
          <p:nvPr>
            <p:ph type="title"/>
          </p:nvPr>
        </p:nvSpPr>
        <p:spPr/>
        <p:txBody>
          <a:bodyPr/>
          <a:lstStyle/>
          <a:p>
            <a:pPr eaLnBrk="1" hangingPunct="1"/>
            <a:r>
              <a:rPr lang="tr-TR" altLang="tr-TR"/>
              <a:t>Pazar yönlü strateji seçimi hedef pazarlamadır</a:t>
            </a:r>
          </a:p>
        </p:txBody>
      </p:sp>
      <p:sp>
        <p:nvSpPr>
          <p:cNvPr id="82946" name="2 İçerik Yer Tutucusu">
            <a:extLst>
              <a:ext uri="{FF2B5EF4-FFF2-40B4-BE49-F238E27FC236}">
                <a16:creationId xmlns:a16="http://schemas.microsoft.com/office/drawing/2014/main" id="{F67334CC-2167-5E43-B108-34FBE88E0EA9}"/>
              </a:ext>
            </a:extLst>
          </p:cNvPr>
          <p:cNvSpPr>
            <a:spLocks noGrp="1"/>
          </p:cNvSpPr>
          <p:nvPr>
            <p:ph idx="1"/>
          </p:nvPr>
        </p:nvSpPr>
        <p:spPr/>
        <p:txBody>
          <a:bodyPr/>
          <a:lstStyle/>
          <a:p>
            <a:pPr eaLnBrk="1" hangingPunct="1"/>
            <a:r>
              <a:rPr lang="tr-TR" altLang="tr-TR"/>
              <a:t>Hedef pazarlama; pazarlama stratejisinin temeli hedef müşterileri belirlemektir. </a:t>
            </a:r>
          </a:p>
          <a:p>
            <a:pPr eaLnBrk="1" hangingPunct="1"/>
            <a:r>
              <a:rPr lang="tr-TR" altLang="tr-TR"/>
              <a:t>Hedef pazarlamada pazarlama karması belirli müşterilere uygun hale getirilirken kitlesel pazarlamada tipik bir üretim yönlü yaklaşım benimsenip benzer pazarlama karması ile herkes amaçlanır. </a:t>
            </a:r>
          </a:p>
        </p:txBody>
      </p:sp>
    </p:spTree>
    <p:extLst>
      <p:ext uri="{BB962C8B-B14F-4D97-AF65-F5344CB8AC3E}">
        <p14:creationId xmlns:p14="http://schemas.microsoft.com/office/powerpoint/2010/main" val="1866622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a:extLst>
              <a:ext uri="{FF2B5EF4-FFF2-40B4-BE49-F238E27FC236}">
                <a16:creationId xmlns:a16="http://schemas.microsoft.com/office/drawing/2014/main" id="{759A4104-D249-7040-AE05-936111142CB4}"/>
              </a:ext>
            </a:extLst>
          </p:cNvPr>
          <p:cNvSpPr>
            <a:spLocks noGrp="1"/>
          </p:cNvSpPr>
          <p:nvPr>
            <p:ph type="title"/>
          </p:nvPr>
        </p:nvSpPr>
        <p:spPr/>
        <p:txBody>
          <a:bodyPr/>
          <a:lstStyle/>
          <a:p>
            <a:pPr eaLnBrk="1" hangingPunct="1"/>
            <a:r>
              <a:rPr lang="tr-TR" altLang="tr-TR"/>
              <a:t>Pazarlama (strateji) planlaması süreci</a:t>
            </a:r>
          </a:p>
        </p:txBody>
      </p:sp>
      <p:sp>
        <p:nvSpPr>
          <p:cNvPr id="83970" name="Rectangle 3">
            <a:extLst>
              <a:ext uri="{FF2B5EF4-FFF2-40B4-BE49-F238E27FC236}">
                <a16:creationId xmlns:a16="http://schemas.microsoft.com/office/drawing/2014/main" id="{4BE1737C-7A0B-774A-AB62-555931C44264}"/>
              </a:ext>
            </a:extLst>
          </p:cNvPr>
          <p:cNvSpPr>
            <a:spLocks noGrp="1"/>
          </p:cNvSpPr>
          <p:nvPr>
            <p:ph type="body" idx="1"/>
          </p:nvPr>
        </p:nvSpPr>
        <p:spPr/>
        <p:txBody>
          <a:bodyPr/>
          <a:lstStyle/>
          <a:p>
            <a:pPr eaLnBrk="1" hangingPunct="1"/>
            <a:r>
              <a:rPr lang="tr-TR" altLang="tr-TR"/>
              <a:t>Swot analizi, uygun pazar analizleri, hedef pazar ya da pazarların bulunması ve seçilmesi, ürünün bu pazar ya da pazarlardaki konumlandırılması, stratejilerin planlanması, pazarlama programlarının planlanması, uygun pazarlama bileşiminin saptanması, pazarlama çabalarının organize edilmesi, yürütülmesi ve kontrolünü kapsamaktadır.</a:t>
            </a:r>
          </a:p>
        </p:txBody>
      </p:sp>
    </p:spTree>
    <p:extLst>
      <p:ext uri="{BB962C8B-B14F-4D97-AF65-F5344CB8AC3E}">
        <p14:creationId xmlns:p14="http://schemas.microsoft.com/office/powerpoint/2010/main" val="3110178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 3">
            <a:extLst>
              <a:ext uri="{FF2B5EF4-FFF2-40B4-BE49-F238E27FC236}">
                <a16:creationId xmlns:a16="http://schemas.microsoft.com/office/drawing/2014/main" id="{2617B8B1-DE60-B040-AB69-BCB6E1EC094E}"/>
              </a:ext>
            </a:extLst>
          </p:cNvPr>
          <p:cNvGrpSpPr>
            <a:grpSpLocks/>
          </p:cNvGrpSpPr>
          <p:nvPr/>
        </p:nvGrpSpPr>
        <p:grpSpPr bwMode="auto">
          <a:xfrm>
            <a:off x="1550988" y="101601"/>
            <a:ext cx="9009062" cy="6207125"/>
            <a:chOff x="27337" y="101139"/>
            <a:chExt cx="9009159" cy="6208181"/>
          </a:xfrm>
        </p:grpSpPr>
        <p:pic>
          <p:nvPicPr>
            <p:cNvPr id="84995" name="Picture 2">
              <a:extLst>
                <a:ext uri="{FF2B5EF4-FFF2-40B4-BE49-F238E27FC236}">
                  <a16:creationId xmlns:a16="http://schemas.microsoft.com/office/drawing/2014/main" id="{45C6B1D6-E6C2-A24E-AECF-F404EAFC23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37" y="101139"/>
              <a:ext cx="9009159" cy="6208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996" name="Picture 3">
              <a:extLst>
                <a:ext uri="{FF2B5EF4-FFF2-40B4-BE49-F238E27FC236}">
                  <a16:creationId xmlns:a16="http://schemas.microsoft.com/office/drawing/2014/main" id="{0D4DB999-0F5C-224E-9E9C-2428520981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133284"/>
              <a:ext cx="3168352" cy="1373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4994" name="Metin kutusu 2">
            <a:extLst>
              <a:ext uri="{FF2B5EF4-FFF2-40B4-BE49-F238E27FC236}">
                <a16:creationId xmlns:a16="http://schemas.microsoft.com/office/drawing/2014/main" id="{FDC704FF-2C94-7543-B89F-A07FE4FC07EE}"/>
              </a:ext>
            </a:extLst>
          </p:cNvPr>
          <p:cNvSpPr txBox="1">
            <a:spLocks noChangeArrowheads="1"/>
          </p:cNvSpPr>
          <p:nvPr/>
        </p:nvSpPr>
        <p:spPr bwMode="auto">
          <a:xfrm>
            <a:off x="3287713" y="5949951"/>
            <a:ext cx="6985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1800">
                <a:latin typeface="Arial" panose="020B0604020202020204" pitchFamily="34" charset="0"/>
              </a:rPr>
              <a:t>Perreault, vd. (2013). Pazarlamanın Temelleri: Bir Pazarlama Stratejisi Planlama Yaklaşımı. Nobel Akademik Yayıncılık </a:t>
            </a:r>
          </a:p>
        </p:txBody>
      </p:sp>
    </p:spTree>
    <p:extLst>
      <p:ext uri="{BB962C8B-B14F-4D97-AF65-F5344CB8AC3E}">
        <p14:creationId xmlns:p14="http://schemas.microsoft.com/office/powerpoint/2010/main" val="42143158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a:extLst>
              <a:ext uri="{FF2B5EF4-FFF2-40B4-BE49-F238E27FC236}">
                <a16:creationId xmlns:a16="http://schemas.microsoft.com/office/drawing/2014/main" id="{DEFFE1D4-98F9-DF47-83F8-33B75F40B557}"/>
              </a:ext>
            </a:extLst>
          </p:cNvPr>
          <p:cNvSpPr>
            <a:spLocks noGrp="1"/>
          </p:cNvSpPr>
          <p:nvPr>
            <p:ph type="title"/>
          </p:nvPr>
        </p:nvSpPr>
        <p:spPr/>
        <p:txBody>
          <a:bodyPr/>
          <a:lstStyle/>
          <a:p>
            <a:pPr eaLnBrk="1" hangingPunct="1"/>
            <a:r>
              <a:rPr lang="tr-TR" altLang="tr-TR"/>
              <a:t>SWOT analizi</a:t>
            </a:r>
          </a:p>
        </p:txBody>
      </p:sp>
      <p:sp>
        <p:nvSpPr>
          <p:cNvPr id="86018" name="Rectangle 3">
            <a:extLst>
              <a:ext uri="{FF2B5EF4-FFF2-40B4-BE49-F238E27FC236}">
                <a16:creationId xmlns:a16="http://schemas.microsoft.com/office/drawing/2014/main" id="{6C8AD4D5-D1E9-7E4E-8F65-5B2AF1C79EB8}"/>
              </a:ext>
            </a:extLst>
          </p:cNvPr>
          <p:cNvSpPr>
            <a:spLocks noGrp="1"/>
          </p:cNvSpPr>
          <p:nvPr>
            <p:ph type="body" idx="1"/>
          </p:nvPr>
        </p:nvSpPr>
        <p:spPr/>
        <p:txBody>
          <a:bodyPr/>
          <a:lstStyle/>
          <a:p>
            <a:pPr eaLnBrk="1" hangingPunct="1"/>
            <a:r>
              <a:rPr lang="tr-TR" altLang="tr-TR"/>
              <a:t>İşletmelerin güçlü ve zayıf yönlerini ve kendileriyle ilgili fırsat ve tehditleri belirleyerek, stratejik konumunu değerlendirmesine olanak sağlayan bir yaklaşımdır. </a:t>
            </a:r>
          </a:p>
        </p:txBody>
      </p:sp>
    </p:spTree>
    <p:extLst>
      <p:ext uri="{BB962C8B-B14F-4D97-AF65-F5344CB8AC3E}">
        <p14:creationId xmlns:p14="http://schemas.microsoft.com/office/powerpoint/2010/main" val="4294332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a:extLst>
              <a:ext uri="{FF2B5EF4-FFF2-40B4-BE49-F238E27FC236}">
                <a16:creationId xmlns:a16="http://schemas.microsoft.com/office/drawing/2014/main" id="{BE430C00-E1FD-E344-AC10-918D5A5B5BEB}"/>
              </a:ext>
            </a:extLst>
          </p:cNvPr>
          <p:cNvSpPr>
            <a:spLocks noGrp="1"/>
          </p:cNvSpPr>
          <p:nvPr>
            <p:ph type="title"/>
          </p:nvPr>
        </p:nvSpPr>
        <p:spPr/>
        <p:txBody>
          <a:bodyPr/>
          <a:lstStyle/>
          <a:p>
            <a:pPr eaLnBrk="1" hangingPunct="1"/>
            <a:r>
              <a:rPr lang="tr-TR" altLang="tr-TR"/>
              <a:t>Pazar fırsatlarının analizi</a:t>
            </a:r>
          </a:p>
        </p:txBody>
      </p:sp>
      <p:sp>
        <p:nvSpPr>
          <p:cNvPr id="87042" name="Rectangle 3">
            <a:extLst>
              <a:ext uri="{FF2B5EF4-FFF2-40B4-BE49-F238E27FC236}">
                <a16:creationId xmlns:a16="http://schemas.microsoft.com/office/drawing/2014/main" id="{28287791-FFD7-D44C-9519-D57AB446AFF0}"/>
              </a:ext>
            </a:extLst>
          </p:cNvPr>
          <p:cNvSpPr>
            <a:spLocks noGrp="1"/>
          </p:cNvSpPr>
          <p:nvPr>
            <p:ph type="body" idx="1"/>
          </p:nvPr>
        </p:nvSpPr>
        <p:spPr/>
        <p:txBody>
          <a:bodyPr/>
          <a:lstStyle/>
          <a:p>
            <a:pPr eaLnBrk="1" hangingPunct="1"/>
            <a:r>
              <a:rPr lang="tr-TR" altLang="tr-TR"/>
              <a:t>Pazar büyüklüğü nedir?</a:t>
            </a:r>
          </a:p>
          <a:p>
            <a:pPr eaLnBrk="1" hangingPunct="1"/>
            <a:r>
              <a:rPr lang="tr-TR" altLang="tr-TR"/>
              <a:t>Pazardaki diğer işletmelerin pazar payları ve hizmet kaliteleri nedir?</a:t>
            </a:r>
          </a:p>
          <a:p>
            <a:pPr eaLnBrk="1" hangingPunct="1"/>
            <a:r>
              <a:rPr lang="tr-TR" altLang="tr-TR"/>
              <a:t>Pazarın ihtiyaçlarının başarılı bir şekilde karşılanmasını sağlayacak pazarlama program ve yatırımları nelerdir?</a:t>
            </a:r>
          </a:p>
        </p:txBody>
      </p:sp>
    </p:spTree>
    <p:extLst>
      <p:ext uri="{BB962C8B-B14F-4D97-AF65-F5344CB8AC3E}">
        <p14:creationId xmlns:p14="http://schemas.microsoft.com/office/powerpoint/2010/main" val="171390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a:extLst>
              <a:ext uri="{FF2B5EF4-FFF2-40B4-BE49-F238E27FC236}">
                <a16:creationId xmlns:a16="http://schemas.microsoft.com/office/drawing/2014/main" id="{C17E42BC-41C5-2247-B974-05C13687FDAE}"/>
              </a:ext>
            </a:extLst>
          </p:cNvPr>
          <p:cNvSpPr>
            <a:spLocks noGrp="1"/>
          </p:cNvSpPr>
          <p:nvPr>
            <p:ph type="title"/>
          </p:nvPr>
        </p:nvSpPr>
        <p:spPr/>
        <p:txBody>
          <a:bodyPr/>
          <a:lstStyle/>
          <a:p>
            <a:pPr eaLnBrk="1" hangingPunct="1"/>
            <a:r>
              <a:rPr lang="tr-TR" altLang="tr-TR"/>
              <a:t>Rekabet analizi</a:t>
            </a:r>
          </a:p>
        </p:txBody>
      </p:sp>
      <p:sp>
        <p:nvSpPr>
          <p:cNvPr id="88066" name="Rectangle 3">
            <a:extLst>
              <a:ext uri="{FF2B5EF4-FFF2-40B4-BE49-F238E27FC236}">
                <a16:creationId xmlns:a16="http://schemas.microsoft.com/office/drawing/2014/main" id="{A9A9BD76-F6C1-E34A-8E87-CF48049FB0BC}"/>
              </a:ext>
            </a:extLst>
          </p:cNvPr>
          <p:cNvSpPr>
            <a:spLocks noGrp="1"/>
          </p:cNvSpPr>
          <p:nvPr>
            <p:ph type="body" idx="1"/>
          </p:nvPr>
        </p:nvSpPr>
        <p:spPr/>
        <p:txBody>
          <a:bodyPr/>
          <a:lstStyle/>
          <a:p>
            <a:pPr eaLnBrk="1" hangingPunct="1">
              <a:lnSpc>
                <a:spcPct val="90000"/>
              </a:lnSpc>
            </a:pPr>
            <a:r>
              <a:rPr lang="tr-TR" altLang="tr-TR"/>
              <a:t>Rakiplerimiz kimlerdir?</a:t>
            </a:r>
          </a:p>
          <a:p>
            <a:pPr eaLnBrk="1" hangingPunct="1">
              <a:lnSpc>
                <a:spcPct val="90000"/>
              </a:lnSpc>
            </a:pPr>
            <a:r>
              <a:rPr lang="tr-TR" altLang="tr-TR"/>
              <a:t>Sektördeki durum nedir?</a:t>
            </a:r>
          </a:p>
          <a:p>
            <a:pPr eaLnBrk="1" hangingPunct="1">
              <a:lnSpc>
                <a:spcPct val="90000"/>
              </a:lnSpc>
            </a:pPr>
            <a:r>
              <a:rPr lang="tr-TR" altLang="tr-TR"/>
              <a:t>Rakipler hangi stratejilere sahiptirler?</a:t>
            </a:r>
          </a:p>
          <a:p>
            <a:pPr eaLnBrk="1" hangingPunct="1">
              <a:lnSpc>
                <a:spcPct val="90000"/>
              </a:lnSpc>
            </a:pPr>
            <a:r>
              <a:rPr lang="tr-TR" altLang="tr-TR"/>
              <a:t>Rakiplerin hedef ve amaçları nelerdir?</a:t>
            </a:r>
          </a:p>
          <a:p>
            <a:pPr eaLnBrk="1" hangingPunct="1">
              <a:lnSpc>
                <a:spcPct val="90000"/>
              </a:lnSpc>
            </a:pPr>
            <a:r>
              <a:rPr lang="tr-TR" altLang="tr-TR"/>
              <a:t>Rakiplerin güçlü ve zayıf olduğu alanlar hangileridir</a:t>
            </a:r>
          </a:p>
          <a:p>
            <a:pPr eaLnBrk="1" hangingPunct="1">
              <a:lnSpc>
                <a:spcPct val="90000"/>
              </a:lnSpc>
            </a:pPr>
            <a:r>
              <a:rPr lang="tr-TR" altLang="tr-TR"/>
              <a:t>Onların tepkileri nasıldır?</a:t>
            </a:r>
          </a:p>
          <a:p>
            <a:pPr eaLnBrk="1" hangingPunct="1">
              <a:lnSpc>
                <a:spcPct val="90000"/>
              </a:lnSpc>
            </a:pPr>
            <a:r>
              <a:rPr lang="tr-TR" altLang="tr-TR"/>
              <a:t>Dış çevre işletmeye neler sunmaktadır?</a:t>
            </a:r>
          </a:p>
          <a:p>
            <a:pPr eaLnBrk="1" hangingPunct="1">
              <a:lnSpc>
                <a:spcPct val="90000"/>
              </a:lnSpc>
              <a:buFontTx/>
              <a:buNone/>
            </a:pPr>
            <a:endParaRPr lang="tr-TR" altLang="tr-TR"/>
          </a:p>
        </p:txBody>
      </p:sp>
    </p:spTree>
    <p:extLst>
      <p:ext uri="{BB962C8B-B14F-4D97-AF65-F5344CB8AC3E}">
        <p14:creationId xmlns:p14="http://schemas.microsoft.com/office/powerpoint/2010/main" val="4289142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470</Words>
  <Application>Microsoft Macintosh PowerPoint</Application>
  <PresentationFormat>Geniş ekran</PresentationFormat>
  <Paragraphs>43</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Times New Roman</vt:lpstr>
      <vt:lpstr>Office Teması</vt:lpstr>
      <vt:lpstr>PAZARLAMA-5</vt:lpstr>
      <vt:lpstr>Pazarlama stratejisi nedir?</vt:lpstr>
      <vt:lpstr>Pazarlama stratejisinin temel kavramları</vt:lpstr>
      <vt:lpstr>Pazar yönlü strateji seçimi hedef pazarlamadır</vt:lpstr>
      <vt:lpstr>Pazarlama (strateji) planlaması süreci</vt:lpstr>
      <vt:lpstr>PowerPoint Sunusu</vt:lpstr>
      <vt:lpstr>SWOT analizi</vt:lpstr>
      <vt:lpstr>Pazar fırsatlarının analizi</vt:lpstr>
      <vt:lpstr>Rekabet analizi</vt:lpstr>
      <vt:lpstr>Hedef pazar seçimi</vt:lpstr>
      <vt:lpstr>Pazarlama karmasının geliştirilmesi</vt:lpstr>
      <vt:lpstr>PowerPoint Sunusu</vt:lpstr>
      <vt:lpstr>Pazarlama çabalarının organizasyonu, yürütülmesi ve kontrolü</vt:lpstr>
      <vt:lpstr>Kaynaklar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PAZARLAMA-5</dc:title>
  <dc:creator>Microsoft Office Kullanıcısı</dc:creator>
  <cp:lastModifiedBy>Microsoft Office Kullanıcısı</cp:lastModifiedBy>
  <cp:revision>1</cp:revision>
  <dcterms:created xsi:type="dcterms:W3CDTF">2019-05-15T10:10:52Z</dcterms:created>
  <dcterms:modified xsi:type="dcterms:W3CDTF">2019-05-15T10:11:24Z</dcterms:modified>
</cp:coreProperties>
</file>