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Sürveyans</a:t>
            </a:r>
            <a:r>
              <a:rPr lang="tr-TR" dirty="0" smtClean="0"/>
              <a:t> Verilerinin Toplanması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Veri toplama hastanenin olanaklarına göre belirlenmelidir.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Spesifik bir </a:t>
            </a:r>
            <a:r>
              <a:rPr lang="tr-TR" dirty="0" err="1" smtClean="0"/>
              <a:t>sürveyans</a:t>
            </a:r>
            <a:r>
              <a:rPr lang="tr-TR" dirty="0" smtClean="0"/>
              <a:t> metodu seçmeden önce olguların saptanmasına ait şu 3 soruya yanıt verilmelidir.</a:t>
            </a:r>
          </a:p>
          <a:p>
            <a:pPr>
              <a:buNone/>
            </a:pPr>
            <a:endParaRPr lang="tr-TR" dirty="0" smtClean="0"/>
          </a:p>
          <a:p>
            <a:pPr lvl="1"/>
            <a:r>
              <a:rPr lang="tr-TR" dirty="0" err="1" smtClean="0"/>
              <a:t>İnfeksiyonlar</a:t>
            </a:r>
            <a:r>
              <a:rPr lang="tr-TR" dirty="0" smtClean="0"/>
              <a:t> pasif yöntemle mi aktif yöntemle mi</a:t>
            </a:r>
          </a:p>
          <a:p>
            <a:pPr lvl="1"/>
            <a:r>
              <a:rPr lang="tr-TR" dirty="0" smtClean="0"/>
              <a:t>Hasta temelli mi laboratuara dayalı olarak mı</a:t>
            </a:r>
          </a:p>
          <a:p>
            <a:pPr lvl="1"/>
            <a:r>
              <a:rPr lang="tr-TR" dirty="0" smtClean="0"/>
              <a:t>Geriye (retrospektif) dönük mü ? ileriye (</a:t>
            </a:r>
            <a:r>
              <a:rPr lang="tr-TR" dirty="0" err="1" smtClean="0"/>
              <a:t>prospektif</a:t>
            </a:r>
            <a:r>
              <a:rPr lang="tr-TR" dirty="0" smtClean="0"/>
              <a:t>) dönük olarak mı saptanacak?</a:t>
            </a:r>
          </a:p>
          <a:p>
            <a:pPr lvl="1"/>
            <a:endParaRPr lang="tr-TR" dirty="0" smtClean="0"/>
          </a:p>
          <a:p>
            <a:pPr lvl="1">
              <a:buNone/>
            </a:pPr>
            <a:r>
              <a:rPr lang="tr-TR" dirty="0" smtClean="0"/>
              <a:t>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Hİ temel verileri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Demografik veriler;</a:t>
            </a:r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İnfeksiyonla</a:t>
            </a:r>
            <a:r>
              <a:rPr lang="tr-TR" dirty="0" smtClean="0"/>
              <a:t> ilgili veriler;</a:t>
            </a:r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Laboratuvarla</a:t>
            </a:r>
            <a:r>
              <a:rPr lang="tr-TR" dirty="0" smtClean="0"/>
              <a:t> ilgili veriler;</a:t>
            </a:r>
            <a:endParaRPr lang="tr-TR" dirty="0"/>
          </a:p>
        </p:txBody>
      </p:sp>
      <p:sp>
        <p:nvSpPr>
          <p:cNvPr id="4" name="3 Dikdörtgen"/>
          <p:cNvSpPr/>
          <p:nvPr/>
        </p:nvSpPr>
        <p:spPr>
          <a:xfrm>
            <a:off x="3851920" y="1916832"/>
            <a:ext cx="2520280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İsim, yaş, cinsiyet, servis/birim, protokol no, yatış tarihi</a:t>
            </a:r>
            <a:endParaRPr lang="tr-TR" dirty="0"/>
          </a:p>
        </p:txBody>
      </p:sp>
      <p:sp>
        <p:nvSpPr>
          <p:cNvPr id="5" name="4 Dikdörtgen"/>
          <p:cNvSpPr/>
          <p:nvPr/>
        </p:nvSpPr>
        <p:spPr>
          <a:xfrm>
            <a:off x="3851920" y="3429000"/>
            <a:ext cx="2304256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Belirlendiği tarih, </a:t>
            </a:r>
            <a:r>
              <a:rPr lang="tr-TR" dirty="0" err="1" smtClean="0"/>
              <a:t>İnfeksiyonun</a:t>
            </a:r>
            <a:r>
              <a:rPr lang="tr-TR" dirty="0" smtClean="0"/>
              <a:t> yeri</a:t>
            </a:r>
            <a:endParaRPr lang="tr-TR" dirty="0"/>
          </a:p>
        </p:txBody>
      </p:sp>
      <p:sp>
        <p:nvSpPr>
          <p:cNvPr id="6" name="5 Dikdörtgen"/>
          <p:cNvSpPr/>
          <p:nvPr/>
        </p:nvSpPr>
        <p:spPr>
          <a:xfrm>
            <a:off x="3923928" y="4869160"/>
            <a:ext cx="2592288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Patojenler, duyarlılık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Veri Kaynakları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Hasta dosyası</a:t>
            </a:r>
          </a:p>
          <a:p>
            <a:r>
              <a:rPr lang="tr-TR" dirty="0" smtClean="0"/>
              <a:t>Hastayı izleyen hekim ve hemşire</a:t>
            </a:r>
          </a:p>
          <a:p>
            <a:r>
              <a:rPr lang="tr-TR" dirty="0" smtClean="0"/>
              <a:t>İlaç tabelası</a:t>
            </a:r>
          </a:p>
          <a:p>
            <a:r>
              <a:rPr lang="tr-TR" dirty="0" err="1" smtClean="0"/>
              <a:t>Laboratuvar</a:t>
            </a:r>
            <a:r>
              <a:rPr lang="tr-TR" dirty="0" smtClean="0"/>
              <a:t> sonuçları</a:t>
            </a:r>
          </a:p>
          <a:p>
            <a:r>
              <a:rPr lang="tr-TR" dirty="0" smtClean="0"/>
              <a:t>Radyolojik inceleme sonuçları</a:t>
            </a:r>
          </a:p>
          <a:p>
            <a:r>
              <a:rPr lang="tr-TR" dirty="0" smtClean="0"/>
              <a:t>Ameliyathane kayıtları</a:t>
            </a:r>
          </a:p>
          <a:p>
            <a:r>
              <a:rPr lang="tr-TR" dirty="0" smtClean="0"/>
              <a:t>Hastane arşivi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Veri Analizi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Hİ sürveyansında veri analizi yapılırken kullanılan 3 tip hız vardır;</a:t>
            </a:r>
          </a:p>
          <a:p>
            <a:pPr lvl="2"/>
            <a:r>
              <a:rPr lang="tr-TR" dirty="0" err="1" smtClean="0"/>
              <a:t>İnsidans</a:t>
            </a:r>
            <a:endParaRPr lang="tr-TR" dirty="0" smtClean="0"/>
          </a:p>
          <a:p>
            <a:pPr lvl="2"/>
            <a:r>
              <a:rPr lang="tr-TR" dirty="0" err="1" smtClean="0"/>
              <a:t>Prevalans</a:t>
            </a:r>
            <a:endParaRPr lang="tr-TR" dirty="0" smtClean="0"/>
          </a:p>
          <a:p>
            <a:pPr lvl="2"/>
            <a:r>
              <a:rPr lang="tr-TR" dirty="0" err="1" smtClean="0"/>
              <a:t>İnsidans</a:t>
            </a:r>
            <a:r>
              <a:rPr lang="tr-TR" dirty="0" smtClean="0"/>
              <a:t> </a:t>
            </a:r>
            <a:r>
              <a:rPr lang="tr-TR" dirty="0" err="1" smtClean="0"/>
              <a:t>dansitesi</a:t>
            </a: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İnsidans</a:t>
            </a:r>
            <a:r>
              <a:rPr lang="tr-TR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;</a:t>
            </a:r>
            <a:r>
              <a:rPr lang="tr-TR" dirty="0" smtClean="0"/>
              <a:t> belli bir zaman dilimindeki yeni olgu sayısının incelenen topluma oranıdır.</a:t>
            </a:r>
          </a:p>
          <a:p>
            <a:endParaRPr lang="tr-TR" dirty="0" smtClean="0"/>
          </a:p>
          <a:p>
            <a:r>
              <a:rPr lang="tr-TR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Prevelans</a:t>
            </a:r>
            <a:r>
              <a:rPr lang="tr-TR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; </a:t>
            </a:r>
            <a:r>
              <a:rPr lang="tr-TR" dirty="0" smtClean="0"/>
              <a:t>incelemenin yapıldığı anda var olan eski ve yeni tüm olguların popülasyona oranıdır. </a:t>
            </a:r>
          </a:p>
          <a:p>
            <a:endParaRPr lang="tr-TR" dirty="0" smtClean="0"/>
          </a:p>
          <a:p>
            <a:r>
              <a:rPr lang="tr-TR" b="1" dirty="0" err="1" smtClean="0"/>
              <a:t>İnsidans</a:t>
            </a:r>
            <a:r>
              <a:rPr lang="tr-TR" b="1" dirty="0" smtClean="0"/>
              <a:t> </a:t>
            </a:r>
            <a:r>
              <a:rPr lang="tr-TR" b="1" dirty="0" err="1" smtClean="0"/>
              <a:t>dansitesi</a:t>
            </a:r>
            <a:r>
              <a:rPr lang="tr-TR" b="1" dirty="0" smtClean="0"/>
              <a:t>; </a:t>
            </a:r>
            <a:r>
              <a:rPr lang="tr-TR" dirty="0" smtClean="0"/>
              <a:t>belli bir sürede hastalık görülme hızıdır. Risk grubunda olup hastalananların risk grubuna oranını gösterir. 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Hİ hızı: (Hİ sayısı/yatan hasta sayısı) x 100</a:t>
            </a:r>
          </a:p>
          <a:p>
            <a:endParaRPr lang="tr-TR" dirty="0" smtClean="0"/>
          </a:p>
          <a:p>
            <a:r>
              <a:rPr lang="tr-TR" dirty="0" smtClean="0"/>
              <a:t>Hİ </a:t>
            </a:r>
            <a:r>
              <a:rPr lang="tr-TR" dirty="0" err="1" smtClean="0"/>
              <a:t>insidans</a:t>
            </a:r>
            <a:r>
              <a:rPr lang="tr-TR" dirty="0" smtClean="0"/>
              <a:t> </a:t>
            </a:r>
            <a:r>
              <a:rPr lang="tr-TR" dirty="0" err="1" smtClean="0"/>
              <a:t>dansitesi</a:t>
            </a:r>
            <a:r>
              <a:rPr lang="tr-TR" dirty="0" smtClean="0"/>
              <a:t>: (Hİ sayısı/Hasta günü) X 1000</a:t>
            </a:r>
          </a:p>
          <a:p>
            <a:endParaRPr lang="tr-TR" dirty="0" smtClean="0"/>
          </a:p>
          <a:p>
            <a:r>
              <a:rPr lang="tr-TR" dirty="0" smtClean="0"/>
              <a:t>Alet kullanımı ile ilişkili Hİ hızları: </a:t>
            </a:r>
          </a:p>
          <a:p>
            <a:pPr>
              <a:buNone/>
            </a:pPr>
            <a:r>
              <a:rPr lang="tr-TR" dirty="0" smtClean="0"/>
              <a:t>		(Alet kullanımı ile ilişkili Hİ sayısı/alet günü) x 1000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Alet kullanım oranı: alet günü sayısı/hasta günü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Verilerin Geri Bildirimi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Sürveyansın en önemli bileşenlerinden biridir.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err="1" smtClean="0"/>
              <a:t>Sürveyans</a:t>
            </a:r>
            <a:r>
              <a:rPr lang="tr-TR" dirty="0" smtClean="0"/>
              <a:t> yapılan servislere etkili, gerekirse İK önlemlerine ilişkin önerileri de içeren geri bildirim mutlaka yapılmalıdır.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230</Words>
  <Application>Microsoft Office PowerPoint</Application>
  <PresentationFormat>Ekran Gösterisi (4:3)</PresentationFormat>
  <Paragraphs>52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Sürveyans Verilerinin Toplanması</vt:lpstr>
      <vt:lpstr>Hİ temel verileri</vt:lpstr>
      <vt:lpstr>Veri Kaynakları</vt:lpstr>
      <vt:lpstr>Veri Analizi</vt:lpstr>
      <vt:lpstr>Slayt 5</vt:lpstr>
      <vt:lpstr>Slayt 6</vt:lpstr>
      <vt:lpstr>Verilerin Geri Bildirimi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Sürveyans Verilerinin Toplanması</dc:title>
  <dc:creator>user</dc:creator>
  <cp:lastModifiedBy>user</cp:lastModifiedBy>
  <cp:revision>1</cp:revision>
  <dcterms:created xsi:type="dcterms:W3CDTF">2020-05-12T12:27:36Z</dcterms:created>
  <dcterms:modified xsi:type="dcterms:W3CDTF">2020-05-12T12:32:18Z</dcterms:modified>
</cp:coreProperties>
</file>