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0598" y="453787"/>
            <a:ext cx="8915399" cy="2262781"/>
          </a:xfrm>
        </p:spPr>
        <p:txBody>
          <a:bodyPr>
            <a:normAutofit fontScale="90000"/>
          </a:bodyPr>
          <a:lstStyle/>
          <a:p>
            <a:r>
              <a:rPr lang="tr-TR" dirty="0" smtClean="0">
                <a:latin typeface="Times New Roman" panose="02020603050405020304" pitchFamily="18" charset="0"/>
                <a:cs typeface="Times New Roman" panose="02020603050405020304" pitchFamily="18" charset="0"/>
              </a:rPr>
              <a:t>JFM-403 </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JEOFİZİKTE VERİ ANALİZİ VE SUNUMU</a:t>
            </a:r>
            <a:endParaRPr lang="tr-TR"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493679" y="3456958"/>
            <a:ext cx="8915399" cy="3066672"/>
          </a:xfrm>
        </p:spPr>
        <p:txBody>
          <a:bodyPr>
            <a:normAutofit/>
          </a:bodyPr>
          <a:lstStyle/>
          <a:p>
            <a:r>
              <a:rPr lang="tr-TR" b="1" dirty="0" smtClean="0">
                <a:latin typeface="Times New Roman" panose="02020603050405020304" pitchFamily="18" charset="0"/>
                <a:cs typeface="Times New Roman" panose="02020603050405020304" pitchFamily="18" charset="0"/>
              </a:rPr>
              <a:t>SİSMİK KIRILMA YÖNTEMİ (SEİSMİC REFRACTİON METHOD</a:t>
            </a:r>
            <a:r>
              <a:rPr lang="tr-TR" dirty="0" smtClean="0"/>
              <a:t>)</a:t>
            </a:r>
          </a:p>
          <a:p>
            <a:endParaRPr lang="tr-TR" dirty="0"/>
          </a:p>
          <a:p>
            <a:endParaRPr lang="tr-TR" dirty="0"/>
          </a:p>
          <a:p>
            <a:r>
              <a:rPr lang="tr-TR" b="1" dirty="0" smtClean="0">
                <a:latin typeface="Times New Roman" panose="02020603050405020304" pitchFamily="18" charset="0"/>
                <a:cs typeface="Times New Roman" panose="02020603050405020304" pitchFamily="18" charset="0"/>
              </a:rPr>
              <a:t>AD : MUHAMMED ENES</a:t>
            </a:r>
          </a:p>
          <a:p>
            <a:r>
              <a:rPr lang="tr-TR" b="1" dirty="0" smtClean="0">
                <a:latin typeface="Times New Roman" panose="02020603050405020304" pitchFamily="18" charset="0"/>
                <a:cs typeface="Times New Roman" panose="02020603050405020304" pitchFamily="18" charset="0"/>
              </a:rPr>
              <a:t>SOYAD: KIZILTAN</a:t>
            </a:r>
          </a:p>
          <a:p>
            <a:r>
              <a:rPr lang="tr-TR" b="1" dirty="0" smtClean="0">
                <a:latin typeface="Times New Roman" panose="02020603050405020304" pitchFamily="18" charset="0"/>
                <a:cs typeface="Times New Roman" panose="02020603050405020304" pitchFamily="18" charset="0"/>
              </a:rPr>
              <a:t>NUMARA: 12290379</a:t>
            </a:r>
          </a:p>
          <a:p>
            <a:endParaRPr lang="tr-TR" dirty="0"/>
          </a:p>
          <a:p>
            <a:endParaRPr lang="tr-TR" dirty="0" smtClean="0"/>
          </a:p>
        </p:txBody>
      </p:sp>
    </p:spTree>
    <p:extLst>
      <p:ext uri="{BB962C8B-B14F-4D97-AF65-F5344CB8AC3E}">
        <p14:creationId xmlns:p14="http://schemas.microsoft.com/office/powerpoint/2010/main" val="1770335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SİSMİK KIRILMA YÖNTEMİ</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(SEİSMİC REFRACTİON METHOD)</a:t>
            </a:r>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93678" y="1905000"/>
            <a:ext cx="8915400" cy="1524000"/>
          </a:xfrm>
        </p:spPr>
        <p:txBody>
          <a:bodyPr/>
          <a:lstStyle/>
          <a:p>
            <a:r>
              <a:rPr lang="tr-TR" sz="2000" dirty="0">
                <a:latin typeface="Times New Roman" panose="02020603050405020304" pitchFamily="18" charset="0"/>
                <a:cs typeface="Times New Roman" panose="02020603050405020304" pitchFamily="18" charset="0"/>
              </a:rPr>
              <a:t>Sismik kırılma yöntemi,bir kaynak türü kullanılarak yeraltına bir enerji gönderilir. Yeraltına gönderilen enerji dalgalar halinde yayılarak jeolojik katmanlardan kırılarak tekrar jeofonlara gelirler. Bu varış zamanları kullanılarak jeolojik tabakanın durumu hakkında yorumda bulunulur</a:t>
            </a:r>
            <a:r>
              <a:rPr lang="tr-TR" sz="2000" dirty="0" smtClean="0">
                <a:latin typeface="Times New Roman" panose="02020603050405020304" pitchFamily="18" charset="0"/>
                <a:cs typeface="Times New Roman" panose="02020603050405020304" pitchFamily="18" charset="0"/>
              </a:rPr>
              <a:t>.</a:t>
            </a:r>
            <a:endParaRPr lang="tr-TR" dirty="0"/>
          </a:p>
        </p:txBody>
      </p:sp>
      <p:pic>
        <p:nvPicPr>
          <p:cNvPr id="7170" name="Picture 3"/>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973" y="3563908"/>
            <a:ext cx="5084266" cy="32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909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Sismik Kırılma yöntemi</a:t>
            </a:r>
            <a:endParaRPr lang="tr-TR"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3409862" y="1578118"/>
            <a:ext cx="7277811" cy="4120295"/>
          </a:xfrm>
          <a:prstGeom prst="rect">
            <a:avLst/>
          </a:prstGeom>
          <a:noFill/>
          <a:ln w="9525">
            <a:noFill/>
            <a:miter lim="800000"/>
            <a:headEnd/>
            <a:tailEnd/>
          </a:ln>
        </p:spPr>
      </p:pic>
    </p:spTree>
    <p:extLst>
      <p:ext uri="{BB962C8B-B14F-4D97-AF65-F5344CB8AC3E}">
        <p14:creationId xmlns:p14="http://schemas.microsoft.com/office/powerpoint/2010/main" val="2888406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Deniz Sismiğinde Sismik Kırılma</a:t>
            </a:r>
            <a:endParaRPr lang="tr-TR" dirty="0"/>
          </a:p>
        </p:txBody>
      </p:sp>
      <p:pic>
        <p:nvPicPr>
          <p:cNvPr id="8194" name="Picture 2" descr="Denizde+Sismik+Kırıl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406" y="1659156"/>
            <a:ext cx="7096836" cy="464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50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Sismik Kırılma Yönteminin Kullanım Alanları</a:t>
            </a:r>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92925" y="1540189"/>
            <a:ext cx="8915400" cy="3263823"/>
          </a:xfrm>
        </p:spPr>
        <p:txBody>
          <a:bodyPr>
            <a:normAutofit/>
          </a:bodyPr>
          <a:lstStyle/>
          <a:p>
            <a:r>
              <a:rPr lang="tr-TR" sz="2000" dirty="0">
                <a:latin typeface="Times New Roman" panose="02020603050405020304" pitchFamily="18" charset="0"/>
                <a:cs typeface="Times New Roman" panose="02020603050405020304" pitchFamily="18" charset="0"/>
              </a:rPr>
              <a:t>Sismik Kırılma Yöntemi</a:t>
            </a:r>
            <a:r>
              <a:rPr lang="tr-TR" sz="2000" dirty="0" smtClean="0">
                <a:latin typeface="Times New Roman" panose="02020603050405020304" pitchFamily="18" charset="0"/>
                <a:cs typeface="Times New Roman" panose="02020603050405020304" pitchFamily="18" charset="0"/>
              </a:rPr>
              <a:t>,</a:t>
            </a:r>
          </a:p>
          <a:p>
            <a:r>
              <a:rPr lang="tr-TR" sz="2000" dirty="0" smtClean="0">
                <a:latin typeface="Times New Roman" panose="02020603050405020304" pitchFamily="18" charset="0"/>
                <a:cs typeface="Times New Roman" panose="02020603050405020304" pitchFamily="18" charset="0"/>
              </a:rPr>
              <a:t>yer </a:t>
            </a:r>
            <a:r>
              <a:rPr lang="tr-TR" sz="2000" dirty="0">
                <a:latin typeface="Times New Roman" panose="02020603050405020304" pitchFamily="18" charset="0"/>
                <a:cs typeface="Times New Roman" panose="02020603050405020304" pitchFamily="18" charset="0"/>
              </a:rPr>
              <a:t>altı suyu </a:t>
            </a:r>
            <a:r>
              <a:rPr lang="tr-TR" sz="2000" dirty="0" smtClean="0">
                <a:latin typeface="Times New Roman" panose="02020603050405020304" pitchFamily="18" charset="0"/>
                <a:cs typeface="Times New Roman" panose="02020603050405020304" pitchFamily="18" charset="0"/>
              </a:rPr>
              <a:t>araştırmalarında</a:t>
            </a:r>
          </a:p>
          <a:p>
            <a:r>
              <a:rPr lang="tr-TR" sz="2000" dirty="0" smtClean="0">
                <a:latin typeface="Times New Roman" panose="02020603050405020304" pitchFamily="18" charset="0"/>
                <a:cs typeface="Times New Roman" panose="02020603050405020304" pitchFamily="18" charset="0"/>
              </a:rPr>
              <a:t>mühendislik </a:t>
            </a:r>
            <a:r>
              <a:rPr lang="tr-TR" sz="2000" dirty="0">
                <a:latin typeface="Times New Roman" panose="02020603050405020304" pitchFamily="18" charset="0"/>
                <a:cs typeface="Times New Roman" panose="02020603050405020304" pitchFamily="18" charset="0"/>
              </a:rPr>
              <a:t>amaçlı zemin </a:t>
            </a:r>
            <a:r>
              <a:rPr lang="tr-TR" sz="2000" dirty="0" smtClean="0">
                <a:latin typeface="Times New Roman" panose="02020603050405020304" pitchFamily="18" charset="0"/>
                <a:cs typeface="Times New Roman" panose="02020603050405020304" pitchFamily="18" charset="0"/>
              </a:rPr>
              <a:t>etütlerinde</a:t>
            </a:r>
          </a:p>
          <a:p>
            <a:r>
              <a:rPr lang="tr-TR" sz="2000" dirty="0" smtClean="0">
                <a:latin typeface="Times New Roman" panose="02020603050405020304" pitchFamily="18" charset="0"/>
                <a:cs typeface="Times New Roman" panose="02020603050405020304" pitchFamily="18" charset="0"/>
              </a:rPr>
              <a:t>özellikle </a:t>
            </a:r>
            <a:r>
              <a:rPr lang="tr-TR" sz="2000" dirty="0">
                <a:latin typeface="Times New Roman" panose="02020603050405020304" pitchFamily="18" charset="0"/>
                <a:cs typeface="Times New Roman" panose="02020603050405020304" pitchFamily="18" charset="0"/>
              </a:rPr>
              <a:t>deprem tehlikesinin beklendiği yörede sismik tehlike </a:t>
            </a:r>
            <a:r>
              <a:rPr lang="tr-TR" sz="2000" dirty="0" smtClean="0">
                <a:latin typeface="Times New Roman" panose="02020603050405020304" pitchFamily="18" charset="0"/>
                <a:cs typeface="Times New Roman" panose="02020603050405020304" pitchFamily="18" charset="0"/>
              </a:rPr>
              <a:t>araştırmalarında</a:t>
            </a:r>
          </a:p>
          <a:p>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yatay ve düşey yönde her bir katman için sismik hızların belirlenmesinde </a:t>
            </a:r>
          </a:p>
          <a:p>
            <a:r>
              <a:rPr lang="tr-TR" sz="2000" dirty="0" smtClean="0">
                <a:latin typeface="Times New Roman" panose="02020603050405020304" pitchFamily="18" charset="0"/>
                <a:cs typeface="Times New Roman" panose="02020603050405020304" pitchFamily="18" charset="0"/>
              </a:rPr>
              <a:t>gerçek </a:t>
            </a:r>
            <a:r>
              <a:rPr lang="tr-TR" sz="2000" dirty="0">
                <a:latin typeface="Times New Roman" panose="02020603050405020304" pitchFamily="18" charset="0"/>
                <a:cs typeface="Times New Roman" panose="02020603050405020304" pitchFamily="18" charset="0"/>
              </a:rPr>
              <a:t>tabaka kalınlıkları ve bunların dinamik özelliklerinin elde edilmesinde kullanılmaktadır.</a:t>
            </a:r>
          </a:p>
          <a:p>
            <a:pPr marL="0" indent="0">
              <a:buNone/>
            </a:pPr>
            <a:endParaRPr lang="tr-TR" dirty="0"/>
          </a:p>
          <a:p>
            <a:endParaRPr lang="tr-TR" dirty="0"/>
          </a:p>
        </p:txBody>
      </p:sp>
    </p:spTree>
    <p:extLst>
      <p:ext uri="{BB962C8B-B14F-4D97-AF65-F5344CB8AC3E}">
        <p14:creationId xmlns:p14="http://schemas.microsoft.com/office/powerpoint/2010/main" val="420778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Sismik Kırılma Yönteminin Özellikleri</a:t>
            </a:r>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9212" y="1765111"/>
            <a:ext cx="8915400" cy="3777622"/>
          </a:xfrm>
        </p:spPr>
        <p:txBody>
          <a:bodyPr>
            <a:normAutofit/>
          </a:bodyPr>
          <a:lstStyle/>
          <a:p>
            <a:r>
              <a:rPr lang="tr-TR" dirty="0" smtClean="0"/>
              <a:t>Hız </a:t>
            </a:r>
            <a:r>
              <a:rPr lang="tr-TR" dirty="0"/>
              <a:t>kontrastı (farklılaşması) esastır</a:t>
            </a:r>
            <a:r>
              <a:rPr lang="tr-TR" dirty="0" smtClean="0"/>
              <a:t>.</a:t>
            </a:r>
          </a:p>
          <a:p>
            <a:pPr marL="0" indent="0">
              <a:buNone/>
            </a:pPr>
            <a:endParaRPr lang="tr-TR" dirty="0"/>
          </a:p>
          <a:p>
            <a:r>
              <a:rPr lang="tr-TR" dirty="0" smtClean="0"/>
              <a:t>Kabuk </a:t>
            </a:r>
            <a:r>
              <a:rPr lang="tr-TR" dirty="0"/>
              <a:t>araştırmaları ve mühendislik jeofiziğinde kullanılır</a:t>
            </a:r>
            <a:r>
              <a:rPr lang="tr-TR" dirty="0" smtClean="0"/>
              <a:t>.</a:t>
            </a:r>
          </a:p>
          <a:p>
            <a:pPr marL="0" indent="0">
              <a:buNone/>
            </a:pPr>
            <a:r>
              <a:rPr lang="tr-TR" dirty="0" smtClean="0"/>
              <a:t> </a:t>
            </a:r>
            <a:endParaRPr lang="tr-TR" dirty="0"/>
          </a:p>
          <a:p>
            <a:r>
              <a:rPr lang="tr-TR" dirty="0" smtClean="0"/>
              <a:t>Alçak </a:t>
            </a:r>
            <a:r>
              <a:rPr lang="tr-TR" dirty="0"/>
              <a:t>frekanslı kaynak gerektirir</a:t>
            </a:r>
            <a:r>
              <a:rPr lang="tr-TR" dirty="0" smtClean="0"/>
              <a:t>.</a:t>
            </a:r>
          </a:p>
          <a:p>
            <a:pPr marL="0" indent="0">
              <a:buNone/>
            </a:pPr>
            <a:r>
              <a:rPr lang="tr-TR" dirty="0" smtClean="0"/>
              <a:t> </a:t>
            </a:r>
            <a:r>
              <a:rPr lang="tr-TR" b="1" dirty="0" smtClean="0"/>
              <a:t> </a:t>
            </a:r>
            <a:endParaRPr lang="tr-TR" dirty="0"/>
          </a:p>
          <a:p>
            <a:r>
              <a:rPr lang="tr-TR" dirty="0" smtClean="0"/>
              <a:t>Veri </a:t>
            </a:r>
            <a:r>
              <a:rPr lang="tr-TR" dirty="0"/>
              <a:t>işlem adımları azdır yada hiç yoktur. </a:t>
            </a:r>
          </a:p>
          <a:p>
            <a:endParaRPr lang="tr-TR" dirty="0"/>
          </a:p>
        </p:txBody>
      </p:sp>
    </p:spTree>
    <p:extLst>
      <p:ext uri="{BB962C8B-B14F-4D97-AF65-F5344CB8AC3E}">
        <p14:creationId xmlns:p14="http://schemas.microsoft.com/office/powerpoint/2010/main" val="1015641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Sismik Kırılma Yönteminde Kullanılan Aletler</a:t>
            </a:r>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tr-TR" dirty="0" smtClean="0"/>
              <a:t>Sismik yöntemlerde, kullanılan aletler ;</a:t>
            </a:r>
          </a:p>
          <a:p>
            <a:r>
              <a:rPr lang="tr-TR" dirty="0" smtClean="0"/>
              <a:t>JEOFON (GEOPHONE) veya HİDROFON (HYDROPHONE)</a:t>
            </a:r>
          </a:p>
          <a:p>
            <a:r>
              <a:rPr lang="tr-TR" dirty="0" smtClean="0"/>
              <a:t>KAYNAK (SOURCE)</a:t>
            </a:r>
          </a:p>
          <a:p>
            <a:r>
              <a:rPr lang="tr-TR" dirty="0" smtClean="0"/>
              <a:t>RECORDER</a:t>
            </a:r>
          </a:p>
        </p:txBody>
      </p:sp>
    </p:spTree>
    <p:extLst>
      <p:ext uri="{BB962C8B-B14F-4D97-AF65-F5344CB8AC3E}">
        <p14:creationId xmlns:p14="http://schemas.microsoft.com/office/powerpoint/2010/main" val="4235113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084" y="624110"/>
            <a:ext cx="10567915" cy="1280890"/>
          </a:xfrm>
        </p:spPr>
        <p:txBody>
          <a:bodyPr/>
          <a:lstStyle/>
          <a:p>
            <a:r>
              <a:rPr lang="tr-TR" dirty="0" smtClean="0">
                <a:latin typeface="Times New Roman" panose="02020603050405020304" pitchFamily="18" charset="0"/>
                <a:cs typeface="Times New Roman" panose="02020603050405020304" pitchFamily="18" charset="0"/>
              </a:rPr>
              <a:t>JEOFON (GEOPHONE)</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HİDROFON(HYDROPHONE)</a:t>
            </a:r>
            <a:endParaRPr lang="tr-TR"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917" y="2464558"/>
            <a:ext cx="3075083" cy="33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481" y="2464558"/>
            <a:ext cx="3805238" cy="33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355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Sismik Kırılma Yönteminde Kaynak Türleri</a:t>
            </a:r>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tr-TR" dirty="0" smtClean="0"/>
              <a:t>Balyoz Kaynak</a:t>
            </a:r>
          </a:p>
          <a:p>
            <a:r>
              <a:rPr lang="tr-TR" dirty="0" smtClean="0"/>
              <a:t>İvmeli Balyoz Kaynak</a:t>
            </a:r>
          </a:p>
          <a:p>
            <a:r>
              <a:rPr lang="tr-TR" dirty="0" smtClean="0"/>
              <a:t>Buffalo Gun</a:t>
            </a:r>
          </a:p>
        </p:txBody>
      </p:sp>
    </p:spTree>
    <p:extLst>
      <p:ext uri="{BB962C8B-B14F-4D97-AF65-F5344CB8AC3E}">
        <p14:creationId xmlns:p14="http://schemas.microsoft.com/office/powerpoint/2010/main" val="3863130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9184"/>
            <a:ext cx="8911687" cy="1280890"/>
          </a:xfrm>
        </p:spPr>
        <p:txBody>
          <a:bodyPr/>
          <a:lstStyle/>
          <a:p>
            <a:r>
              <a:rPr lang="tr-TR" dirty="0" smtClean="0"/>
              <a:t>Kaynak Türleri</a:t>
            </a:r>
            <a:endParaRPr lang="tr-TR" dirty="0"/>
          </a:p>
        </p:txBody>
      </p:sp>
      <p:pic>
        <p:nvPicPr>
          <p:cNvPr id="4" name="Picture 3"/>
          <p:cNvPicPr>
            <a:picLocks noChangeAspect="1"/>
          </p:cNvPicPr>
          <p:nvPr/>
        </p:nvPicPr>
        <p:blipFill>
          <a:blip r:embed="rId2"/>
          <a:stretch>
            <a:fillRect/>
          </a:stretch>
        </p:blipFill>
        <p:spPr>
          <a:xfrm>
            <a:off x="2592925" y="931459"/>
            <a:ext cx="4079649" cy="3057844"/>
          </a:xfrm>
          <a:prstGeom prst="rect">
            <a:avLst/>
          </a:prstGeom>
        </p:spPr>
      </p:pic>
      <p:pic>
        <p:nvPicPr>
          <p:cNvPr id="5" name="Picture 4"/>
          <p:cNvPicPr>
            <a:picLocks noChangeAspect="1"/>
          </p:cNvPicPr>
          <p:nvPr/>
        </p:nvPicPr>
        <p:blipFill>
          <a:blip r:embed="rId3"/>
          <a:stretch>
            <a:fillRect/>
          </a:stretch>
        </p:blipFill>
        <p:spPr>
          <a:xfrm>
            <a:off x="6672574" y="931459"/>
            <a:ext cx="4641420" cy="3057844"/>
          </a:xfrm>
          <a:prstGeom prst="rect">
            <a:avLst/>
          </a:prstGeom>
        </p:spPr>
      </p:pic>
      <p:pic>
        <p:nvPicPr>
          <p:cNvPr id="1024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548584" y="3162844"/>
            <a:ext cx="2878138" cy="45310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pic>
    </p:spTree>
    <p:extLst>
      <p:ext uri="{BB962C8B-B14F-4D97-AF65-F5344CB8AC3E}">
        <p14:creationId xmlns:p14="http://schemas.microsoft.com/office/powerpoint/2010/main" val="1702534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Sismik Kırılma Yöntemi ile ilgili çalışmalar</a:t>
            </a:r>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9212" y="2133600"/>
            <a:ext cx="8915400" cy="4021540"/>
          </a:xfrm>
        </p:spPr>
        <p:txBody>
          <a:bodyPr>
            <a:normAutofit/>
          </a:bodyPr>
          <a:lstStyle/>
          <a:p>
            <a:r>
              <a:rPr lang="tr-TR" b="1" dirty="0" smtClean="0"/>
              <a:t>BAYINDIRLIK </a:t>
            </a:r>
            <a:r>
              <a:rPr lang="tr-TR" b="1" dirty="0"/>
              <a:t>BÖLGESİNDE JEOFİZİK METODLAR İLE YER ARAŞTIRMASI, İZMİT </a:t>
            </a:r>
            <a:r>
              <a:rPr lang="tr-TR" b="1" dirty="0" smtClean="0"/>
              <a:t>–KOCAELİ</a:t>
            </a:r>
          </a:p>
          <a:p>
            <a:r>
              <a:rPr lang="tr-TR" b="1" dirty="0"/>
              <a:t>JEOFİZİK VE JEOTEKNİK YÖNTEMLER KULLANILARAK </a:t>
            </a:r>
            <a:r>
              <a:rPr lang="tr-TR" b="1" dirty="0" smtClean="0"/>
              <a:t>İZMİT BÖLGESİ’NDEKİ </a:t>
            </a:r>
            <a:r>
              <a:rPr lang="tr-TR" b="1" dirty="0"/>
              <a:t>KIRMIZI KUMTAŞI ÖRNEKLERİNİN </a:t>
            </a:r>
            <a:r>
              <a:rPr lang="tr-TR" b="1" dirty="0" smtClean="0"/>
              <a:t>MÜHENDİSLİK PARAMETRELERİNİN DEĞERLENDİRİLMESİ</a:t>
            </a:r>
          </a:p>
          <a:p>
            <a:r>
              <a:rPr lang="tr-TR" b="1" dirty="0"/>
              <a:t>SUADİYE (KOCAELİ) BÖLGESİNDE İNŞAATLAR İÇİN </a:t>
            </a:r>
            <a:r>
              <a:rPr lang="tr-TR" b="1" dirty="0" smtClean="0"/>
              <a:t>MÜHENDİSLİK JEOFİZİĞİNİN </a:t>
            </a:r>
            <a:r>
              <a:rPr lang="tr-TR" b="1" dirty="0"/>
              <a:t>ALTYAPI ARAŞTIRMALARINDA KULLANILMASI</a:t>
            </a:r>
            <a:endParaRPr lang="tr-TR" dirty="0"/>
          </a:p>
        </p:txBody>
      </p:sp>
    </p:spTree>
    <p:extLst>
      <p:ext uri="{BB962C8B-B14F-4D97-AF65-F5344CB8AC3E}">
        <p14:creationId xmlns:p14="http://schemas.microsoft.com/office/powerpoint/2010/main" val="1168815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177" y="269267"/>
            <a:ext cx="9170844" cy="5967759"/>
          </a:xfrm>
        </p:spPr>
        <p:txBody>
          <a:bodyPr>
            <a:normAutofit/>
          </a:bodyPr>
          <a:lstStyle/>
          <a:p>
            <a:r>
              <a:rPr lang="tr-TR" dirty="0" smtClean="0">
                <a:latin typeface="Times New Roman" panose="02020603050405020304" pitchFamily="18" charset="0"/>
                <a:cs typeface="Times New Roman" panose="02020603050405020304" pitchFamily="18" charset="0"/>
              </a:rPr>
              <a:t>İÇİNDEKİLER</a:t>
            </a:r>
            <a:r>
              <a:rPr lang="tr-TR" dirty="0" smtClean="0"/>
              <a:t/>
            </a:r>
            <a:br>
              <a:rPr lang="tr-TR" dirty="0" smtClean="0"/>
            </a:br>
            <a:r>
              <a:rPr lang="tr-TR" dirty="0" smtClean="0"/>
              <a:t/>
            </a:r>
            <a:br>
              <a:rPr lang="tr-TR" dirty="0" smtClean="0"/>
            </a:br>
            <a:r>
              <a:rPr lang="tr-TR" sz="2000" dirty="0" smtClean="0">
                <a:latin typeface="Times New Roman" panose="02020603050405020304" pitchFamily="18" charset="0"/>
                <a:cs typeface="Times New Roman" panose="02020603050405020304" pitchFamily="18" charset="0"/>
              </a:rPr>
              <a:t>-Sismik dalgaların tanımı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-Sismik kırılma yönteminin tanımı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-Sismik kırılma yöntemi hangi alanlarda kullanılır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-Sismik kırılma yönteminde kullanılan aletler nelerdir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-Sismik kırılma yöntemi ile ilgili dünyada yapılan çalışmalardan örnekler</a:t>
            </a:r>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Tree>
    <p:extLst>
      <p:ext uri="{BB962C8B-B14F-4D97-AF65-F5344CB8AC3E}">
        <p14:creationId xmlns:p14="http://schemas.microsoft.com/office/powerpoint/2010/main" val="1232437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3725590" y="2346780"/>
            <a:ext cx="6523879" cy="4099391"/>
          </a:xfrm>
          <a:prstGeom prst="rect">
            <a:avLst/>
          </a:prstGeom>
        </p:spPr>
      </p:pic>
      <p:sp>
        <p:nvSpPr>
          <p:cNvPr id="7" name="Rectangle 6"/>
          <p:cNvSpPr/>
          <p:nvPr/>
        </p:nvSpPr>
        <p:spPr>
          <a:xfrm>
            <a:off x="2589212" y="379274"/>
            <a:ext cx="9002973" cy="1754326"/>
          </a:xfrm>
          <a:prstGeom prst="rect">
            <a:avLst/>
          </a:prstGeom>
        </p:spPr>
        <p:txBody>
          <a:bodyPr wrap="square">
            <a:spAutoFit/>
          </a:bodyPr>
          <a:lstStyle/>
          <a:p>
            <a:r>
              <a:rPr lang="tr-TR" sz="3600" b="1" dirty="0">
                <a:latin typeface="Times New Roman" panose="02020603050405020304" pitchFamily="18" charset="0"/>
                <a:cs typeface="Times New Roman" panose="02020603050405020304" pitchFamily="18" charset="0"/>
              </a:rPr>
              <a:t>BAYINDIRLIK BÖLGESİNDE JEOFİZİK METODLAR İLE YER ARAŞTIRMASI, İZMİT –KOCAELİ</a:t>
            </a:r>
          </a:p>
        </p:txBody>
      </p:sp>
    </p:spTree>
    <p:extLst>
      <p:ext uri="{BB962C8B-B14F-4D97-AF65-F5344CB8AC3E}">
        <p14:creationId xmlns:p14="http://schemas.microsoft.com/office/powerpoint/2010/main" val="2384300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834" y="487632"/>
            <a:ext cx="10636155" cy="1280890"/>
          </a:xfrm>
        </p:spPr>
        <p:txBody>
          <a:bodyPr/>
          <a:lstStyle/>
          <a:p>
            <a:r>
              <a:rPr lang="tr-TR" dirty="0" smtClean="0">
                <a:latin typeface="Times New Roman" panose="02020603050405020304" pitchFamily="18" charset="0"/>
                <a:cs typeface="Times New Roman" panose="02020603050405020304" pitchFamily="18" charset="0"/>
              </a:rPr>
              <a:t>Makale içerisinde Sismik Kırılma Yöntemi Açıklaması</a:t>
            </a:r>
            <a:endParaRPr lang="tr-TR"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3944203" y="1128076"/>
            <a:ext cx="5854890" cy="5729923"/>
          </a:xfrm>
          <a:prstGeom prst="rect">
            <a:avLst/>
          </a:prstGeom>
        </p:spPr>
      </p:pic>
    </p:spTree>
    <p:extLst>
      <p:ext uri="{BB962C8B-B14F-4D97-AF65-F5344CB8AC3E}">
        <p14:creationId xmlns:p14="http://schemas.microsoft.com/office/powerpoint/2010/main" val="4006159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969" y="132790"/>
            <a:ext cx="8911687" cy="2000809"/>
          </a:xfrm>
        </p:spPr>
        <p:txBody>
          <a:bodyPr>
            <a:normAutofit fontScale="90000"/>
          </a:bodyPr>
          <a:lstStyle/>
          <a:p>
            <a:r>
              <a:rPr lang="tr-TR" b="1" dirty="0"/>
              <a:t>JEOFİZİK VE JEOTEKNİK YÖNTEMLER KULLANILARAK İZMİT BÖLGESİ’NDEKİ KIRMIZI KUMTAŞI ÖRNEKLERİNİN MÜHENDİSLİK PARAMETRELERİNİN DEĞERLENDİRİLMESİ</a:t>
            </a:r>
            <a:br>
              <a:rPr lang="tr-TR" b="1" dirty="0"/>
            </a:br>
            <a:endParaRPr lang="tr-TR" dirty="0"/>
          </a:p>
        </p:txBody>
      </p:sp>
      <p:pic>
        <p:nvPicPr>
          <p:cNvPr id="4" name="Content Placeholder 3"/>
          <p:cNvPicPr>
            <a:picLocks noGrp="1" noChangeAspect="1"/>
          </p:cNvPicPr>
          <p:nvPr>
            <p:ph idx="1"/>
          </p:nvPr>
        </p:nvPicPr>
        <p:blipFill>
          <a:blip r:embed="rId2"/>
          <a:stretch>
            <a:fillRect/>
          </a:stretch>
        </p:blipFill>
        <p:spPr>
          <a:xfrm>
            <a:off x="3199242" y="2351964"/>
            <a:ext cx="6903771" cy="3778250"/>
          </a:xfrm>
          <a:prstGeom prst="rect">
            <a:avLst/>
          </a:prstGeom>
        </p:spPr>
      </p:pic>
    </p:spTree>
    <p:extLst>
      <p:ext uri="{BB962C8B-B14F-4D97-AF65-F5344CB8AC3E}">
        <p14:creationId xmlns:p14="http://schemas.microsoft.com/office/powerpoint/2010/main" val="3943500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675" y="364803"/>
            <a:ext cx="10513325" cy="1280890"/>
          </a:xfrm>
        </p:spPr>
        <p:txBody>
          <a:bodyPr/>
          <a:lstStyle/>
          <a:p>
            <a:r>
              <a:rPr lang="tr-TR" dirty="0" smtClean="0">
                <a:latin typeface="Times New Roman" panose="02020603050405020304" pitchFamily="18" charset="0"/>
                <a:cs typeface="Times New Roman" panose="02020603050405020304" pitchFamily="18" charset="0"/>
              </a:rPr>
              <a:t>Makale içerisinde Sismik Kırılma Yöntemi ile ilgili açıklama</a:t>
            </a:r>
            <a:endParaRPr lang="tr-TR"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3657600" y="1487607"/>
            <a:ext cx="6387152" cy="5370394"/>
          </a:xfrm>
          <a:prstGeom prst="rect">
            <a:avLst/>
          </a:prstGeom>
        </p:spPr>
      </p:pic>
    </p:spTree>
    <p:extLst>
      <p:ext uri="{BB962C8B-B14F-4D97-AF65-F5344CB8AC3E}">
        <p14:creationId xmlns:p14="http://schemas.microsoft.com/office/powerpoint/2010/main" val="3757962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82916"/>
            <a:ext cx="8911687" cy="1668714"/>
          </a:xfrm>
        </p:spPr>
        <p:txBody>
          <a:bodyPr>
            <a:normAutofit fontScale="90000"/>
          </a:bodyPr>
          <a:lstStyle/>
          <a:p>
            <a:r>
              <a:rPr lang="tr-TR" b="1" dirty="0"/>
              <a:t>SUADİYE (KOCAELİ) BÖLGESİNDE İNŞAATLAR İÇİN MÜHENDİSLİK JEOFİZİĞİNİN ALTYAPI ARAŞTIRMALARINDA KULLANILMASI</a:t>
            </a:r>
            <a:r>
              <a:rPr lang="tr-TR" dirty="0"/>
              <a:t/>
            </a:r>
            <a:br>
              <a:rPr lang="tr-TR" dirty="0"/>
            </a:br>
            <a:endParaRPr lang="tr-TR" dirty="0"/>
          </a:p>
        </p:txBody>
      </p:sp>
      <p:pic>
        <p:nvPicPr>
          <p:cNvPr id="4" name="Content Placeholder 3"/>
          <p:cNvPicPr>
            <a:picLocks noGrp="1" noChangeAspect="1"/>
          </p:cNvPicPr>
          <p:nvPr>
            <p:ph idx="1"/>
          </p:nvPr>
        </p:nvPicPr>
        <p:blipFill>
          <a:blip r:embed="rId2"/>
          <a:stretch>
            <a:fillRect/>
          </a:stretch>
        </p:blipFill>
        <p:spPr>
          <a:xfrm>
            <a:off x="3592937" y="2147247"/>
            <a:ext cx="6443708" cy="4458269"/>
          </a:xfrm>
          <a:prstGeom prst="rect">
            <a:avLst/>
          </a:prstGeom>
        </p:spPr>
      </p:pic>
    </p:spTree>
    <p:extLst>
      <p:ext uri="{BB962C8B-B14F-4D97-AF65-F5344CB8AC3E}">
        <p14:creationId xmlns:p14="http://schemas.microsoft.com/office/powerpoint/2010/main" val="3266921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Makale içerisinde Sismik Kırılma Yöntemi ile ilgili açıklamalar</a:t>
            </a:r>
            <a:endParaRPr lang="tr-TR" dirty="0"/>
          </a:p>
        </p:txBody>
      </p:sp>
      <p:pic>
        <p:nvPicPr>
          <p:cNvPr id="8" name="Content Placeholder 7"/>
          <p:cNvPicPr>
            <a:picLocks noGrp="1" noChangeAspect="1"/>
          </p:cNvPicPr>
          <p:nvPr>
            <p:ph idx="1"/>
          </p:nvPr>
        </p:nvPicPr>
        <p:blipFill>
          <a:blip r:embed="rId2"/>
          <a:stretch>
            <a:fillRect/>
          </a:stretch>
        </p:blipFill>
        <p:spPr>
          <a:xfrm>
            <a:off x="3239222" y="1905000"/>
            <a:ext cx="6721977" cy="4525252"/>
          </a:xfrm>
          <a:prstGeom prst="rect">
            <a:avLst/>
          </a:prstGeom>
        </p:spPr>
      </p:pic>
    </p:spTree>
    <p:extLst>
      <p:ext uri="{BB962C8B-B14F-4D97-AF65-F5344CB8AC3E}">
        <p14:creationId xmlns:p14="http://schemas.microsoft.com/office/powerpoint/2010/main" val="1580678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208130"/>
            <a:ext cx="8915399" cy="1129352"/>
          </a:xfrm>
        </p:spPr>
        <p:txBody>
          <a:bodyPr/>
          <a:lstStyle/>
          <a:p>
            <a:r>
              <a:rPr lang="tr-TR" dirty="0" smtClean="0"/>
              <a:t>KAYNAKLAR</a:t>
            </a:r>
            <a:endParaRPr lang="tr-TR" dirty="0"/>
          </a:p>
        </p:txBody>
      </p:sp>
      <p:sp>
        <p:nvSpPr>
          <p:cNvPr id="3" name="Subtitle 2"/>
          <p:cNvSpPr>
            <a:spLocks noGrp="1"/>
          </p:cNvSpPr>
          <p:nvPr>
            <p:ph type="subTitle" idx="1"/>
          </p:nvPr>
        </p:nvSpPr>
        <p:spPr>
          <a:xfrm>
            <a:off x="2589213" y="1720281"/>
            <a:ext cx="9174708" cy="3302095"/>
          </a:xfrm>
        </p:spPr>
        <p:txBody>
          <a:bodyPr>
            <a:normAutofit/>
          </a:bodyPr>
          <a:lstStyle/>
          <a:p>
            <a:pPr marL="285750" indent="-28575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Hüseyin T. Sismik Yöntemler ders notları</a:t>
            </a:r>
          </a:p>
          <a:p>
            <a:pPr marL="285750" indent="-28575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 Özdamar </a:t>
            </a:r>
            <a:r>
              <a:rPr lang="tr-TR" sz="2000" dirty="0">
                <a:latin typeface="Times New Roman" panose="02020603050405020304" pitchFamily="18" charset="0"/>
                <a:cs typeface="Times New Roman" panose="02020603050405020304" pitchFamily="18" charset="0"/>
              </a:rPr>
              <a:t>F., 2016. 2 Boyutlu Sismik Veri Toplama, Türkiye Petrolleri Anonim Ortaklığı </a:t>
            </a:r>
            <a:r>
              <a:rPr lang="tr-TR" sz="2000" dirty="0" smtClean="0">
                <a:latin typeface="Times New Roman" panose="02020603050405020304" pitchFamily="18" charset="0"/>
                <a:cs typeface="Times New Roman" panose="02020603050405020304" pitchFamily="18" charset="0"/>
              </a:rPr>
              <a:t>Stajyer </a:t>
            </a:r>
            <a:r>
              <a:rPr lang="tr-TR" sz="2000" dirty="0">
                <a:latin typeface="Times New Roman" panose="02020603050405020304" pitchFamily="18" charset="0"/>
                <a:cs typeface="Times New Roman" panose="02020603050405020304" pitchFamily="18" charset="0"/>
              </a:rPr>
              <a:t>Eğitimi, T.P.A.O Ankara</a:t>
            </a:r>
            <a:r>
              <a:rPr lang="tr-TR"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tr-TR" sz="2000" i="1" dirty="0">
                <a:latin typeface="Times New Roman" panose="02020603050405020304" pitchFamily="18" charset="0"/>
                <a:cs typeface="Times New Roman" panose="02020603050405020304" pitchFamily="18" charset="0"/>
              </a:rPr>
              <a:t>Uygulamalı Yer Bilimleri Sayı:1‐2 (2012) </a:t>
            </a:r>
            <a:r>
              <a:rPr lang="tr-TR" sz="2000" i="1" dirty="0" smtClean="0">
                <a:latin typeface="Times New Roman" panose="02020603050405020304" pitchFamily="18" charset="0"/>
                <a:cs typeface="Times New Roman" panose="02020603050405020304" pitchFamily="18" charset="0"/>
              </a:rPr>
              <a:t>1‐9 (BAYINDIRLIK ÇALIŞMASI)</a:t>
            </a:r>
          </a:p>
          <a:p>
            <a:pPr marL="285750" indent="-285750">
              <a:buFont typeface="Arial" panose="020B0604020202020204" pitchFamily="34" charset="0"/>
              <a:buChar char="•"/>
            </a:pPr>
            <a:r>
              <a:rPr lang="tr-TR" sz="2000" i="1" dirty="0">
                <a:latin typeface="Times New Roman" panose="02020603050405020304" pitchFamily="18" charset="0"/>
                <a:cs typeface="Times New Roman" panose="02020603050405020304" pitchFamily="18" charset="0"/>
              </a:rPr>
              <a:t>Uygulamalı Yerbilimleri Sayı:1 (Mayıs-Haziran 2008) </a:t>
            </a:r>
            <a:r>
              <a:rPr lang="tr-TR" sz="2000" i="1" dirty="0" smtClean="0">
                <a:latin typeface="Times New Roman" panose="02020603050405020304" pitchFamily="18" charset="0"/>
                <a:cs typeface="Times New Roman" panose="02020603050405020304" pitchFamily="18" charset="0"/>
              </a:rPr>
              <a:t>16-31 (SUADİYE ÇALIŞMASI)</a:t>
            </a:r>
          </a:p>
          <a:p>
            <a:pPr marL="285750" indent="-285750">
              <a:buFont typeface="Arial" panose="020B0604020202020204" pitchFamily="34" charset="0"/>
              <a:buChar char="•"/>
            </a:pPr>
            <a:r>
              <a:rPr lang="tr-TR" sz="2000" i="1" dirty="0">
                <a:latin typeface="Times New Roman" panose="02020603050405020304" pitchFamily="18" charset="0"/>
                <a:cs typeface="Times New Roman" panose="02020603050405020304" pitchFamily="18" charset="0"/>
              </a:rPr>
              <a:t>Uygulamalı Yer Bilimleri Sayı:1‐2 </a:t>
            </a:r>
            <a:r>
              <a:rPr lang="tr-TR" sz="2000" i="1" dirty="0" smtClean="0">
                <a:latin typeface="Times New Roman" panose="02020603050405020304" pitchFamily="18" charset="0"/>
                <a:cs typeface="Times New Roman" panose="02020603050405020304" pitchFamily="18" charset="0"/>
              </a:rPr>
              <a:t>10‐20 (İZMİT ÇALIŞMASI)</a:t>
            </a:r>
            <a:endParaRPr lang="tr-T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138307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8771" y="2053324"/>
            <a:ext cx="8915399" cy="2262781"/>
          </a:xfrm>
        </p:spPr>
        <p:txBody>
          <a:bodyPr/>
          <a:lstStyle/>
          <a:p>
            <a:r>
              <a:rPr lang="tr-TR" dirty="0" smtClean="0">
                <a:latin typeface="Times New Roman" panose="02020603050405020304" pitchFamily="18" charset="0"/>
                <a:cs typeface="Times New Roman" panose="02020603050405020304" pitchFamily="18" charset="0"/>
              </a:rPr>
              <a:t>DİNLEDİĞİNİZ İÇİN TEŞEKKÜR EDERİM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818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2986" y="150125"/>
            <a:ext cx="8915399" cy="1147077"/>
          </a:xfrm>
        </p:spPr>
        <p:txBody>
          <a:bodyPr/>
          <a:lstStyle/>
          <a:p>
            <a:r>
              <a:rPr lang="tr-TR" dirty="0" smtClean="0"/>
              <a:t>SİSMİK DALGALAR</a:t>
            </a:r>
            <a:endParaRPr lang="tr-TR" dirty="0"/>
          </a:p>
        </p:txBody>
      </p:sp>
      <p:sp>
        <p:nvSpPr>
          <p:cNvPr id="5" name="Subtitle 4"/>
          <p:cNvSpPr>
            <a:spLocks noGrp="1"/>
          </p:cNvSpPr>
          <p:nvPr>
            <p:ph type="subTitle" idx="1"/>
          </p:nvPr>
        </p:nvSpPr>
        <p:spPr>
          <a:xfrm>
            <a:off x="2752985" y="2084857"/>
            <a:ext cx="8915399" cy="1126283"/>
          </a:xfrm>
        </p:spPr>
        <p:txBody>
          <a:bodyPr>
            <a:normAutofit/>
          </a:bodyPr>
          <a:lstStyle/>
          <a:p>
            <a:r>
              <a:rPr lang="tr-TR" sz="2000" dirty="0">
                <a:latin typeface="Times New Roman" panose="02020603050405020304" pitchFamily="18" charset="0"/>
                <a:cs typeface="Times New Roman" panose="02020603050405020304" pitchFamily="18" charset="0"/>
              </a:rPr>
              <a:t>Sismik dalgaların yayılım hızı,cismin yoğunluğuna ve elastikliğine göre değişmektedir.Hız,derinlik ile artma eğilimindedir.Depremler farklı hızda ve türde dalgalar yaratmaktadır. Sismik dalgalar cisim ve yüzey dalgaları olarak ayrılır.</a:t>
            </a:r>
          </a:p>
          <a:p>
            <a:endParaRPr lang="tr-TR"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722" y="3903261"/>
            <a:ext cx="7297924" cy="169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580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latin typeface="Times New Roman" panose="02020603050405020304" pitchFamily="18" charset="0"/>
                <a:cs typeface="Times New Roman" panose="02020603050405020304" pitchFamily="18" charset="0"/>
              </a:rPr>
              <a:t>P DALGASI(PRIMARY WAVE)</a:t>
            </a:r>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9212" y="1396621"/>
            <a:ext cx="8915400" cy="2032379"/>
          </a:xfrm>
        </p:spPr>
        <p:txBody>
          <a:bodyPr/>
          <a:lstStyle/>
          <a:p>
            <a:r>
              <a:rPr lang="tr-TR" dirty="0"/>
              <a:t>P dalgaları, deprem tarafından ilk üretilen baskı uygulayan dalgalardır. İsmi primary’den gelir. Yani birincil dalgalardır. Her türlü ortamda ilerleyebilir. Hızı, havada ses hızında, suda 1,5 km/s’de, granitte ise aşağı yukarı 5 km/s’dir. Devamında gelecek olan S dalgalarının hızının neredeyse 2 katıdır. Yayılma sırasında kayaları ileri geri itip çekerek dalgaların ilerleyiş yönüne paralel hareketlilik yaratır. Bu spiral bir yayı çekip bıraktığımızdaki salınıma benzer bir harekettir.</a:t>
            </a:r>
          </a:p>
          <a:p>
            <a:endParaRPr lang="tr-TR" dirty="0"/>
          </a:p>
        </p:txBody>
      </p:sp>
      <p:pic>
        <p:nvPicPr>
          <p:cNvPr id="2050" name="Picture 2" descr="pdal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239" y="3819373"/>
            <a:ext cx="5162350" cy="200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3815" y="4051386"/>
            <a:ext cx="2970797" cy="116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695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S DALGASI(SECONDARY WAVE)</a:t>
            </a:r>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9212" y="1546746"/>
            <a:ext cx="8915400" cy="1295400"/>
          </a:xfrm>
        </p:spPr>
        <p:txBody>
          <a:bodyPr/>
          <a:lstStyle/>
          <a:p>
            <a:r>
              <a:rPr lang="tr-TR" sz="2000" dirty="0">
                <a:latin typeface="Times New Roman" panose="02020603050405020304" pitchFamily="18" charset="0"/>
                <a:cs typeface="Times New Roman" panose="02020603050405020304" pitchFamily="18" charset="0"/>
              </a:rPr>
              <a:t>S Dalgaları da secondary yani ikincil dalgalardır. Sadece katı kütleli cisimlerde ilerleyebilmekte olup aşağı-yukarı ve sağa-sola hareket ettirmektedir. Alıcılara primary dalgasından sonra ulaşan cisim dalgasıdır.</a:t>
            </a:r>
          </a:p>
          <a:p>
            <a:endParaRPr lang="tr-TR" dirty="0"/>
          </a:p>
        </p:txBody>
      </p:sp>
      <p:pic>
        <p:nvPicPr>
          <p:cNvPr id="3074" name="Picture 2" descr="sdal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271" y="3429000"/>
            <a:ext cx="4867180" cy="266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018" y="4177357"/>
            <a:ext cx="2668161" cy="136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458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al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83" y="1078712"/>
            <a:ext cx="7809857" cy="52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2597167" y="296563"/>
            <a:ext cx="8911687" cy="1280890"/>
          </a:xfrm>
        </p:spPr>
        <p:txBody>
          <a:bodyPr>
            <a:normAutofit/>
          </a:bodyPr>
          <a:lstStyle/>
          <a:p>
            <a:r>
              <a:rPr lang="tr-TR" sz="3200" dirty="0" smtClean="0">
                <a:latin typeface="Times New Roman" panose="02020603050405020304" pitchFamily="18" charset="0"/>
                <a:cs typeface="Times New Roman" panose="02020603050405020304" pitchFamily="18" charset="0"/>
              </a:rPr>
              <a:t>Bir deprem kaydında P ve S dalgalarının görünümü</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818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R DALGALARI (RAGLEİGH DALGALARI)</a:t>
            </a:r>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9212" y="1437564"/>
            <a:ext cx="8915400" cy="1991436"/>
          </a:xfrm>
        </p:spPr>
        <p:txBody>
          <a:bodyPr/>
          <a:lstStyle/>
          <a:p>
            <a:r>
              <a:rPr lang="tr-TR" sz="2000" dirty="0">
                <a:latin typeface="Times New Roman" panose="02020603050405020304" pitchFamily="18" charset="0"/>
                <a:cs typeface="Times New Roman" panose="02020603050405020304" pitchFamily="18" charset="0"/>
              </a:rPr>
              <a:t>Okyanus üzerinde yuvarlanan dalga salınımına benzer bir şekilde yeryüzünde hareket eden dalgalardır. P ve S dalgalarının etkileşimiyle yeryüzünde oluşur. Genel olarak, deprem odağının derinliğine göre genliği katlanarak azalır. Büyük depremler Dünya’yı birkaç defa dolaşan Rayleigh dalgaları oluşturabilir. Partikül hareketi, cisim dalgalarına göre daha büyük olduğundan daha fazla hasar verir.</a:t>
            </a:r>
          </a:p>
          <a:p>
            <a:endParaRPr lang="tr-TR" dirty="0"/>
          </a:p>
        </p:txBody>
      </p:sp>
      <p:pic>
        <p:nvPicPr>
          <p:cNvPr id="5122" name="Picture 2" descr="rdal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073" y="3701955"/>
            <a:ext cx="7233221" cy="228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5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L DALGALARI (LOVE WAVE)</a:t>
            </a:r>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9212" y="1560394"/>
            <a:ext cx="8915400" cy="1295400"/>
          </a:xfrm>
        </p:spPr>
        <p:txBody>
          <a:bodyPr/>
          <a:lstStyle/>
          <a:p>
            <a:r>
              <a:rPr lang="tr-TR" sz="2000" dirty="0">
                <a:latin typeface="Times New Roman" panose="02020603050405020304" pitchFamily="18" charset="0"/>
                <a:cs typeface="Times New Roman" panose="02020603050405020304" pitchFamily="18" charset="0"/>
              </a:rPr>
              <a:t>Kısaca L dalgası olarak da bilinen Love dalgası elastik katman tarafından yönlendirilen yatay polarize olmuş S dalgalarıdır. Yüzey dalgalarının en hızlısıdır</a:t>
            </a:r>
            <a:r>
              <a:rPr lang="tr-TR" sz="2000" b="1" dirty="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endParaRPr lang="tr-TR" dirty="0"/>
          </a:p>
        </p:txBody>
      </p:sp>
      <p:pic>
        <p:nvPicPr>
          <p:cNvPr id="6146" name="Picture 2" descr="ldal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000" y="3081681"/>
            <a:ext cx="7039072" cy="199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365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1" y="624110"/>
            <a:ext cx="10554269" cy="1280890"/>
          </a:xfrm>
        </p:spPr>
        <p:txBody>
          <a:bodyPr/>
          <a:lstStyle/>
          <a:p>
            <a:r>
              <a:rPr lang="tr-TR" dirty="0" smtClean="0">
                <a:latin typeface="Times New Roman" panose="02020603050405020304" pitchFamily="18" charset="0"/>
                <a:cs typeface="Times New Roman" panose="02020603050405020304" pitchFamily="18" charset="0"/>
              </a:rPr>
              <a:t>P ve S Dalgalarının Malzemelere Göre Hız Farklılıkları</a:t>
            </a:r>
            <a:endParaRPr lang="tr-TR"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a:stretch>
            <a:fillRect/>
          </a:stretch>
        </p:blipFill>
        <p:spPr>
          <a:xfrm>
            <a:off x="2470245" y="1670344"/>
            <a:ext cx="9366474" cy="4512091"/>
          </a:xfrm>
          <a:prstGeom prst="rect">
            <a:avLst/>
          </a:prstGeom>
        </p:spPr>
      </p:pic>
    </p:spTree>
    <p:extLst>
      <p:ext uri="{BB962C8B-B14F-4D97-AF65-F5344CB8AC3E}">
        <p14:creationId xmlns:p14="http://schemas.microsoft.com/office/powerpoint/2010/main" val="796006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127</TotalTime>
  <Words>605</Words>
  <Application>Microsoft Office PowerPoint</Application>
  <PresentationFormat>Widescreen</PresentationFormat>
  <Paragraphs>67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Times New Roman</vt:lpstr>
      <vt:lpstr>Wingdings 3</vt:lpstr>
      <vt:lpstr>Wisp</vt:lpstr>
      <vt:lpstr>JFM-403  JEOFİZİKTE VERİ ANALİZİ VE SUNUMU</vt:lpstr>
      <vt:lpstr>İÇİNDEKİLER  -Sismik dalgaların tanımı  -Sismik kırılma yönteminin tanımı  -Sismik kırılma yöntemi hangi alanlarda kullanılır  -Sismik kırılma yönteminde kullanılan aletler nelerdir  -Sismik kırılma yöntemi ile ilgili dünyada yapılan çalışmalardan örnekler   </vt:lpstr>
      <vt:lpstr>SİSMİK DALGALAR</vt:lpstr>
      <vt:lpstr>P DALGASI(PRIMARY WAVE)</vt:lpstr>
      <vt:lpstr>S DALGASI(SECONDARY WAVE)</vt:lpstr>
      <vt:lpstr>Bir deprem kaydında P ve S dalgalarının görünümü</vt:lpstr>
      <vt:lpstr>R DALGALARI (RAGLEİGH DALGALARI)</vt:lpstr>
      <vt:lpstr>L DALGALARI (LOVE WAVE)</vt:lpstr>
      <vt:lpstr>P ve S Dalgalarının Malzemelere Göre Hız Farklılıkları</vt:lpstr>
      <vt:lpstr>SİSMİK KIRILMA YÖNTEMİ (SEİSMİC REFRACTİON METHOD)</vt:lpstr>
      <vt:lpstr>Sismik Kırılma yöntemi</vt:lpstr>
      <vt:lpstr>Deniz Sismiğinde Sismik Kırılma</vt:lpstr>
      <vt:lpstr>Sismik Kırılma Yönteminin Kullanım Alanları</vt:lpstr>
      <vt:lpstr>Sismik Kırılma Yönteminin Özellikleri</vt:lpstr>
      <vt:lpstr>Sismik Kırılma Yönteminde Kullanılan Aletler</vt:lpstr>
      <vt:lpstr>JEOFON (GEOPHONE) HİDROFON(HYDROPHONE)</vt:lpstr>
      <vt:lpstr>Sismik Kırılma Yönteminde Kaynak Türleri</vt:lpstr>
      <vt:lpstr>Kaynak Türleri</vt:lpstr>
      <vt:lpstr>Sismik Kırılma Yöntemi ile ilgili çalışmalar</vt:lpstr>
      <vt:lpstr>PowerPoint Presentation</vt:lpstr>
      <vt:lpstr>Makale içerisinde Sismik Kırılma Yöntemi Açıklaması</vt:lpstr>
      <vt:lpstr>JEOFİZİK VE JEOTEKNİK YÖNTEMLER KULLANILARAK İZMİT BÖLGESİ’NDEKİ KIRMIZI KUMTAŞI ÖRNEKLERİNİN MÜHENDİSLİK PARAMETRELERİNİN DEĞERLENDİRİLMESİ </vt:lpstr>
      <vt:lpstr>Makale içerisinde Sismik Kırılma Yöntemi ile ilgili açıklama</vt:lpstr>
      <vt:lpstr>SUADİYE (KOCAELİ) BÖLGESİNDE İNŞAATLAR İÇİN MÜHENDİSLİK JEOFİZİĞİNİN ALTYAPI ARAŞTIRMALARINDA KULLANILMASI </vt:lpstr>
      <vt:lpstr>Makale içerisinde Sismik Kırılma Yöntemi ile ilgili açıklamalar</vt:lpstr>
      <vt:lpstr>KAYNAKLAR</vt:lpstr>
      <vt:lpstr>DİNLEDİĞİNİZ İÇİN TEŞEKKÜR EDERİM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JFM-403  JEOFİZİKTE VERİ ANALİZİ VE SUNUMU</dc:title>
  <dc:creator>enes kızıltan</dc:creator>
  <cp:lastModifiedBy>enes kızıltan</cp:lastModifiedBy>
  <cp:revision>12</cp:revision>
  <dcterms:created xsi:type="dcterms:W3CDTF">2017-12-06T18:48:14Z</dcterms:created>
  <dcterms:modified xsi:type="dcterms:W3CDTF">2017-12-06T20:56:37Z</dcterms:modified>
</cp:coreProperties>
</file>