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Lst>
  <p:notesMasterIdLst>
    <p:notesMasterId r:id="rId25"/>
  </p:notesMasterIdLst>
  <p:sldIdLst>
    <p:sldId id="276" r:id="rId2"/>
    <p:sldId id="256" r:id="rId3"/>
    <p:sldId id="257" r:id="rId4"/>
    <p:sldId id="269" r:id="rId5"/>
    <p:sldId id="258" r:id="rId6"/>
    <p:sldId id="270" r:id="rId7"/>
    <p:sldId id="271" r:id="rId8"/>
    <p:sldId id="259" r:id="rId9"/>
    <p:sldId id="279" r:id="rId10"/>
    <p:sldId id="272" r:id="rId11"/>
    <p:sldId id="260" r:id="rId12"/>
    <p:sldId id="280" r:id="rId13"/>
    <p:sldId id="268" r:id="rId14"/>
    <p:sldId id="281" r:id="rId15"/>
    <p:sldId id="266" r:id="rId16"/>
    <p:sldId id="275" r:id="rId17"/>
    <p:sldId id="262" r:id="rId18"/>
    <p:sldId id="274" r:id="rId19"/>
    <p:sldId id="263" r:id="rId20"/>
    <p:sldId id="284" r:id="rId21"/>
    <p:sldId id="283" r:id="rId22"/>
    <p:sldId id="288" r:id="rId23"/>
    <p:sldId id="289"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0DFDA-8FAF-411A-84B3-BE888221DF86}" type="datetimeFigureOut">
              <a:rPr lang="tr-TR" smtClean="0"/>
              <a:t>20.10.2017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2D048C-3C4D-4CF1-B424-263D241A224F}" type="slidenum">
              <a:rPr lang="tr-TR" smtClean="0"/>
              <a:t>‹#›</a:t>
            </a:fld>
            <a:endParaRPr lang="tr-TR"/>
          </a:p>
        </p:txBody>
      </p:sp>
    </p:spTree>
    <p:extLst>
      <p:ext uri="{BB962C8B-B14F-4D97-AF65-F5344CB8AC3E}">
        <p14:creationId xmlns:p14="http://schemas.microsoft.com/office/powerpoint/2010/main" val="24943318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62D048C-3C4D-4CF1-B424-263D241A224F}" type="slidenum">
              <a:rPr lang="tr-TR" smtClean="0"/>
              <a:t>17</a:t>
            </a:fld>
            <a:endParaRPr lang="tr-TR"/>
          </a:p>
        </p:txBody>
      </p:sp>
    </p:spTree>
    <p:extLst>
      <p:ext uri="{BB962C8B-B14F-4D97-AF65-F5344CB8AC3E}">
        <p14:creationId xmlns:p14="http://schemas.microsoft.com/office/powerpoint/2010/main" val="3157724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8586EB9-7BB6-4870-BBE3-CE65A68AA0D4}"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3103662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327E43-2B40-4773-8728-3E054E50C895}"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2542957134"/>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327E43-2B40-4773-8728-3E054E50C895}"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93FEB84-238B-4413-A44B-286470BC48C0}" type="slidenum">
              <a:rPr lang="tr-TR" smtClean="0"/>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9684937"/>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327E43-2B40-4773-8728-3E054E50C895}"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687017858"/>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327E43-2B40-4773-8728-3E054E50C895}"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93FEB84-238B-4413-A44B-286470BC48C0}" type="slidenum">
              <a:rPr lang="tr-TR" smtClean="0"/>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671198"/>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D327E43-2B40-4773-8728-3E054E50C895}"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3175330544"/>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2192CE-B732-4E96-9992-655276DA8AD1}"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986894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6EA10CA-F402-4FFC-9CA4-2E3E281A6D6A}"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207682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AAF431-B353-4AFD-A415-4187275FF94D}"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158316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DB937E4-2ABD-4762-98D0-541FCD97F85B}" type="datetime1">
              <a:rPr lang="tr-TR" smtClean="0"/>
              <a:t>20.10.2017</a:t>
            </a:fld>
            <a:endParaRPr lang="tr-TR"/>
          </a:p>
        </p:txBody>
      </p:sp>
      <p:sp>
        <p:nvSpPr>
          <p:cNvPr id="5" name="Footer Placeholder 4"/>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368001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F7DCD7A-F0F6-49A7-9578-4BCD98EC0C57}"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4022536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ADC00BE-CF7F-4553-A190-1E38222425E7}" type="datetime1">
              <a:rPr lang="tr-TR" smtClean="0"/>
              <a:t>20.10.2017</a:t>
            </a:fld>
            <a:endParaRPr lang="tr-TR"/>
          </a:p>
        </p:txBody>
      </p:sp>
      <p:sp>
        <p:nvSpPr>
          <p:cNvPr id="8" name="Footer Placeholder 7"/>
          <p:cNvSpPr>
            <a:spLocks noGrp="1"/>
          </p:cNvSpPr>
          <p:nvPr>
            <p:ph type="ftr" sz="quarter" idx="11"/>
          </p:nvPr>
        </p:nvSpPr>
        <p:spPr/>
        <p:txBody>
          <a:bodyPr/>
          <a:lstStyle/>
          <a:p>
            <a:r>
              <a:rPr lang="tr-TR" smtClean="0"/>
              <a:t>Nuran E. KORKMAZ</a:t>
            </a:r>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1637278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8548F5-0997-4369-8940-8DDB8C98AA4B}" type="datetime1">
              <a:rPr lang="tr-TR" smtClean="0"/>
              <a:t>20.10.2017</a:t>
            </a:fld>
            <a:endParaRPr lang="tr-TR"/>
          </a:p>
        </p:txBody>
      </p:sp>
      <p:sp>
        <p:nvSpPr>
          <p:cNvPr id="4" name="Footer Placeholder 3"/>
          <p:cNvSpPr>
            <a:spLocks noGrp="1"/>
          </p:cNvSpPr>
          <p:nvPr>
            <p:ph type="ftr" sz="quarter" idx="11"/>
          </p:nvPr>
        </p:nvSpPr>
        <p:spPr/>
        <p:txBody>
          <a:bodyPr/>
          <a:lstStyle/>
          <a:p>
            <a:r>
              <a:rPr lang="tr-TR" smtClean="0"/>
              <a:t>Nuran E. KORKMAZ</a:t>
            </a:r>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2159688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376330-911C-4DAC-8F15-7182D586A820}" type="datetime1">
              <a:rPr lang="tr-TR" smtClean="0"/>
              <a:t>20.10.2017</a:t>
            </a:fld>
            <a:endParaRPr lang="tr-TR"/>
          </a:p>
        </p:txBody>
      </p:sp>
      <p:sp>
        <p:nvSpPr>
          <p:cNvPr id="3" name="Footer Placeholder 2"/>
          <p:cNvSpPr>
            <a:spLocks noGrp="1"/>
          </p:cNvSpPr>
          <p:nvPr>
            <p:ph type="ftr" sz="quarter" idx="11"/>
          </p:nvPr>
        </p:nvSpPr>
        <p:spPr/>
        <p:txBody>
          <a:bodyPr/>
          <a:lstStyle/>
          <a:p>
            <a:r>
              <a:rPr lang="tr-TR" smtClean="0"/>
              <a:t>Nuran E. KORKMAZ</a:t>
            </a:r>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2846258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71EE646-84E6-4EA4-BD17-471996080B25}" type="datetime1">
              <a:rPr lang="tr-TR" smtClean="0"/>
              <a:t>20.10.2017</a:t>
            </a:fld>
            <a:endParaRPr lang="tr-TR"/>
          </a:p>
        </p:txBody>
      </p:sp>
      <p:sp>
        <p:nvSpPr>
          <p:cNvPr id="6" name="Footer Placeholder 5"/>
          <p:cNvSpPr>
            <a:spLocks noGrp="1"/>
          </p:cNvSpPr>
          <p:nvPr>
            <p:ph type="ftr" sz="quarter" idx="11"/>
          </p:nvPr>
        </p:nvSpPr>
        <p:spPr/>
        <p:txBody>
          <a:bodyPr/>
          <a:lstStyle/>
          <a:p>
            <a:r>
              <a:rPr lang="tr-TR" smtClean="0"/>
              <a:t>Nuran E. KORKMAZ</a:t>
            </a:r>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359522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3377730-66A6-4263-B194-33C1BC4DD731}" type="datetime1">
              <a:rPr lang="tr-TR" smtClean="0"/>
              <a:t>20.10.2017</a:t>
            </a:fld>
            <a:endParaRPr lang="tr-TR"/>
          </a:p>
        </p:txBody>
      </p:sp>
      <p:sp>
        <p:nvSpPr>
          <p:cNvPr id="6" name="Footer Placeholder 5"/>
          <p:cNvSpPr>
            <a:spLocks noGrp="1"/>
          </p:cNvSpPr>
          <p:nvPr>
            <p:ph type="ftr" sz="quarter" idx="11"/>
          </p:nvPr>
        </p:nvSpPr>
        <p:spPr/>
        <p:txBody>
          <a:bodyPr/>
          <a:lstStyle/>
          <a:p>
            <a:r>
              <a:rPr lang="en-US" smtClean="0"/>
              <a:t>Nuran E. KORKMAZ</a:t>
            </a:r>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93FEB84-238B-4413-A44B-286470BC48C0}" type="slidenum">
              <a:rPr lang="tr-TR" smtClean="0"/>
              <a:t>‹#›</a:t>
            </a:fld>
            <a:endParaRPr lang="tr-TR"/>
          </a:p>
        </p:txBody>
      </p:sp>
    </p:spTree>
    <p:extLst>
      <p:ext uri="{BB962C8B-B14F-4D97-AF65-F5344CB8AC3E}">
        <p14:creationId xmlns:p14="http://schemas.microsoft.com/office/powerpoint/2010/main" val="20265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3D327E43-2B40-4773-8728-3E054E50C895}" type="datetime1">
              <a:rPr lang="tr-TR" smtClean="0"/>
              <a:t>20.10.2017</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Nuran E. KORKMAZ</a:t>
            </a:r>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93FEB84-238B-4413-A44B-286470BC48C0}" type="slidenum">
              <a:rPr lang="tr-TR" smtClean="0"/>
              <a:t>‹#›</a:t>
            </a:fld>
            <a:endParaRPr lang="tr-TR"/>
          </a:p>
        </p:txBody>
      </p:sp>
    </p:spTree>
    <p:extLst>
      <p:ext uri="{BB962C8B-B14F-4D97-AF65-F5344CB8AC3E}">
        <p14:creationId xmlns:p14="http://schemas.microsoft.com/office/powerpoint/2010/main" val="1827830171"/>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http://www.personal-values.info/Data/Images/jung_am_schreibtisch_6x8_smal_no2.jpg" TargetMode="External"/><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prstGeom prst="rect">
            <a:avLst/>
          </a:prstGeom>
        </p:spPr>
        <p:txBody>
          <a:bodyPr>
            <a:spAutoFit/>
          </a:bodyPr>
          <a:lstStyle/>
          <a:p>
            <a:pPr lvl="0" algn="ctr">
              <a:spcBef>
                <a:spcPct val="0"/>
              </a:spcBef>
            </a:pPr>
            <a:r>
              <a:rPr lang="tr-TR" sz="4400" dirty="0">
                <a:solidFill>
                  <a:prstClr val="black"/>
                </a:solidFill>
                <a:ea typeface="+mj-ea"/>
                <a:cs typeface="+mj-cs"/>
              </a:rPr>
              <a:t>Din Psikolojinin Kısa Tarihçesi </a:t>
            </a:r>
          </a:p>
        </p:txBody>
      </p:sp>
      <p:sp>
        <p:nvSpPr>
          <p:cNvPr id="3" name="Alt Başlık 2"/>
          <p:cNvSpPr>
            <a:spLocks noGrp="1"/>
          </p:cNvSpPr>
          <p:nvPr>
            <p:ph type="subTitle" idx="1"/>
          </p:nvPr>
        </p:nvSpPr>
        <p:spPr/>
        <p:txBody>
          <a:bodyPr>
            <a:normAutofit/>
          </a:bodyPr>
          <a:lstStyle/>
          <a:p>
            <a:r>
              <a:rPr lang="tr-TR" dirty="0" smtClean="0"/>
              <a:t>Nuran E. KORKMAZ</a:t>
            </a:r>
          </a:p>
          <a:p>
            <a:r>
              <a:rPr lang="tr-TR" dirty="0" smtClean="0"/>
              <a:t>A.Ü.İ.F./Güz Dönemi 3. Hafta </a:t>
            </a:r>
            <a:endParaRPr lang="tr-TR" dirty="0"/>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40917125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1196752"/>
            <a:ext cx="4383161" cy="4162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ikdörtgen 1"/>
          <p:cNvSpPr/>
          <p:nvPr/>
        </p:nvSpPr>
        <p:spPr>
          <a:xfrm>
            <a:off x="539552" y="2353636"/>
            <a:ext cx="2808312" cy="1077218"/>
          </a:xfrm>
          <a:prstGeom prst="rect">
            <a:avLst/>
          </a:prstGeom>
        </p:spPr>
        <p:txBody>
          <a:bodyPr wrap="square">
            <a:spAutoFit/>
          </a:bodyPr>
          <a:lstStyle/>
          <a:p>
            <a:r>
              <a:rPr lang="tr-TR" sz="3200" b="1" dirty="0" err="1"/>
              <a:t>Alfred</a:t>
            </a:r>
            <a:r>
              <a:rPr lang="tr-TR" sz="3200" b="1" dirty="0"/>
              <a:t> Adler</a:t>
            </a:r>
            <a:br>
              <a:rPr lang="tr-TR" sz="3200" b="1" dirty="0"/>
            </a:br>
            <a:r>
              <a:rPr lang="tr-TR" sz="3200" b="1" dirty="0" smtClean="0"/>
              <a:t>(</a:t>
            </a:r>
            <a:r>
              <a:rPr lang="tr-TR" sz="3200" dirty="0" smtClean="0"/>
              <a:t>1870-1937)</a:t>
            </a:r>
            <a:endParaRPr lang="tr-TR" sz="3200" dirty="0"/>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320504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620688"/>
            <a:ext cx="8219256" cy="4929411"/>
          </a:xfrm>
        </p:spPr>
        <p:txBody>
          <a:bodyPr>
            <a:normAutofit fontScale="25000" lnSpcReduction="20000"/>
          </a:bodyPr>
          <a:lstStyle/>
          <a:p>
            <a:endParaRPr lang="tr-TR" dirty="0" smtClean="0"/>
          </a:p>
          <a:p>
            <a:endParaRPr lang="tr-TR" dirty="0"/>
          </a:p>
          <a:p>
            <a:endParaRPr lang="tr-TR" dirty="0" smtClean="0"/>
          </a:p>
          <a:p>
            <a:endParaRPr lang="tr-TR" dirty="0"/>
          </a:p>
          <a:p>
            <a:r>
              <a:rPr lang="tr-TR" sz="9000" dirty="0" err="1" smtClean="0"/>
              <a:t>Alfred</a:t>
            </a:r>
            <a:r>
              <a:rPr lang="tr-TR" sz="9000" dirty="0" smtClean="0"/>
              <a:t> Adler, Avusturya asıllı bir psikiyatristtir. Hekim olarak çalıştığı ilk doktorluk yıllarından itibaren  hastayı çevresiyle ilişkileri içerisinde ele almak gerektiğini vurgulamış ve bireyle ilişkili sorunlara bütünsel, insancıl bir yaklaşım geliştirmiştir.</a:t>
            </a:r>
          </a:p>
          <a:p>
            <a:r>
              <a:rPr lang="tr-TR" sz="9000" dirty="0" smtClean="0"/>
              <a:t>O,  </a:t>
            </a:r>
            <a:r>
              <a:rPr lang="tr-TR" sz="9000" dirty="0"/>
              <a:t>B</a:t>
            </a:r>
            <a:r>
              <a:rPr lang="tr-TR" sz="9000" dirty="0" smtClean="0"/>
              <a:t>ireysel Psikoloji </a:t>
            </a:r>
            <a:r>
              <a:rPr lang="tr-TR" sz="9000" dirty="0"/>
              <a:t>ekolünün </a:t>
            </a:r>
            <a:r>
              <a:rPr lang="tr-TR" sz="9000" dirty="0" smtClean="0"/>
              <a:t>kurucusu</a:t>
            </a:r>
            <a:r>
              <a:rPr lang="tr-TR" sz="9000" dirty="0"/>
              <a:t> </a:t>
            </a:r>
            <a:r>
              <a:rPr lang="tr-TR" sz="9000" dirty="0" smtClean="0"/>
              <a:t>olup ayrıca derinlik </a:t>
            </a:r>
            <a:r>
              <a:rPr lang="tr-TR" sz="9000" dirty="0"/>
              <a:t>psikolojisinin üç büyük kurucusundan biridir</a:t>
            </a:r>
            <a:r>
              <a:rPr lang="tr-TR" sz="9000" dirty="0" smtClean="0"/>
              <a:t>.</a:t>
            </a:r>
          </a:p>
          <a:p>
            <a:r>
              <a:rPr lang="tr-TR" sz="4200" dirty="0"/>
              <a:t/>
            </a:r>
            <a:br>
              <a:rPr lang="tr-TR" sz="4200" dirty="0"/>
            </a:br>
            <a:r>
              <a:rPr lang="tr-TR" sz="4200" dirty="0"/>
              <a:t/>
            </a:r>
            <a:br>
              <a:rPr lang="tr-TR" sz="4200" dirty="0"/>
            </a:br>
            <a:r>
              <a:rPr lang="tr-TR" sz="4200" dirty="0"/>
              <a:t/>
            </a:r>
            <a:br>
              <a:rPr lang="tr-TR" sz="4200" dirty="0"/>
            </a:br>
            <a:r>
              <a:rPr lang="tr-TR" dirty="0"/>
              <a:t/>
            </a:r>
            <a:br>
              <a:rPr lang="tr-TR" dirty="0"/>
            </a:br>
            <a:endParaRPr lang="tr-TR" dirty="0"/>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4294601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a:bodyPr>
          <a:lstStyle/>
          <a:p>
            <a:endParaRPr lang="tr-TR" dirty="0" smtClean="0"/>
          </a:p>
          <a:p>
            <a:endParaRPr lang="tr-TR" dirty="0"/>
          </a:p>
          <a:p>
            <a:endParaRPr lang="tr-TR" dirty="0" smtClean="0"/>
          </a:p>
          <a:p>
            <a:endParaRPr lang="tr-TR" dirty="0"/>
          </a:p>
          <a:p>
            <a:endParaRPr lang="tr-TR" dirty="0" smtClean="0"/>
          </a:p>
          <a:p>
            <a:endParaRPr lang="tr-TR" dirty="0"/>
          </a:p>
          <a:p>
            <a:r>
              <a:rPr lang="tr-TR" dirty="0" smtClean="0"/>
              <a:t>Freud’un aksine Adler’e göre </a:t>
            </a:r>
            <a:r>
              <a:rPr lang="tr-TR" dirty="0" err="1"/>
              <a:t>Oedipal</a:t>
            </a:r>
            <a:r>
              <a:rPr lang="tr-TR" dirty="0"/>
              <a:t> Kompleksleri önemsizdi</a:t>
            </a:r>
            <a:r>
              <a:rPr lang="tr-TR" dirty="0" smtClean="0"/>
              <a:t>. Ona göre insan davranışları bütünsel ve </a:t>
            </a:r>
            <a:r>
              <a:rPr lang="tr-TR" dirty="0" err="1" smtClean="0"/>
              <a:t>insalcıl</a:t>
            </a:r>
            <a:r>
              <a:rPr lang="tr-TR" dirty="0" smtClean="0"/>
              <a:t> ve kültürel bağlam (ilişkiler ağı) içerisinde değerlendirilmelidir. </a:t>
            </a:r>
          </a:p>
          <a:p>
            <a:pPr marL="0" indent="0">
              <a:buNone/>
            </a:pPr>
            <a:r>
              <a:rPr lang="tr-TR" dirty="0" smtClean="0"/>
              <a:t> </a:t>
            </a:r>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602970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836712"/>
            <a:ext cx="3384376" cy="3888432"/>
          </a:xfrm>
        </p:spPr>
        <p:txBody>
          <a:bodyPr>
            <a:normAutofit/>
          </a:bodyPr>
          <a:lstStyle/>
          <a:p>
            <a:r>
              <a:rPr lang="tr-TR" sz="3200" b="1" dirty="0"/>
              <a:t>Carl </a:t>
            </a:r>
            <a:r>
              <a:rPr lang="tr-TR" sz="3200" b="1" dirty="0" smtClean="0"/>
              <a:t> </a:t>
            </a:r>
            <a:r>
              <a:rPr lang="tr-TR" sz="3200" b="1" dirty="0" err="1" smtClean="0"/>
              <a:t>Gustav</a:t>
            </a:r>
            <a:r>
              <a:rPr lang="tr-TR" sz="3200" b="1" dirty="0" smtClean="0"/>
              <a:t> </a:t>
            </a:r>
            <a:r>
              <a:rPr lang="tr-TR" sz="3200" b="1" dirty="0" err="1" smtClean="0"/>
              <a:t>Jung</a:t>
            </a:r>
            <a:r>
              <a:rPr lang="tr-TR" sz="3200" b="1" dirty="0" smtClean="0"/>
              <a:t/>
            </a:r>
            <a:br>
              <a:rPr lang="tr-TR" sz="3200" b="1" dirty="0" smtClean="0"/>
            </a:br>
            <a:r>
              <a:rPr lang="tr-TR" sz="3200" b="1" dirty="0" smtClean="0"/>
              <a:t>(</a:t>
            </a:r>
            <a:r>
              <a:rPr lang="tr-TR" sz="3200" dirty="0" smtClean="0"/>
              <a:t>1875-1961)</a:t>
            </a:r>
            <a:br>
              <a:rPr lang="tr-TR" sz="3200" dirty="0" smtClean="0"/>
            </a:br>
            <a:endParaRPr lang="tr-TR" sz="3200" dirty="0"/>
          </a:p>
        </p:txBody>
      </p:sp>
      <p:sp>
        <p:nvSpPr>
          <p:cNvPr id="4" name="Altbilgi Yer Tutucusu 3"/>
          <p:cNvSpPr>
            <a:spLocks noGrp="1"/>
          </p:cNvSpPr>
          <p:nvPr>
            <p:ph type="ftr" sz="quarter" idx="11"/>
          </p:nvPr>
        </p:nvSpPr>
        <p:spPr/>
        <p:txBody>
          <a:bodyPr/>
          <a:lstStyle/>
          <a:p>
            <a:r>
              <a:rPr lang="tr-TR" smtClean="0"/>
              <a:t>Nuran E. KORKMAZ</a:t>
            </a:r>
            <a:endParaRPr lang="tr-TR"/>
          </a:p>
        </p:txBody>
      </p:sp>
      <p:pic>
        <p:nvPicPr>
          <p:cNvPr id="3" name="Picture 2" descr="http://www.personal-values.info/Data/Images/jung_am_schreibtisch_6x8_smal_no2.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366154" y="836712"/>
            <a:ext cx="3571090"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562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solidFill>
                <a:srgbClr val="000000"/>
              </a:solidFill>
              <a:cs typeface="Times New Roman" pitchFamily="18" charset="0"/>
            </a:endParaRPr>
          </a:p>
          <a:p>
            <a:endParaRPr lang="tr-TR" dirty="0">
              <a:solidFill>
                <a:srgbClr val="000000"/>
              </a:solidFill>
              <a:cs typeface="Times New Roman" pitchFamily="18" charset="0"/>
            </a:endParaRPr>
          </a:p>
          <a:p>
            <a:r>
              <a:rPr lang="tr-TR" dirty="0" err="1" smtClean="0">
                <a:solidFill>
                  <a:srgbClr val="000000"/>
                </a:solidFill>
                <a:cs typeface="Times New Roman" pitchFamily="18" charset="0"/>
              </a:rPr>
              <a:t>Jung</a:t>
            </a:r>
            <a:r>
              <a:rPr lang="tr-TR" dirty="0" smtClean="0">
                <a:solidFill>
                  <a:srgbClr val="000000"/>
                </a:solidFill>
                <a:cs typeface="Times New Roman" pitchFamily="18" charset="0"/>
              </a:rPr>
              <a:t> Yahudi asıllı bir psikiyatrist ve </a:t>
            </a:r>
            <a:r>
              <a:rPr lang="tr-TR" dirty="0" err="1" smtClean="0">
                <a:solidFill>
                  <a:srgbClr val="000000"/>
                </a:solidFill>
                <a:cs typeface="Times New Roman" pitchFamily="18" charset="0"/>
              </a:rPr>
              <a:t>psikologtur</a:t>
            </a:r>
            <a:r>
              <a:rPr lang="tr-TR" dirty="0" smtClean="0">
                <a:solidFill>
                  <a:srgbClr val="000000"/>
                </a:solidFill>
                <a:cs typeface="Times New Roman" pitchFamily="18" charset="0"/>
              </a:rPr>
              <a:t>. O, İnsanın </a:t>
            </a:r>
            <a:r>
              <a:rPr lang="tr-TR" dirty="0">
                <a:solidFill>
                  <a:srgbClr val="000000"/>
                </a:solidFill>
                <a:cs typeface="Times New Roman" pitchFamily="18" charset="0"/>
              </a:rPr>
              <a:t>birey olarak kendini geliştirmesinin üzerinde </a:t>
            </a:r>
            <a:r>
              <a:rPr lang="tr-TR" dirty="0" smtClean="0">
                <a:solidFill>
                  <a:srgbClr val="000000"/>
                </a:solidFill>
                <a:cs typeface="Times New Roman" pitchFamily="18" charset="0"/>
              </a:rPr>
              <a:t>yoğunlaşmıştır. </a:t>
            </a:r>
          </a:p>
          <a:p>
            <a:r>
              <a:rPr lang="tr-TR" dirty="0" smtClean="0">
                <a:solidFill>
                  <a:srgbClr val="000000"/>
                </a:solidFill>
                <a:cs typeface="Times New Roman" pitchFamily="18" charset="0"/>
              </a:rPr>
              <a:t>Önceleri Freud’la aynı fikirleri paylaşırken </a:t>
            </a:r>
            <a:r>
              <a:rPr lang="tr-TR" i="1" dirty="0" smtClean="0">
                <a:solidFill>
                  <a:srgbClr val="000000"/>
                </a:solidFill>
                <a:cs typeface="Times New Roman" pitchFamily="18" charset="0"/>
              </a:rPr>
              <a:t>1907 </a:t>
            </a:r>
            <a:r>
              <a:rPr lang="tr-TR" dirty="0" smtClean="0">
                <a:solidFill>
                  <a:srgbClr val="000000"/>
                </a:solidFill>
                <a:cs typeface="Times New Roman" pitchFamily="18" charset="0"/>
              </a:rPr>
              <a:t>daha sonra (a</a:t>
            </a:r>
            <a:r>
              <a:rPr lang="tr-TR" i="1" dirty="0" smtClean="0">
                <a:solidFill>
                  <a:srgbClr val="000000"/>
                </a:solidFill>
                <a:cs typeface="Times New Roman" pitchFamily="18" charset="0"/>
              </a:rPr>
              <a:t>ralarında onlarca mektuplaşmadan sonra) 1913’te</a:t>
            </a:r>
            <a:r>
              <a:rPr lang="tr-TR" dirty="0" smtClean="0">
                <a:solidFill>
                  <a:srgbClr val="000000"/>
                </a:solidFill>
                <a:cs typeface="Times New Roman" pitchFamily="18" charset="0"/>
              </a:rPr>
              <a:t> </a:t>
            </a:r>
            <a:r>
              <a:rPr lang="tr-TR" i="1" dirty="0" smtClean="0">
                <a:solidFill>
                  <a:srgbClr val="000000"/>
                </a:solidFill>
                <a:cs typeface="Times New Roman" pitchFamily="18" charset="0"/>
              </a:rPr>
              <a:t>de fikir ayrılığı yaşarlar. </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283305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433467"/>
          </a:xfrm>
        </p:spPr>
        <p:txBody>
          <a:bodyPr>
            <a:normAutofit/>
          </a:bodyPr>
          <a:lstStyle/>
          <a:p>
            <a:endParaRPr lang="tr-TR" dirty="0" smtClean="0">
              <a:solidFill>
                <a:srgbClr val="000000"/>
              </a:solidFill>
              <a:cs typeface="Times New Roman" pitchFamily="18" charset="0"/>
            </a:endParaRPr>
          </a:p>
          <a:p>
            <a:endParaRPr lang="tr-TR" dirty="0">
              <a:solidFill>
                <a:srgbClr val="000000"/>
              </a:solidFill>
              <a:cs typeface="Times New Roman" pitchFamily="18" charset="0"/>
            </a:endParaRPr>
          </a:p>
          <a:p>
            <a:endParaRPr lang="tr-TR" dirty="0" smtClean="0">
              <a:solidFill>
                <a:srgbClr val="000000"/>
              </a:solidFill>
              <a:cs typeface="Times New Roman" pitchFamily="18" charset="0"/>
            </a:endParaRPr>
          </a:p>
          <a:p>
            <a:r>
              <a:rPr lang="tr-TR" dirty="0" err="1" smtClean="0">
                <a:solidFill>
                  <a:srgbClr val="000000"/>
                </a:solidFill>
                <a:cs typeface="Times New Roman" pitchFamily="18" charset="0"/>
              </a:rPr>
              <a:t>Jung</a:t>
            </a:r>
            <a:r>
              <a:rPr lang="tr-TR" dirty="0" smtClean="0">
                <a:solidFill>
                  <a:srgbClr val="000000"/>
                </a:solidFill>
                <a:cs typeface="Times New Roman" pitchFamily="18" charset="0"/>
              </a:rPr>
              <a:t>, Teorilerinde tarih, mitoloji, antropoloji ve din</a:t>
            </a:r>
            <a:r>
              <a:rPr lang="tr-TR" dirty="0" smtClean="0">
                <a:solidFill>
                  <a:srgbClr val="000000"/>
                </a:solidFill>
              </a:rPr>
              <a:t> </a:t>
            </a:r>
            <a:r>
              <a:rPr lang="tr-TR" dirty="0" smtClean="0">
                <a:solidFill>
                  <a:srgbClr val="000000"/>
                </a:solidFill>
                <a:cs typeface="Times New Roman" pitchFamily="18" charset="0"/>
              </a:rPr>
              <a:t>bilgilerini kaynaştırmış</a:t>
            </a:r>
            <a:r>
              <a:rPr lang="tr-TR" dirty="0" smtClean="0">
                <a:solidFill>
                  <a:srgbClr val="000000"/>
                </a:solidFill>
              </a:rPr>
              <a:t>tır</a:t>
            </a:r>
            <a:r>
              <a:rPr lang="tr-TR" dirty="0" smtClean="0">
                <a:solidFill>
                  <a:srgbClr val="000000"/>
                </a:solidFill>
                <a:cs typeface="Times New Roman" pitchFamily="18" charset="0"/>
              </a:rPr>
              <a:t>.</a:t>
            </a:r>
            <a:r>
              <a:rPr lang="tr-TR" b="1" dirty="0" smtClean="0">
                <a:cs typeface="Times New Roman" pitchFamily="18" charset="0"/>
              </a:rPr>
              <a:t> </a:t>
            </a:r>
            <a:r>
              <a:rPr lang="tr-TR" i="1" dirty="0" smtClean="0">
                <a:solidFill>
                  <a:srgbClr val="000000"/>
                </a:solidFill>
                <a:cs typeface="Times New Roman" pitchFamily="18" charset="0"/>
              </a:rPr>
              <a:t>O, Freud'un </a:t>
            </a:r>
            <a:r>
              <a:rPr lang="tr-TR" i="1" dirty="0">
                <a:solidFill>
                  <a:srgbClr val="000000"/>
                </a:solidFill>
                <a:cs typeface="Times New Roman" pitchFamily="18" charset="0"/>
              </a:rPr>
              <a:t>aksine- </a:t>
            </a:r>
            <a:r>
              <a:rPr lang="tr-TR" i="1" dirty="0" smtClean="0">
                <a:solidFill>
                  <a:srgbClr val="000000"/>
                </a:solidFill>
                <a:cs typeface="Times New Roman" pitchFamily="18" charset="0"/>
              </a:rPr>
              <a:t>önemli olan dönemin çocukluk </a:t>
            </a:r>
            <a:r>
              <a:rPr lang="tr-TR" i="1" dirty="0">
                <a:solidFill>
                  <a:srgbClr val="000000"/>
                </a:solidFill>
                <a:cs typeface="Times New Roman" pitchFamily="18" charset="0"/>
              </a:rPr>
              <a:t>değil, orta yaş olduğunu iddia edecektir</a:t>
            </a:r>
            <a:r>
              <a:rPr lang="tr-TR" i="1" dirty="0" smtClean="0">
                <a:solidFill>
                  <a:srgbClr val="000000"/>
                </a:solidFill>
                <a:cs typeface="Times New Roman" pitchFamily="18" charset="0"/>
              </a:rPr>
              <a:t>.</a:t>
            </a:r>
          </a:p>
          <a:p>
            <a:r>
              <a:rPr lang="tr-TR" i="1" dirty="0" smtClean="0">
                <a:solidFill>
                  <a:srgbClr val="000000"/>
                </a:solidFill>
                <a:cs typeface="Times New Roman" pitchFamily="18" charset="0"/>
              </a:rPr>
              <a:t>Freud'la  </a:t>
            </a:r>
            <a:r>
              <a:rPr lang="tr-TR" i="1" dirty="0" err="1" smtClean="0">
                <a:solidFill>
                  <a:srgbClr val="000000"/>
                </a:solidFill>
                <a:cs typeface="Times New Roman" pitchFamily="18" charset="0"/>
              </a:rPr>
              <a:t>Jung’un</a:t>
            </a:r>
            <a:r>
              <a:rPr lang="tr-TR" i="1" dirty="0" smtClean="0">
                <a:solidFill>
                  <a:srgbClr val="000000"/>
                </a:solidFill>
                <a:cs typeface="Times New Roman" pitchFamily="18" charset="0"/>
              </a:rPr>
              <a:t> farkı  </a:t>
            </a:r>
            <a:r>
              <a:rPr lang="tr-TR" i="1" dirty="0" err="1" smtClean="0">
                <a:solidFill>
                  <a:srgbClr val="000000"/>
                </a:solidFill>
              </a:rPr>
              <a:t>libido</a:t>
            </a:r>
            <a:r>
              <a:rPr lang="tr-TR" i="1" dirty="0" err="1" smtClean="0">
                <a:solidFill>
                  <a:srgbClr val="000000"/>
                </a:solidFill>
                <a:cs typeface="Times New Roman" pitchFamily="18" charset="0"/>
              </a:rPr>
              <a:t>'ya</a:t>
            </a:r>
            <a:r>
              <a:rPr lang="tr-TR" i="1" dirty="0" smtClean="0">
                <a:solidFill>
                  <a:srgbClr val="000000"/>
                </a:solidFill>
                <a:cs typeface="Times New Roman" pitchFamily="18" charset="0"/>
              </a:rPr>
              <a:t> verdikleri </a:t>
            </a:r>
            <a:r>
              <a:rPr lang="tr-TR" i="1" dirty="0">
                <a:solidFill>
                  <a:srgbClr val="000000"/>
                </a:solidFill>
                <a:cs typeface="Times New Roman" pitchFamily="18" charset="0"/>
              </a:rPr>
              <a:t>önem </a:t>
            </a:r>
            <a:r>
              <a:rPr lang="tr-TR" i="1" dirty="0" smtClean="0">
                <a:solidFill>
                  <a:srgbClr val="000000"/>
                </a:solidFill>
                <a:cs typeface="Times New Roman" pitchFamily="18" charset="0"/>
              </a:rPr>
              <a:t>olarak gösterilebilir. Freud libidoyu cinsellik olarak tanımlarken </a:t>
            </a:r>
            <a:r>
              <a:rPr lang="tr-TR" i="1" dirty="0" err="1" smtClean="0">
                <a:solidFill>
                  <a:srgbClr val="000000"/>
                </a:solidFill>
                <a:cs typeface="Times New Roman" pitchFamily="18" charset="0"/>
              </a:rPr>
              <a:t>Jung</a:t>
            </a:r>
            <a:r>
              <a:rPr lang="tr-TR" i="1" dirty="0" smtClean="0">
                <a:solidFill>
                  <a:srgbClr val="000000"/>
                </a:solidFill>
                <a:cs typeface="Times New Roman" pitchFamily="18" charset="0"/>
              </a:rPr>
              <a:t> yaşam enerjisi olarak tanımlar. </a:t>
            </a:r>
            <a:r>
              <a:rPr lang="tr-TR" i="1" dirty="0" smtClean="0">
                <a:cs typeface="Times New Roman" pitchFamily="18" charset="0"/>
              </a:rPr>
              <a:t>Ona göre ruh </a:t>
            </a:r>
            <a:r>
              <a:rPr lang="tr-TR" i="1" dirty="0">
                <a:cs typeface="Times New Roman" pitchFamily="18" charset="0"/>
              </a:rPr>
              <a:t>metafiziğe ve dinsel bir temaya ihtiyaç </a:t>
            </a:r>
            <a:r>
              <a:rPr lang="tr-TR" i="1" dirty="0" smtClean="0">
                <a:cs typeface="Times New Roman" pitchFamily="18" charset="0"/>
              </a:rPr>
              <a:t>duyar. </a:t>
            </a:r>
            <a:r>
              <a:rPr lang="tr-TR" i="1" dirty="0" err="1" smtClean="0">
                <a:cs typeface="Times New Roman" pitchFamily="18" charset="0"/>
              </a:rPr>
              <a:t>Kollektif</a:t>
            </a:r>
            <a:r>
              <a:rPr lang="tr-TR" i="1" dirty="0" smtClean="0">
                <a:cs typeface="Times New Roman" pitchFamily="18" charset="0"/>
              </a:rPr>
              <a:t> </a:t>
            </a:r>
            <a:r>
              <a:rPr lang="tr-TR" i="1" dirty="0" err="1" smtClean="0">
                <a:cs typeface="Times New Roman" pitchFamily="18" charset="0"/>
              </a:rPr>
              <a:t>biliçaltı</a:t>
            </a:r>
            <a:r>
              <a:rPr lang="tr-TR" i="1" dirty="0" smtClean="0">
                <a:cs typeface="Times New Roman" pitchFamily="18" charset="0"/>
              </a:rPr>
              <a:t> kavramını ortaya atmıştır ve semboller ve rüyalar üzerine yoğunlaşmıştır. </a:t>
            </a:r>
            <a:r>
              <a:rPr lang="tr-TR" b="1" u="sng" dirty="0">
                <a:solidFill>
                  <a:srgbClr val="000000"/>
                </a:solidFill>
                <a:cs typeface="Times New Roman" pitchFamily="18" charset="0"/>
              </a:rPr>
              <a:t/>
            </a:r>
            <a:br>
              <a:rPr lang="tr-TR" b="1" u="sng" dirty="0">
                <a:solidFill>
                  <a:srgbClr val="000000"/>
                </a:solidFill>
                <a:cs typeface="Times New Roman" pitchFamily="18" charset="0"/>
              </a:rPr>
            </a:br>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504252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2708920"/>
            <a:ext cx="4258816" cy="994122"/>
          </a:xfrm>
          <a:prstGeom prst="rect">
            <a:avLst/>
          </a:prstGeom>
        </p:spPr>
        <p:txBody>
          <a:bodyPr>
            <a:normAutofit fontScale="8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dirty="0" smtClean="0"/>
              <a:t>Gordon </a:t>
            </a:r>
            <a:r>
              <a:rPr lang="tr-TR" b="1" dirty="0" err="1" smtClean="0"/>
              <a:t>Allport</a:t>
            </a:r>
            <a:r>
              <a:rPr lang="tr-TR" b="1" dirty="0" smtClean="0"/>
              <a:t/>
            </a:r>
            <a:br>
              <a:rPr lang="tr-TR" b="1" dirty="0" smtClean="0"/>
            </a:br>
            <a:r>
              <a:rPr lang="tr-TR" b="1" dirty="0" smtClean="0"/>
              <a:t>(</a:t>
            </a:r>
            <a:r>
              <a:rPr lang="tr-TR" dirty="0" smtClean="0"/>
              <a:t>1897-1967)</a:t>
            </a:r>
            <a:endParaRPr lang="tr-T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836712"/>
            <a:ext cx="4104456"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374914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229600" cy="5217443"/>
          </a:xfrm>
        </p:spPr>
        <p:txBody>
          <a:bodyPr>
            <a:noAutofit/>
          </a:bodyPr>
          <a:lstStyle/>
          <a:p>
            <a:endParaRPr lang="tr-TR" sz="1800" dirty="0" smtClean="0"/>
          </a:p>
          <a:p>
            <a:endParaRPr lang="tr-TR" sz="1800" dirty="0"/>
          </a:p>
          <a:p>
            <a:r>
              <a:rPr lang="tr-TR" sz="1800" dirty="0" smtClean="0"/>
              <a:t>ABD’li </a:t>
            </a:r>
            <a:r>
              <a:rPr lang="tr-TR" sz="1800" dirty="0" err="1" smtClean="0"/>
              <a:t>sosyla</a:t>
            </a:r>
            <a:r>
              <a:rPr lang="tr-TR" sz="1800" dirty="0" smtClean="0"/>
              <a:t>- </a:t>
            </a:r>
            <a:r>
              <a:rPr lang="tr-TR" sz="1800" dirty="0" err="1" smtClean="0"/>
              <a:t>psikologtur</a:t>
            </a:r>
            <a:r>
              <a:rPr lang="tr-TR" sz="1800" dirty="0" smtClean="0"/>
              <a:t>.  </a:t>
            </a:r>
          </a:p>
          <a:p>
            <a:pPr marL="0" indent="0">
              <a:buNone/>
            </a:pPr>
            <a:endParaRPr lang="tr-TR" sz="1800" dirty="0"/>
          </a:p>
          <a:p>
            <a:r>
              <a:rPr lang="tr-TR" sz="1800" dirty="0" err="1" smtClean="0"/>
              <a:t>Psikanalitik</a:t>
            </a:r>
            <a:r>
              <a:rPr lang="tr-TR" sz="1800" dirty="0" smtClean="0"/>
              <a:t> </a:t>
            </a:r>
            <a:r>
              <a:rPr lang="tr-TR" sz="1800" dirty="0"/>
              <a:t>kuramların çok fazla derine ve bilinçdışı süreçlere odaklanmasının, hastanın o andaki motivasyon, duygu ve yaşantılarını göz ardı etmek </a:t>
            </a:r>
            <a:r>
              <a:rPr lang="tr-TR" sz="1800" dirty="0" smtClean="0"/>
              <a:t>olduğunu belirtmiş, davranışçı yaklaşımın ihtiyaçlara cevap veremediğini vurgulamıştır.  Dolayısıyla O, kişilik üzerine çalışma yapan psikologların ilki olup, kişiliği anlamak için ne </a:t>
            </a:r>
            <a:r>
              <a:rPr lang="tr-TR" sz="1800" dirty="0" err="1" smtClean="0"/>
              <a:t>psikanalitik</a:t>
            </a:r>
            <a:r>
              <a:rPr lang="tr-TR" sz="1800" dirty="0" smtClean="0"/>
              <a:t> kuramda olduğu gibi çok derine inmenin ne de davranışçı kuram gibi yüzeyde kalmanın yararlı olduğuna inanıyordu. </a:t>
            </a:r>
            <a:r>
              <a:rPr lang="tr-TR" sz="1800" dirty="0" err="1" smtClean="0"/>
              <a:t>Allport</a:t>
            </a:r>
            <a:r>
              <a:rPr lang="tr-TR" sz="1800" dirty="0" smtClean="0"/>
              <a:t> her bireyin biricikliğine vurgu yaparak, kişiyi kendi bağlamı içerisinde  değerlendirmenin önemine değinmiştir.  </a:t>
            </a:r>
          </a:p>
          <a:p>
            <a:r>
              <a:rPr lang="tr-TR" sz="1800" dirty="0" smtClean="0"/>
              <a:t>Önyargı ve bireysellik gibi sosyal psikoloji konularıyla ilişkili çalışmalar yapmıştır. </a:t>
            </a:r>
          </a:p>
          <a:p>
            <a:endParaRPr lang="tr-TR" sz="1800" dirty="0" smtClean="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663185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28" y="2276872"/>
            <a:ext cx="3960440" cy="954107"/>
          </a:xfrm>
          <a:prstGeom prst="rect">
            <a:avLst/>
          </a:prstGeom>
        </p:spPr>
        <p:txBody>
          <a:bodyPr wrap="square">
            <a:spAutoFit/>
          </a:bodyPr>
          <a:lstStyle/>
          <a:p>
            <a:r>
              <a:rPr lang="tr-TR" sz="2800" b="1" dirty="0"/>
              <a:t>Abraham </a:t>
            </a:r>
            <a:r>
              <a:rPr lang="tr-TR" sz="2800" b="1" dirty="0" err="1"/>
              <a:t>Maslow</a:t>
            </a:r>
            <a:r>
              <a:rPr lang="tr-TR" sz="2800" b="1" dirty="0"/>
              <a:t/>
            </a:r>
            <a:br>
              <a:rPr lang="tr-TR" sz="2800" b="1" dirty="0"/>
            </a:br>
            <a:r>
              <a:rPr lang="tr-TR" sz="2800" dirty="0"/>
              <a:t>1908-1970</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8310" y="980729"/>
            <a:ext cx="3418066" cy="432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372759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r>
              <a:rPr lang="tr-TR" dirty="0" smtClean="0"/>
              <a:t>Biyolojik </a:t>
            </a:r>
            <a:r>
              <a:rPr lang="tr-TR" dirty="0"/>
              <a:t>doğamızın kötü değil iyi ya da nötr olduğunu savunur. Ona göre birçok psikolojik hastalık, temel doğamızın değiştirilmesi, reddedilmesi ve ona engel olunması nedeniyle oluşur. İnsanın tabiatında kötülük yoktur, kötülük tepkisel bir karaktere sahiptir…asli günah doktrinini </a:t>
            </a:r>
            <a:r>
              <a:rPr lang="tr-TR" dirty="0" smtClean="0"/>
              <a:t>reddeder.</a:t>
            </a:r>
          </a:p>
          <a:p>
            <a:endParaRPr lang="tr-TR" dirty="0"/>
          </a:p>
          <a:p>
            <a:r>
              <a:rPr lang="tr-TR" dirty="0" smtClean="0"/>
              <a:t>Doruk deneyimler kavramını ortaya atmıştır. Ona göre doruk deneyim, kişinin kendisiyle daha barışık olduğu, gerçek kimliğine büründüğü bir haldir. Ayrıca bu durum deneyim yaşayan benlik ile gözlemleyen benlik arasındaki ayrımın ortadan kalkmasını da sağlar.</a:t>
            </a:r>
          </a:p>
          <a:p>
            <a:r>
              <a:rPr lang="tr-TR" dirty="0" smtClean="0"/>
              <a:t>Değerler </a:t>
            </a:r>
            <a:r>
              <a:rPr lang="tr-TR" dirty="0" err="1" smtClean="0"/>
              <a:t>Maslow’un</a:t>
            </a:r>
            <a:r>
              <a:rPr lang="tr-TR" dirty="0" smtClean="0"/>
              <a:t> en büyük keşfidir. Ona göre insan, sürekli olarak varlığını daha çok tamamlamaya yönelir. İnsandaki bu yöneliş, dürüstlük, sevgi, diğerkamlık, nezaket, cesaret ve adalet gibi iyi değerlere yönelik bir istektir.</a:t>
            </a:r>
          </a:p>
          <a:p>
            <a:endParaRPr lang="tr-TR" dirty="0" smtClean="0"/>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363584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18964" y="116633"/>
            <a:ext cx="7772400" cy="936104"/>
          </a:xfrm>
        </p:spPr>
        <p:txBody>
          <a:bodyPr>
            <a:normAutofit/>
          </a:bodyPr>
          <a:lstStyle/>
          <a:p>
            <a:r>
              <a:rPr lang="tr-TR" sz="2000" dirty="0" smtClean="0"/>
              <a:t>                   Psikolojide önde gelen bazı şahıslar</a:t>
            </a:r>
            <a:endParaRPr lang="tr-TR" sz="2000" dirty="0"/>
          </a:p>
        </p:txBody>
      </p:sp>
      <p:sp>
        <p:nvSpPr>
          <p:cNvPr id="3" name="Alt Başlık 2"/>
          <p:cNvSpPr>
            <a:spLocks noGrp="1"/>
          </p:cNvSpPr>
          <p:nvPr>
            <p:ph type="subTitle" idx="1"/>
          </p:nvPr>
        </p:nvSpPr>
        <p:spPr>
          <a:xfrm>
            <a:off x="1115616" y="4365104"/>
            <a:ext cx="6656784" cy="1273696"/>
          </a:xfrm>
        </p:spPr>
        <p:txBody>
          <a:bodyPr>
            <a:normAutofit lnSpcReduction="10000"/>
          </a:bodyPr>
          <a:lstStyle/>
          <a:p>
            <a:endParaRPr lang="tr-TR" dirty="0"/>
          </a:p>
          <a:p>
            <a:r>
              <a:rPr lang="en-US" dirty="0"/>
              <a:t> A conference at Clark University in 1909 included, in the first row, William James, third from left; Sigmund Freud, fourth from right; and Carl G. Jung, third from right. </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340768"/>
            <a:ext cx="5715000" cy="300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182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normAutofit/>
          </a:bodyPr>
          <a:lstStyle/>
          <a:p>
            <a:endParaRPr lang="tr-TR" dirty="0" smtClean="0"/>
          </a:p>
          <a:p>
            <a:r>
              <a:rPr lang="tr-TR" dirty="0" smtClean="0"/>
              <a:t>İnsan </a:t>
            </a:r>
            <a:r>
              <a:rPr lang="tr-TR" dirty="0"/>
              <a:t>ihtiyaçlarını </a:t>
            </a:r>
            <a:r>
              <a:rPr lang="tr-TR" dirty="0" smtClean="0"/>
              <a:t>bütüncül </a:t>
            </a:r>
            <a:r>
              <a:rPr lang="tr-TR" dirty="0"/>
              <a:t>(</a:t>
            </a:r>
            <a:r>
              <a:rPr lang="tr-TR" dirty="0" err="1"/>
              <a:t>holistik</a:t>
            </a:r>
            <a:r>
              <a:rPr lang="tr-TR" dirty="0"/>
              <a:t>)-dinamik </a:t>
            </a:r>
            <a:r>
              <a:rPr lang="tr-TR" dirty="0" smtClean="0"/>
              <a:t>teori </a:t>
            </a:r>
            <a:r>
              <a:rPr lang="tr-TR" dirty="0"/>
              <a:t>çerçevesinde değerlendiren </a:t>
            </a:r>
            <a:r>
              <a:rPr lang="tr-TR" dirty="0" err="1"/>
              <a:t>Maslow</a:t>
            </a:r>
            <a:r>
              <a:rPr lang="tr-TR" dirty="0"/>
              <a:t>, </a:t>
            </a:r>
            <a:r>
              <a:rPr lang="tr-TR" dirty="0" smtClean="0"/>
              <a:t> </a:t>
            </a:r>
            <a:r>
              <a:rPr lang="tr-TR" dirty="0"/>
              <a:t>alt düzey ve üst düzey ihtiyaçlar olmak üzere iki kategoriye ayırmıştır.</a:t>
            </a:r>
          </a:p>
          <a:p>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37175" y="3125637"/>
            <a:ext cx="3197225" cy="1789414"/>
          </a:xfrm>
        </p:spPr>
      </p:pic>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6027440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dirty="0" smtClean="0"/>
          </a:p>
          <a:p>
            <a:r>
              <a:rPr lang="tr-TR" dirty="0" err="1" smtClean="0"/>
              <a:t>Maslow</a:t>
            </a:r>
            <a:r>
              <a:rPr lang="tr-TR" dirty="0"/>
              <a:t>, dini insan tabiatının doğal bir ürünü olarak görür. </a:t>
            </a:r>
            <a:r>
              <a:rPr lang="tr-TR" dirty="0" smtClean="0"/>
              <a:t>Kurumsal </a:t>
            </a:r>
            <a:r>
              <a:rPr lang="tr-TR" dirty="0"/>
              <a:t>dinin öngördüğü ritüelleri kabullenmemiş ve bunları insanın olumlu enerjisini boşa harcamak olarak görmüştür…mistik deneyim yaşayanları gerçek dindar olarak nitelendirmiştir. </a:t>
            </a:r>
          </a:p>
          <a:p>
            <a:r>
              <a:rPr lang="tr-TR" dirty="0" err="1"/>
              <a:t>Maslow</a:t>
            </a:r>
            <a:r>
              <a:rPr lang="tr-TR" dirty="0"/>
              <a:t>, dinin evrenselliği </a:t>
            </a:r>
            <a:r>
              <a:rPr lang="tr-TR" dirty="0" err="1"/>
              <a:t>dörüşüne</a:t>
            </a:r>
            <a:r>
              <a:rPr lang="tr-TR" dirty="0"/>
              <a:t> karşılık dini </a:t>
            </a:r>
            <a:r>
              <a:rPr lang="tr-TR" dirty="0" smtClean="0"/>
              <a:t>tecrübenin </a:t>
            </a:r>
            <a:r>
              <a:rPr lang="tr-TR" dirty="0"/>
              <a:t>evrenselliği görüşünü ileri </a:t>
            </a:r>
            <a:r>
              <a:rPr lang="tr-TR" dirty="0" smtClean="0"/>
              <a:t>sürer. </a:t>
            </a:r>
            <a:r>
              <a:rPr lang="tr-TR" dirty="0"/>
              <a:t>Ona göre </a:t>
            </a:r>
            <a:r>
              <a:rPr lang="tr-TR" dirty="0" smtClean="0"/>
              <a:t>Tanrı</a:t>
            </a:r>
            <a:r>
              <a:rPr lang="tr-TR" dirty="0"/>
              <a:t>, tabiatın mucizelerinde tecrübe edildiği gibi, salt bir kozmik güzellik ve iyiliktir. </a:t>
            </a:r>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247585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85000" lnSpcReduction="10000"/>
          </a:bodyPr>
          <a:lstStyle/>
          <a:p>
            <a:r>
              <a:rPr lang="tr-TR" dirty="0"/>
              <a:t>PLOTNİK, </a:t>
            </a:r>
            <a:r>
              <a:rPr lang="tr-TR" dirty="0" err="1"/>
              <a:t>Rod</a:t>
            </a:r>
            <a:r>
              <a:rPr lang="tr-TR" dirty="0"/>
              <a:t> (2009). </a:t>
            </a:r>
            <a:r>
              <a:rPr lang="tr-TR" i="1" dirty="0"/>
              <a:t>Psikolojiye Giriş, </a:t>
            </a:r>
            <a:r>
              <a:rPr lang="tr-TR" dirty="0" err="1"/>
              <a:t>cev:Tamer</a:t>
            </a:r>
            <a:r>
              <a:rPr lang="tr-TR" dirty="0"/>
              <a:t> Geniş, İstanbul: </a:t>
            </a:r>
            <a:r>
              <a:rPr lang="tr-TR" dirty="0" err="1"/>
              <a:t>Kaknus</a:t>
            </a:r>
            <a:r>
              <a:rPr lang="tr-TR" dirty="0"/>
              <a:t> Yay.</a:t>
            </a:r>
          </a:p>
          <a:p>
            <a:r>
              <a:rPr lang="en-US" dirty="0"/>
              <a:t>ROGERS, C. C. (1995). </a:t>
            </a:r>
            <a:r>
              <a:rPr lang="en-US" i="1" dirty="0"/>
              <a:t>On Becoming a Person: A Therapist’s </a:t>
            </a:r>
            <a:r>
              <a:rPr lang="en-US" i="1" dirty="0" smtClean="0"/>
              <a:t>View </a:t>
            </a:r>
            <a:r>
              <a:rPr lang="en-US" i="1" dirty="0"/>
              <a:t>of Psychotherapy, </a:t>
            </a:r>
            <a:r>
              <a:rPr lang="en-US" dirty="0"/>
              <a:t>New York: Houston Mifflin Company</a:t>
            </a:r>
            <a:r>
              <a:rPr lang="en-US" dirty="0" smtClean="0"/>
              <a:t>.</a:t>
            </a:r>
            <a:endParaRPr lang="tr-TR" dirty="0" smtClean="0"/>
          </a:p>
          <a:p>
            <a:r>
              <a:rPr lang="tr-TR" dirty="0"/>
              <a:t>BUDAK, </a:t>
            </a:r>
            <a:r>
              <a:rPr lang="tr-TR" dirty="0" err="1"/>
              <a:t>Selcuk</a:t>
            </a:r>
            <a:r>
              <a:rPr lang="tr-TR" dirty="0"/>
              <a:t> (2000</a:t>
            </a:r>
            <a:r>
              <a:rPr lang="tr-TR" i="1" dirty="0"/>
              <a:t>), Psikoloji Sözlüğü</a:t>
            </a:r>
            <a:r>
              <a:rPr lang="tr-TR" dirty="0"/>
              <a:t>, Ankara: Bilim Sanat </a:t>
            </a:r>
            <a:r>
              <a:rPr lang="tr-TR" dirty="0" smtClean="0"/>
              <a:t>Yayınları.</a:t>
            </a:r>
          </a:p>
          <a:p>
            <a:r>
              <a:rPr lang="tr-TR" dirty="0"/>
              <a:t>GECTAN, E. (2000). </a:t>
            </a:r>
            <a:r>
              <a:rPr lang="tr-TR" i="1" dirty="0"/>
              <a:t>Psikanaliz ve Sonrası</a:t>
            </a:r>
            <a:r>
              <a:rPr lang="tr-TR" dirty="0"/>
              <a:t>, Ankara: Remzi Kitabevi</a:t>
            </a:r>
            <a:r>
              <a:rPr lang="tr-TR" dirty="0" smtClean="0"/>
              <a:t>.</a:t>
            </a:r>
          </a:p>
          <a:p>
            <a:r>
              <a:rPr lang="tr-TR" dirty="0" smtClean="0"/>
              <a:t>WULF, </a:t>
            </a:r>
            <a:r>
              <a:rPr lang="tr-TR" dirty="0"/>
              <a:t>D. (2001). </a:t>
            </a:r>
            <a:r>
              <a:rPr lang="tr-TR" i="1" dirty="0" err="1"/>
              <a:t>Psychology</a:t>
            </a:r>
            <a:r>
              <a:rPr lang="tr-TR" i="1" dirty="0"/>
              <a:t> of </a:t>
            </a:r>
            <a:r>
              <a:rPr lang="tr-TR" i="1" dirty="0" err="1"/>
              <a:t>Religion:Classic</a:t>
            </a:r>
            <a:r>
              <a:rPr lang="tr-TR" i="1" dirty="0"/>
              <a:t> </a:t>
            </a:r>
            <a:r>
              <a:rPr lang="tr-TR" i="1" dirty="0" err="1"/>
              <a:t>andContemporaray</a:t>
            </a:r>
            <a:r>
              <a:rPr lang="tr-TR" dirty="0" smtClean="0"/>
              <a:t>, New </a:t>
            </a:r>
            <a:r>
              <a:rPr lang="tr-TR" dirty="0" err="1"/>
              <a:t>York:John</a:t>
            </a:r>
            <a:r>
              <a:rPr lang="tr-TR" dirty="0"/>
              <a:t> </a:t>
            </a:r>
            <a:r>
              <a:rPr lang="tr-TR" dirty="0" err="1"/>
              <a:t>Wiley&amp;Sons</a:t>
            </a:r>
            <a:r>
              <a:rPr lang="tr-TR" dirty="0"/>
              <a:t> </a:t>
            </a:r>
            <a:r>
              <a:rPr lang="tr-TR" dirty="0" err="1"/>
              <a:t>Pub</a:t>
            </a:r>
            <a:r>
              <a:rPr lang="tr-TR" dirty="0" smtClean="0"/>
              <a:t>.</a:t>
            </a:r>
          </a:p>
          <a:p>
            <a:r>
              <a:rPr lang="tr-TR" dirty="0" smtClean="0"/>
              <a:t>MASLOW, </a:t>
            </a:r>
            <a:r>
              <a:rPr lang="tr-TR" dirty="0"/>
              <a:t>A. (1996). </a:t>
            </a:r>
            <a:r>
              <a:rPr lang="tr-TR" i="1" dirty="0"/>
              <a:t>Dinler, Değerler, Doruk Deneyimler</a:t>
            </a:r>
            <a:r>
              <a:rPr lang="tr-TR" dirty="0"/>
              <a:t>, </a:t>
            </a:r>
            <a:r>
              <a:rPr lang="tr-TR" dirty="0" err="1"/>
              <a:t>çev</a:t>
            </a:r>
            <a:r>
              <a:rPr lang="tr-TR" dirty="0"/>
              <a:t>: H. Koray Sönmez, İstanbul: Kuraldışı Yay. </a:t>
            </a:r>
          </a:p>
          <a:p>
            <a:r>
              <a:rPr lang="tr-TR" dirty="0" smtClean="0"/>
              <a:t>MASLOW, </a:t>
            </a:r>
            <a:r>
              <a:rPr lang="tr-TR" dirty="0"/>
              <a:t>A. (2001). </a:t>
            </a:r>
            <a:r>
              <a:rPr lang="tr-TR" i="1" dirty="0"/>
              <a:t>İnsan Olmanın Psikolojisi</a:t>
            </a:r>
            <a:r>
              <a:rPr lang="tr-TR" dirty="0"/>
              <a:t>, </a:t>
            </a:r>
            <a:r>
              <a:rPr lang="tr-TR" dirty="0" err="1"/>
              <a:t>çev</a:t>
            </a:r>
            <a:r>
              <a:rPr lang="tr-TR" dirty="0"/>
              <a:t>: </a:t>
            </a:r>
            <a:r>
              <a:rPr lang="tr-TR" dirty="0" err="1"/>
              <a:t>Okhan</a:t>
            </a:r>
            <a:r>
              <a:rPr lang="tr-TR" dirty="0"/>
              <a:t> Gündüz, İstanbul: Kuraldışı Yay. </a:t>
            </a:r>
          </a:p>
          <a:p>
            <a:endParaRPr lang="tr-TR" dirty="0"/>
          </a:p>
          <a:p>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3893403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Tartışınız:</a:t>
            </a: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r>
              <a:rPr lang="tr-TR" dirty="0" smtClean="0"/>
              <a:t>Freud’un din hakkındaki görüşlerini diğer kuramcıların görüşleri çerçevesinde değerlendiriniz?</a:t>
            </a:r>
            <a:endParaRPr lang="tr-TR" dirty="0"/>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35567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218" y="348374"/>
            <a:ext cx="5667929" cy="385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ikdörtgen 1"/>
          <p:cNvSpPr/>
          <p:nvPr/>
        </p:nvSpPr>
        <p:spPr>
          <a:xfrm>
            <a:off x="1321177" y="4201924"/>
            <a:ext cx="6552728" cy="1200329"/>
          </a:xfrm>
          <a:prstGeom prst="rect">
            <a:avLst/>
          </a:prstGeom>
        </p:spPr>
        <p:txBody>
          <a:bodyPr wrap="square">
            <a:spAutoFit/>
          </a:bodyPr>
          <a:lstStyle/>
          <a:p>
            <a:endParaRPr lang="tr-TR" dirty="0"/>
          </a:p>
          <a:p>
            <a:r>
              <a:rPr lang="tr-TR" dirty="0"/>
              <a:t> </a:t>
            </a:r>
            <a:r>
              <a:rPr lang="tr-TR" dirty="0" err="1"/>
              <a:t>Group</a:t>
            </a:r>
            <a:r>
              <a:rPr lang="tr-TR" dirty="0"/>
              <a:t> </a:t>
            </a:r>
            <a:r>
              <a:rPr lang="tr-TR" dirty="0" err="1"/>
              <a:t>photo</a:t>
            </a:r>
            <a:r>
              <a:rPr lang="tr-TR" dirty="0"/>
              <a:t> 1909 in </a:t>
            </a:r>
            <a:r>
              <a:rPr lang="tr-TR" dirty="0" err="1"/>
              <a:t>front</a:t>
            </a:r>
            <a:r>
              <a:rPr lang="tr-TR" dirty="0"/>
              <a:t> of </a:t>
            </a:r>
            <a:r>
              <a:rPr lang="tr-TR" dirty="0" err="1"/>
              <a:t>Clark</a:t>
            </a:r>
            <a:r>
              <a:rPr lang="tr-TR" dirty="0"/>
              <a:t> </a:t>
            </a:r>
            <a:r>
              <a:rPr lang="tr-TR" dirty="0" err="1"/>
              <a:t>University</a:t>
            </a:r>
            <a:r>
              <a:rPr lang="tr-TR" dirty="0"/>
              <a:t>. Front </a:t>
            </a:r>
            <a:r>
              <a:rPr lang="tr-TR" dirty="0" err="1"/>
              <a:t>row</a:t>
            </a:r>
            <a:r>
              <a:rPr lang="tr-TR" dirty="0"/>
              <a:t>: </a:t>
            </a:r>
            <a:r>
              <a:rPr lang="tr-TR" b="1" dirty="0"/>
              <a:t>Sigmund Freud</a:t>
            </a:r>
            <a:r>
              <a:rPr lang="tr-TR" dirty="0"/>
              <a:t>, G. </a:t>
            </a:r>
            <a:r>
              <a:rPr lang="tr-TR" dirty="0" err="1"/>
              <a:t>Stanley</a:t>
            </a:r>
            <a:r>
              <a:rPr lang="tr-TR" dirty="0"/>
              <a:t> </a:t>
            </a:r>
            <a:r>
              <a:rPr lang="tr-TR" dirty="0" err="1"/>
              <a:t>Hall</a:t>
            </a:r>
            <a:r>
              <a:rPr lang="tr-TR" dirty="0"/>
              <a:t>, </a:t>
            </a:r>
            <a:r>
              <a:rPr lang="tr-TR" b="1" dirty="0"/>
              <a:t>Carl </a:t>
            </a:r>
            <a:r>
              <a:rPr lang="tr-TR" b="1" dirty="0" err="1"/>
              <a:t>Jung</a:t>
            </a:r>
            <a:r>
              <a:rPr lang="tr-TR" dirty="0"/>
              <a:t>. </a:t>
            </a:r>
            <a:r>
              <a:rPr lang="tr-TR" dirty="0" err="1"/>
              <a:t>Back</a:t>
            </a:r>
            <a:r>
              <a:rPr lang="tr-TR" dirty="0"/>
              <a:t> </a:t>
            </a:r>
            <a:r>
              <a:rPr lang="tr-TR" dirty="0" err="1"/>
              <a:t>row</a:t>
            </a:r>
            <a:r>
              <a:rPr lang="tr-TR" dirty="0"/>
              <a:t>: Abraham </a:t>
            </a:r>
            <a:r>
              <a:rPr lang="tr-TR" dirty="0" err="1"/>
              <a:t>Brill</a:t>
            </a:r>
            <a:r>
              <a:rPr lang="tr-TR" dirty="0"/>
              <a:t>, Ernest </a:t>
            </a:r>
            <a:r>
              <a:rPr lang="tr-TR" dirty="0" err="1"/>
              <a:t>Jones</a:t>
            </a:r>
            <a:r>
              <a:rPr lang="tr-TR" dirty="0"/>
              <a:t>, </a:t>
            </a:r>
            <a:r>
              <a:rPr lang="tr-TR" dirty="0" err="1"/>
              <a:t>Sandor</a:t>
            </a:r>
            <a:r>
              <a:rPr lang="tr-TR" dirty="0"/>
              <a:t> </a:t>
            </a:r>
            <a:r>
              <a:rPr lang="tr-TR" dirty="0" err="1"/>
              <a:t>Ferenczi</a:t>
            </a:r>
            <a:r>
              <a:rPr lang="tr-TR" dirty="0"/>
              <a:t> </a:t>
            </a:r>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735520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jamesOv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692696"/>
            <a:ext cx="3500933" cy="4824536"/>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929029" y="2564904"/>
            <a:ext cx="3816424" cy="954107"/>
          </a:xfrm>
          <a:prstGeom prst="rect">
            <a:avLst/>
          </a:prstGeom>
        </p:spPr>
        <p:txBody>
          <a:bodyPr wrap="square">
            <a:spAutoFit/>
          </a:bodyPr>
          <a:lstStyle/>
          <a:p>
            <a:r>
              <a:rPr lang="tr-TR" sz="2800" b="1" dirty="0"/>
              <a:t>William James</a:t>
            </a:r>
            <a:br>
              <a:rPr lang="tr-TR" sz="2800" b="1" dirty="0"/>
            </a:br>
            <a:r>
              <a:rPr lang="tr-TR" sz="2800" dirty="0"/>
              <a:t>1842-1910 </a:t>
            </a:r>
          </a:p>
        </p:txBody>
      </p:sp>
      <p:sp>
        <p:nvSpPr>
          <p:cNvPr id="4" name="Altbilgi Yer Tutucusu 3"/>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52676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433467"/>
          </a:xfrm>
        </p:spPr>
        <p:txBody>
          <a:bodyPr>
            <a:normAutofit/>
          </a:bodyPr>
          <a:lstStyle/>
          <a:p>
            <a:endParaRPr lang="tr-TR" dirty="0" smtClean="0"/>
          </a:p>
          <a:p>
            <a:endParaRPr lang="tr-TR" dirty="0"/>
          </a:p>
          <a:p>
            <a:endParaRPr lang="tr-TR" dirty="0" smtClean="0"/>
          </a:p>
          <a:p>
            <a:r>
              <a:rPr lang="tr-TR" dirty="0" smtClean="0"/>
              <a:t>New </a:t>
            </a:r>
            <a:r>
              <a:rPr lang="tr-TR" dirty="0"/>
              <a:t>York </a:t>
            </a:r>
            <a:r>
              <a:rPr lang="tr-TR" dirty="0" smtClean="0"/>
              <a:t>ta zengin bir ailenin çocuğu olarak doğdu. James Amerikalı bir felsefeci, psikolog ve </a:t>
            </a:r>
            <a:r>
              <a:rPr lang="tr-TR" dirty="0" err="1" smtClean="0"/>
              <a:t>fizyologtur</a:t>
            </a:r>
            <a:r>
              <a:rPr lang="tr-TR" dirty="0" smtClean="0"/>
              <a:t>. ABD de ilk psikoloji dersini veren bilim insanıdır. Bu yüzden o «Amerikan psikolojisinin babası» denmiştir. </a:t>
            </a:r>
            <a:r>
              <a:rPr lang="tr-TR" b="1" dirty="0" smtClean="0"/>
              <a:t>Pragmatik </a:t>
            </a:r>
            <a:r>
              <a:rPr lang="tr-TR" dirty="0" smtClean="0"/>
              <a:t>okulun önemli bir temsilcisi ve işlevselliğin kurucusu olarak bilinir.</a:t>
            </a:r>
          </a:p>
          <a:p>
            <a:endParaRPr lang="tr-TR" dirty="0" smtClean="0"/>
          </a:p>
          <a:p>
            <a:pPr>
              <a:lnSpc>
                <a:spcPct val="80000"/>
              </a:lnSpc>
            </a:pPr>
            <a:r>
              <a:rPr lang="tr-TR" dirty="0"/>
              <a:t>S</a:t>
            </a:r>
            <a:r>
              <a:rPr lang="tr-TR" dirty="0" smtClean="0"/>
              <a:t>af </a:t>
            </a:r>
            <a:r>
              <a:rPr lang="tr-TR" dirty="0"/>
              <a:t>zihinsel süreçleri ele alırken bile </a:t>
            </a:r>
            <a:r>
              <a:rPr lang="tr-TR" dirty="0" smtClean="0"/>
              <a:t>James </a:t>
            </a:r>
            <a:r>
              <a:rPr lang="tr-TR" dirty="0"/>
              <a:t>insanın rasyonel olmayan yönü üzerinde durmuştur</a:t>
            </a:r>
            <a:r>
              <a:rPr lang="tr-TR" dirty="0" smtClean="0"/>
              <a:t>.</a:t>
            </a:r>
          </a:p>
          <a:p>
            <a:pPr>
              <a:lnSpc>
                <a:spcPct val="80000"/>
              </a:lnSpc>
            </a:pPr>
            <a:endParaRPr lang="tr-TR" dirty="0" smtClean="0"/>
          </a:p>
          <a:p>
            <a:r>
              <a:rPr lang="tr-TR" dirty="0" smtClean="0"/>
              <a:t>James </a:t>
            </a:r>
            <a:r>
              <a:rPr lang="tr-TR" dirty="0"/>
              <a:t>imanın rasyonaliteyi aşan bir yönünün olduğunu </a:t>
            </a:r>
            <a:r>
              <a:rPr lang="tr-TR" dirty="0" smtClean="0"/>
              <a:t>iddia etmiştir.</a:t>
            </a:r>
            <a:r>
              <a:rPr lang="tr-TR" dirty="0"/>
              <a:t> </a:t>
            </a:r>
            <a:endParaRPr lang="tr-TR" dirty="0" smtClean="0"/>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578447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smtClean="0"/>
          </a:p>
          <a:p>
            <a:r>
              <a:rPr lang="tr-TR" dirty="0" smtClean="0"/>
              <a:t>William </a:t>
            </a:r>
            <a:r>
              <a:rPr lang="tr-TR" dirty="0"/>
              <a:t>James </a:t>
            </a:r>
            <a:r>
              <a:rPr lang="tr-TR" dirty="0" smtClean="0"/>
              <a:t>kurumsal </a:t>
            </a:r>
            <a:r>
              <a:rPr lang="tr-TR" dirty="0"/>
              <a:t>din ile </a:t>
            </a:r>
            <a:r>
              <a:rPr lang="tr-TR" dirty="0" smtClean="0"/>
              <a:t>kişisel dini </a:t>
            </a:r>
            <a:r>
              <a:rPr lang="tr-TR" dirty="0"/>
              <a:t>birbirinden ayırdı. Ona göre kurumsal din, ‘teoloji, dinî </a:t>
            </a:r>
            <a:r>
              <a:rPr lang="tr-TR" dirty="0" smtClean="0"/>
              <a:t>tören ve </a:t>
            </a:r>
            <a:r>
              <a:rPr lang="tr-TR" dirty="0"/>
              <a:t>kiliseye ait </a:t>
            </a:r>
            <a:r>
              <a:rPr lang="tr-TR" dirty="0" err="1"/>
              <a:t>organizasyon’la</a:t>
            </a:r>
            <a:r>
              <a:rPr lang="tr-TR" dirty="0"/>
              <a:t> ilgilenmeliydi. Kişisel din ise ‘</a:t>
            </a:r>
            <a:r>
              <a:rPr lang="tr-TR" dirty="0" smtClean="0"/>
              <a:t>bizzat insanın </a:t>
            </a:r>
            <a:r>
              <a:rPr lang="tr-TR" dirty="0"/>
              <a:t>iç bünyeye ait mizacı, şuuru, meziyetleri, </a:t>
            </a:r>
            <a:r>
              <a:rPr lang="tr-TR" dirty="0" err="1"/>
              <a:t>acziyeti</a:t>
            </a:r>
            <a:r>
              <a:rPr lang="tr-TR" dirty="0"/>
              <a:t> ve </a:t>
            </a:r>
            <a:r>
              <a:rPr lang="tr-TR" dirty="0" err="1" smtClean="0"/>
              <a:t>yetersizliği’ile</a:t>
            </a:r>
            <a:r>
              <a:rPr lang="tr-TR" dirty="0" smtClean="0"/>
              <a:t> </a:t>
            </a:r>
            <a:r>
              <a:rPr lang="tr-TR" dirty="0"/>
              <a:t>ilgilenmeliydi</a:t>
            </a:r>
            <a:r>
              <a:rPr lang="tr-TR" dirty="0" smtClean="0"/>
              <a:t>.</a:t>
            </a:r>
          </a:p>
          <a:p>
            <a:r>
              <a:rPr lang="tr-TR" dirty="0"/>
              <a:t> </a:t>
            </a:r>
            <a:r>
              <a:rPr lang="tr-TR" dirty="0" smtClean="0"/>
              <a:t>Ona göre din psikolojisi «Tanrı hayatıma ne kazandırır?» sorusuna yanıt verir. </a:t>
            </a:r>
            <a:endParaRPr lang="tr-TR" dirty="0"/>
          </a:p>
          <a:p>
            <a:r>
              <a:rPr lang="tr-TR" dirty="0" smtClean="0"/>
              <a:t> Ayrıca kişisel dini tecrübe bağlamında dini </a:t>
            </a:r>
            <a:r>
              <a:rPr lang="tr-TR" dirty="0"/>
              <a:t>‘</a:t>
            </a:r>
            <a:r>
              <a:rPr lang="tr-TR" dirty="0" smtClean="0"/>
              <a:t>sağlıklı’ </a:t>
            </a:r>
            <a:r>
              <a:rPr lang="tr-TR" dirty="0"/>
              <a:t>ve ‘</a:t>
            </a:r>
            <a:r>
              <a:rPr lang="tr-TR" dirty="0" smtClean="0"/>
              <a:t>sağlıksız/hastalıklı’ zihnin dini tecrübesi  olarak sınıflandırmıştır.</a:t>
            </a:r>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3245831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6456" y="764704"/>
            <a:ext cx="3749880"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ikdörtgen 1"/>
          <p:cNvSpPr/>
          <p:nvPr/>
        </p:nvSpPr>
        <p:spPr>
          <a:xfrm>
            <a:off x="611560" y="2204864"/>
            <a:ext cx="2376264" cy="830997"/>
          </a:xfrm>
          <a:prstGeom prst="rect">
            <a:avLst/>
          </a:prstGeom>
        </p:spPr>
        <p:txBody>
          <a:bodyPr wrap="square">
            <a:spAutoFit/>
          </a:bodyPr>
          <a:lstStyle/>
          <a:p>
            <a:r>
              <a:rPr lang="tr-TR" sz="2400" b="1" dirty="0"/>
              <a:t>Sigmund Freud</a:t>
            </a:r>
            <a:br>
              <a:rPr lang="tr-TR" sz="2400" b="1" dirty="0"/>
            </a:br>
            <a:r>
              <a:rPr lang="tr-TR" sz="2400" b="1" dirty="0" smtClean="0"/>
              <a:t>(</a:t>
            </a:r>
            <a:r>
              <a:rPr lang="tr-TR" sz="2400" dirty="0" smtClean="0"/>
              <a:t>1856-1939)</a:t>
            </a:r>
            <a:endParaRPr lang="tr-TR" sz="2400" dirty="0"/>
          </a:p>
        </p:txBody>
      </p:sp>
      <p:sp>
        <p:nvSpPr>
          <p:cNvPr id="3" name="Altbilgi Yer Tutucusu 2"/>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0329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433467"/>
          </a:xfrm>
        </p:spPr>
        <p:txBody>
          <a:bodyPr>
            <a:normAutofit/>
          </a:bodyPr>
          <a:lstStyle/>
          <a:p>
            <a:endParaRPr lang="tr-TR" dirty="0" smtClean="0"/>
          </a:p>
          <a:p>
            <a:endParaRPr lang="tr-TR" dirty="0" smtClean="0"/>
          </a:p>
          <a:p>
            <a:endParaRPr lang="tr-TR" dirty="0"/>
          </a:p>
          <a:p>
            <a:endParaRPr lang="tr-TR" dirty="0" smtClean="0"/>
          </a:p>
          <a:p>
            <a:endParaRPr lang="tr-TR" dirty="0"/>
          </a:p>
          <a:p>
            <a:r>
              <a:rPr lang="tr-TR" dirty="0" smtClean="0"/>
              <a:t>Yahudi </a:t>
            </a:r>
            <a:r>
              <a:rPr lang="tr-TR" dirty="0"/>
              <a:t>bir aileye mensup olan Freud, Tanrı inancından uzak bir ortamda yetişmiştir</a:t>
            </a:r>
            <a:r>
              <a:rPr lang="tr-TR" dirty="0" smtClean="0"/>
              <a:t>.</a:t>
            </a:r>
            <a:r>
              <a:rPr lang="tr-TR" i="1" dirty="0"/>
              <a:t> “Tanrısız bir Yahudi</a:t>
            </a:r>
            <a:r>
              <a:rPr lang="tr-TR" i="1" dirty="0" smtClean="0"/>
              <a:t>” olarak anılır.</a:t>
            </a:r>
          </a:p>
          <a:p>
            <a:endParaRPr lang="tr-TR" i="1" dirty="0" smtClean="0"/>
          </a:p>
          <a:p>
            <a:r>
              <a:rPr lang="tr-TR" dirty="0" smtClean="0"/>
              <a:t>Freud’da James gibi dini </a:t>
            </a:r>
            <a:r>
              <a:rPr lang="tr-TR" dirty="0"/>
              <a:t>indirgemeci bir yaklaşımla ele alarak, dinin ve Tanrının hakiki gerçekliğinden çok psikolojik gerçekliğiyle ilgilenmiştir</a:t>
            </a:r>
            <a:r>
              <a:rPr lang="tr-TR" dirty="0" smtClean="0"/>
              <a:t>. Dolayısıyla O’na  göre din konusunda önemli olan, Tanrı’nın var olup olmadığıyla ilgili sorulara değil, dinin psikolojik yönüyle ilgili sorulara cevap vermektedir. </a:t>
            </a:r>
          </a:p>
          <a:p>
            <a:endParaRPr lang="tr-TR" dirty="0" smtClean="0"/>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1286837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8229600" cy="5361459"/>
          </a:xfrm>
        </p:spPr>
        <p:txBody>
          <a:bodyPr>
            <a:normAutofit/>
          </a:bodyPr>
          <a:lstStyle/>
          <a:p>
            <a:endParaRPr lang="tr-TR" dirty="0" smtClean="0"/>
          </a:p>
          <a:p>
            <a:endParaRPr lang="tr-TR" dirty="0"/>
          </a:p>
          <a:p>
            <a:endParaRPr lang="tr-TR" dirty="0" smtClean="0"/>
          </a:p>
          <a:p>
            <a:endParaRPr lang="tr-TR" dirty="0"/>
          </a:p>
          <a:p>
            <a:r>
              <a:rPr lang="tr-TR" dirty="0" smtClean="0"/>
              <a:t>Tanrı </a:t>
            </a:r>
            <a:r>
              <a:rPr lang="tr-TR" dirty="0"/>
              <a:t>fikrinin psikolojik temellerini, kişilik teorisi çerçevesinde yorumlar. Dini yorumlarken psikanalizin dini anlamada yardımcı olacağını düşünerek ondan </a:t>
            </a:r>
            <a:r>
              <a:rPr lang="tr-TR" dirty="0" smtClean="0"/>
              <a:t>faydalanır. </a:t>
            </a:r>
          </a:p>
          <a:p>
            <a:endParaRPr lang="tr-TR" dirty="0" smtClean="0"/>
          </a:p>
          <a:p>
            <a:r>
              <a:rPr lang="tr-TR" dirty="0" smtClean="0"/>
              <a:t>Freud</a:t>
            </a:r>
            <a:r>
              <a:rPr lang="tr-TR" dirty="0"/>
              <a:t>, </a:t>
            </a:r>
            <a:r>
              <a:rPr lang="tr-TR" dirty="0" smtClean="0"/>
              <a:t>dini </a:t>
            </a:r>
            <a:r>
              <a:rPr lang="tr-TR" dirty="0"/>
              <a:t>bazen saplantı nevrozu (obsesyon); bazen bebeklik arzularının tatmini; bazen de bir yanılsama (illüzyon) olarak değerlendirir.</a:t>
            </a:r>
          </a:p>
          <a:p>
            <a:endParaRPr lang="tr-TR" dirty="0"/>
          </a:p>
        </p:txBody>
      </p:sp>
      <p:sp>
        <p:nvSpPr>
          <p:cNvPr id="2" name="Altbilgi Yer Tutucusu 1"/>
          <p:cNvSpPr>
            <a:spLocks noGrp="1"/>
          </p:cNvSpPr>
          <p:nvPr>
            <p:ph type="ftr" sz="quarter" idx="11"/>
          </p:nvPr>
        </p:nvSpPr>
        <p:spPr/>
        <p:txBody>
          <a:bodyPr/>
          <a:lstStyle/>
          <a:p>
            <a:r>
              <a:rPr lang="tr-TR" smtClean="0"/>
              <a:t>Nuran E. KORKMAZ</a:t>
            </a:r>
            <a:endParaRPr lang="tr-TR"/>
          </a:p>
        </p:txBody>
      </p:sp>
    </p:spTree>
    <p:extLst>
      <p:ext uri="{BB962C8B-B14F-4D97-AF65-F5344CB8AC3E}">
        <p14:creationId xmlns:p14="http://schemas.microsoft.com/office/powerpoint/2010/main" val="204749241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1051</TotalTime>
  <Words>1047</Words>
  <Application>Microsoft Office PowerPoint</Application>
  <PresentationFormat>Ekran Gösterisi (4:3)</PresentationFormat>
  <Paragraphs>117</Paragraphs>
  <Slides>23</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Century Gothic</vt:lpstr>
      <vt:lpstr>Times New Roman</vt:lpstr>
      <vt:lpstr>Wingdings 3</vt:lpstr>
      <vt:lpstr>Duman</vt:lpstr>
      <vt:lpstr>Din Psikolojinin Kısa Tarihçesi </vt:lpstr>
      <vt:lpstr>                   Psikolojide önde gelen bazı şahıslar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Carl  Gustav Jung (1875-1961) </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lpstr>Tartışınız: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nuran</cp:lastModifiedBy>
  <cp:revision>48</cp:revision>
  <dcterms:created xsi:type="dcterms:W3CDTF">2016-07-15T10:50:06Z</dcterms:created>
  <dcterms:modified xsi:type="dcterms:W3CDTF">2017-10-20T10:32:56Z</dcterms:modified>
</cp:coreProperties>
</file>