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266" r:id="rId3"/>
    <p:sldId id="324" r:id="rId4"/>
    <p:sldId id="325" r:id="rId5"/>
    <p:sldId id="327" r:id="rId6"/>
    <p:sldId id="328" r:id="rId7"/>
    <p:sldId id="329" r:id="rId8"/>
    <p:sldId id="267" r:id="rId9"/>
    <p:sldId id="334" r:id="rId10"/>
    <p:sldId id="330" r:id="rId11"/>
    <p:sldId id="331" r:id="rId12"/>
    <p:sldId id="332" r:id="rId13"/>
    <p:sldId id="333" r:id="rId14"/>
    <p:sldId id="335" r:id="rId1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005024"/>
    <a:srgbClr val="004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7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A1B6-5157-4E15-838E-01C2D1EEC8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847BE-0724-413D-A159-5C562708C11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B6CF-F520-41A6-B5F4-A8B0BA40FD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4D13-F900-484D-B97B-11326C2CBE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83E76-43E7-4FEE-A8BA-5C92E707C3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70B93-0A93-4ADC-9DEE-73E51BBA69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6109E-7CDA-4649-8D48-386C3A646E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42174-F300-41C9-AD28-8273FA3F0A8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C3A9E-E454-4540-8417-C1D6CBAA31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546B2-0457-4D81-A397-B0D4F0A091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3819-5097-4D1A-BC60-B9F4CD2FE5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F32E6A4C-A6C7-40E5-8BD2-274D70EB5F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385846" y="2276872"/>
            <a:ext cx="87849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  <a:endParaRPr lang="tr-TR" sz="3600" b="1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71600" y="4221088"/>
            <a:ext cx="7559675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  <a:endParaRPr lang="tr-TR" sz="2400" b="1" kern="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988840"/>
            <a:ext cx="7772400" cy="4207173"/>
          </a:xfrm>
        </p:spPr>
        <p:txBody>
          <a:bodyPr/>
          <a:lstStyle/>
          <a:p>
            <a:pPr algn="just"/>
            <a:r>
              <a:rPr lang="tr-TR" sz="2800" dirty="0" smtClean="0"/>
              <a:t>Akıcılık fazla, bol ve zengin düşünce ortaya koyma, çalışmalar düzenleme ve üretim yapma anlamına gelir. </a:t>
            </a:r>
          </a:p>
          <a:p>
            <a:pPr algn="just"/>
            <a:r>
              <a:rPr lang="tr-TR" sz="2800" dirty="0" smtClean="0"/>
              <a:t>Akıcılık belli bir zaman diliminde sayısal olarak başka kişilere oranla çok düşünce üretmek, çözüm getirmek ve alternatifler vermektir. </a:t>
            </a:r>
          </a:p>
          <a:p>
            <a:pPr algn="just"/>
            <a:r>
              <a:rPr lang="tr-TR" sz="2800" dirty="0" smtClean="0"/>
              <a:t>Örnek olarak; bir metin için beş dakikada on beş başlığı üreten bir kişi on başlık üretene göre daha akıcıdır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AKICILIK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Esnek düşünme, bakış açılarında çeşitlilik geliştirme yeteneğidir. </a:t>
            </a:r>
          </a:p>
          <a:p>
            <a:r>
              <a:rPr lang="tr-TR" sz="2800" dirty="0" smtClean="0"/>
              <a:t>Tek açıdan olaylara bakmak yaratıcığa ters düşer. </a:t>
            </a:r>
          </a:p>
          <a:p>
            <a:r>
              <a:rPr lang="tr-TR" sz="2800" dirty="0" smtClean="0"/>
              <a:t>Esneklik olaylara değişik ve farklı açılardan bakmak ve değişik düşünceler ortaya koymak olarak düşünülebilir. </a:t>
            </a:r>
          </a:p>
          <a:p>
            <a:r>
              <a:rPr lang="tr-TR" sz="2800" dirty="0" smtClean="0"/>
              <a:t>Başkalarının izlediği yolun dışına çıkmak, alışılmışın dışına çıkıp alışılmayanları bulmak esnekliktir.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ESNEKLİK</a:t>
            </a:r>
            <a:br>
              <a:rPr lang="tr-TR" b="1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59832" y="1705434"/>
            <a:ext cx="5688632" cy="4855245"/>
          </a:xfrm>
        </p:spPr>
        <p:txBody>
          <a:bodyPr/>
          <a:lstStyle/>
          <a:p>
            <a:r>
              <a:rPr lang="tr-TR" sz="2400" dirty="0" smtClean="0"/>
              <a:t>Özgünlük yeni ya da teklik özelliği taşıyan düşünceler üretmek, keşifler yapmak, bir ürün ortaya çıkarmak, değeri biçilemeyen yapıtlar ortaya koymak anlamına gelir. </a:t>
            </a:r>
          </a:p>
          <a:p>
            <a:r>
              <a:rPr lang="tr-TR" sz="2400" dirty="0" smtClean="0"/>
              <a:t>Özgünlük her şeyde bireysellik, teklik, istisnalık, ayrıcalık, bambaşkalık, benzersizlik, farklılık ve yeganelik demektir. </a:t>
            </a:r>
          </a:p>
          <a:p>
            <a:r>
              <a:rPr lang="tr-TR" sz="2400" dirty="0" smtClean="0"/>
              <a:t>Önceden kimsenin ulaşamadığı, keşfedemediği, üretemediği, düşünemediği ve yapamadığı bir şeydir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ÖZGÜNLÜK </a:t>
            </a:r>
            <a:r>
              <a:rPr lang="tr-TR" b="1" dirty="0" smtClean="0">
                <a:solidFill>
                  <a:srgbClr val="C00000"/>
                </a:solidFill>
              </a:rPr>
              <a:t>/ </a:t>
            </a:r>
            <a:r>
              <a:rPr lang="tr-TR" b="1" dirty="0" smtClean="0"/>
              <a:t>ORİJİNALLİK</a:t>
            </a:r>
            <a:br>
              <a:rPr lang="tr-TR" b="1" dirty="0" smtClean="0"/>
            </a:br>
            <a:endParaRPr lang="tr-TR" dirty="0"/>
          </a:p>
        </p:txBody>
      </p:sp>
      <p:pic>
        <p:nvPicPr>
          <p:cNvPr id="1026" name="Picture 2" descr="küçük pren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32"/>
            <a:ext cx="2513856" cy="2513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07" y="4797152"/>
            <a:ext cx="1188498" cy="161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67213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Düzenleyici düşünme; </a:t>
            </a:r>
            <a:r>
              <a:rPr lang="tr-TR" dirty="0" smtClean="0"/>
              <a:t>fikirleri genişletme, geliştirme ve süsleme yeteneğidir.</a:t>
            </a:r>
          </a:p>
          <a:p>
            <a:pPr algn="just"/>
            <a:r>
              <a:rPr lang="tr-TR" dirty="0" smtClean="0"/>
              <a:t>Düzenleyici düşünürler ayrıntılara önem verirler. </a:t>
            </a:r>
          </a:p>
          <a:p>
            <a:pPr algn="just"/>
            <a:r>
              <a:rPr lang="tr-TR" dirty="0" smtClean="0"/>
              <a:t>Yaptıkları şeydeki doku ya da zenginliğe başka insanlardan daha fazla dikkatlerini verirler. </a:t>
            </a:r>
          </a:p>
          <a:p>
            <a:pPr algn="just"/>
            <a:r>
              <a:rPr lang="tr-TR" dirty="0" smtClean="0"/>
              <a:t>Düzenleyici düşünürler çoğu zaman karmaşık ve karışık </a:t>
            </a:r>
            <a:r>
              <a:rPr lang="tr-TR" smtClean="0"/>
              <a:t>şeylere yönelirler.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DÜZENLEME</a:t>
            </a:r>
            <a:r>
              <a:rPr lang="tr-TR" sz="3200" b="1" dirty="0" smtClean="0">
                <a:solidFill>
                  <a:srgbClr val="C00000"/>
                </a:solidFill>
              </a:rPr>
              <a:t> / </a:t>
            </a:r>
            <a:r>
              <a:rPr lang="tr-TR" sz="3200" b="1" dirty="0" smtClean="0"/>
              <a:t>DETAYLARA GİRME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033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548680"/>
            <a:ext cx="8892480" cy="1143000"/>
          </a:xfrm>
        </p:spPr>
        <p:txBody>
          <a:bodyPr/>
          <a:lstStyle/>
          <a:p>
            <a:r>
              <a:rPr lang="tr-TR" sz="3600" b="1" dirty="0" smtClean="0"/>
              <a:t>YARATICI DÜŞÜNCE </a:t>
            </a:r>
            <a:br>
              <a:rPr lang="tr-TR" sz="3600" b="1" dirty="0" smtClean="0"/>
            </a:br>
            <a:r>
              <a:rPr lang="tr-TR" sz="3600" b="1" dirty="0" smtClean="0"/>
              <a:t>ÜRETME SÜRECİ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3140968"/>
            <a:ext cx="7558608" cy="3055044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tr-TR" sz="2800" dirty="0" smtClean="0"/>
              <a:t>Hazırlık aşaması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800" dirty="0" smtClean="0"/>
              <a:t>Kuluçka aşaması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800" dirty="0" smtClean="0"/>
              <a:t>Düşüncenin doğması </a:t>
            </a:r>
            <a:r>
              <a:rPr lang="tr-TR" sz="2800" b="1" dirty="0" smtClean="0">
                <a:solidFill>
                  <a:srgbClr val="C00000"/>
                </a:solidFill>
              </a:rPr>
              <a:t>/ </a:t>
            </a:r>
            <a:r>
              <a:rPr lang="tr-TR" sz="2800" dirty="0" smtClean="0"/>
              <a:t>aydınlanma aşaması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tr-TR" sz="2800" dirty="0" smtClean="0"/>
              <a:t>Düşüncenin geliştirilmesi </a:t>
            </a:r>
            <a:r>
              <a:rPr lang="tr-TR" sz="2800" b="1" dirty="0" smtClean="0">
                <a:solidFill>
                  <a:srgbClr val="C00000"/>
                </a:solidFill>
              </a:rPr>
              <a:t>/ </a:t>
            </a:r>
            <a:r>
              <a:rPr lang="tr-TR" sz="2800" dirty="0" smtClean="0"/>
              <a:t>gerçekleme </a:t>
            </a:r>
            <a:r>
              <a:rPr lang="tr-TR" sz="2800" b="1" dirty="0" smtClean="0">
                <a:solidFill>
                  <a:srgbClr val="C00000"/>
                </a:solidFill>
              </a:rPr>
              <a:t>/</a:t>
            </a:r>
            <a:r>
              <a:rPr lang="tr-TR" sz="2800" dirty="0" smtClean="0"/>
              <a:t> doğrulama aşaması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aşamada; kişi sorun, gereksinim ya da gerçekleştirilmek istenen şey saptar, tanımlar ve problem çözmeye yönelik araştırmalar yapar. </a:t>
            </a:r>
          </a:p>
          <a:p>
            <a:pPr algn="just"/>
            <a:r>
              <a:rPr lang="tr-TR" dirty="0" smtClean="0"/>
              <a:t>Çeşitli kaynakları inceler ve problemi çözmeye çalışılır.</a:t>
            </a:r>
          </a:p>
          <a:p>
            <a:pPr algn="just"/>
            <a:r>
              <a:rPr lang="tr-TR" dirty="0" smtClean="0"/>
              <a:t>Çözüm için bilgi ve malzeme toplanır.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HAZIRLIK AŞAMASI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 smtClean="0"/>
              <a:t>Kişinin konu üzerinde odaklaşması ile beyinde yaratıcı eylem başlar. </a:t>
            </a:r>
          </a:p>
          <a:p>
            <a:pPr algn="just"/>
            <a:r>
              <a:rPr lang="tr-TR" sz="2400" dirty="0" smtClean="0"/>
              <a:t>Konu ile ilgili olarak bellekteki kayıtların değerlendirilir, bilgi toplanır, bunlar amaca uygun bir şekilde düzenlenir ve değerlendirmeler yapılır. </a:t>
            </a:r>
          </a:p>
          <a:p>
            <a:pPr algn="just"/>
            <a:r>
              <a:rPr lang="tr-TR" sz="2400" dirty="0" smtClean="0"/>
              <a:t>Bu aşama kişiyi psikolojik olarak da hazırlar, başarma dürtüsünü güçlendirir, konuya odaklanmayı sağlar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HAZIRLIK AŞAMASI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844824"/>
            <a:ext cx="7772400" cy="4423197"/>
          </a:xfrm>
        </p:spPr>
        <p:txBody>
          <a:bodyPr/>
          <a:lstStyle/>
          <a:p>
            <a:pPr algn="just"/>
            <a:r>
              <a:rPr lang="tr-TR" sz="2400" dirty="0" smtClean="0"/>
              <a:t>Eğer hazırlık aşamasında probleme çözüm yolu bulunamazsa, problemle bilinçli olarak uğraşılmaktan vazgeçilir. </a:t>
            </a:r>
          </a:p>
          <a:p>
            <a:pPr algn="just"/>
            <a:r>
              <a:rPr lang="tr-TR" sz="2400" dirty="0" smtClean="0"/>
              <a:t>Kişi bu aşamada farklı işlerle uğraşabilir. </a:t>
            </a:r>
          </a:p>
          <a:p>
            <a:pPr algn="just"/>
            <a:r>
              <a:rPr lang="tr-TR" sz="2400" dirty="0" smtClean="0"/>
              <a:t>Bu aşamada ne olduğu çok iyi bilinmemekle birlikte bilinçaltı süreçlerini çalıştığı ve problem çözümünü engelleyen etmenlerin elendiği sanılmaktadır. </a:t>
            </a:r>
          </a:p>
          <a:p>
            <a:pPr algn="just"/>
            <a:r>
              <a:rPr lang="tr-TR" sz="2400" dirty="0" smtClean="0"/>
              <a:t>Bu aşama bir bekleme aşaması olarak da düşünülebilir. </a:t>
            </a:r>
          </a:p>
          <a:p>
            <a:pPr algn="just"/>
            <a:r>
              <a:rPr lang="tr-TR" sz="2400" dirty="0" smtClean="0"/>
              <a:t>Bu aşama kısa ya da uzun olabilir. Ancak, araya başka düşünceler girse de, konu unutulsa da, hatta kişi uyusa bile beyin çalışmasını devam ettirir. 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KULUÇKA AŞAMASI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772816"/>
            <a:ext cx="7772400" cy="4114800"/>
          </a:xfrm>
        </p:spPr>
        <p:txBody>
          <a:bodyPr/>
          <a:lstStyle/>
          <a:p>
            <a:pPr algn="just"/>
            <a:r>
              <a:rPr lang="tr-TR" sz="2800" smtClean="0"/>
              <a:t>Kuluçka aşaması herhangi bir yerde ve zamanda biter. </a:t>
            </a:r>
          </a:p>
          <a:p>
            <a:pPr algn="just"/>
            <a:r>
              <a:rPr lang="tr-TR" sz="2800" smtClean="0"/>
              <a:t>Kişi aniden görüş geliştirerek “Tamam, buldum.” der. </a:t>
            </a:r>
          </a:p>
          <a:p>
            <a:pPr algn="just"/>
            <a:r>
              <a:rPr lang="tr-TR" sz="2800" smtClean="0"/>
              <a:t>Beyinde bilinçli ya da bilinçaltında konuyu düşünürken bir uyarı aranan ilişkinin doğmasını sağlar. </a:t>
            </a:r>
          </a:p>
          <a:p>
            <a:pPr algn="just"/>
            <a:r>
              <a:rPr lang="tr-TR" sz="2800" smtClean="0"/>
              <a:t>Bazen yeni düşüncenin doğuşunu sağlayan uyaranın ne olduğu fark edilmez, birden akla geldiği sanılır.</a:t>
            </a:r>
            <a:endParaRPr lang="tr-TR" sz="280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sz="3600" dirty="0" smtClean="0"/>
              <a:t>DÜŞÜNCENİN DOĞMASI</a:t>
            </a:r>
            <a:r>
              <a:rPr lang="tr-TR" sz="3600" b="1" dirty="0" smtClean="0">
                <a:solidFill>
                  <a:srgbClr val="C00000"/>
                </a:solidFill>
              </a:rPr>
              <a:t>/</a:t>
            </a:r>
            <a:r>
              <a:rPr lang="tr-TR" sz="3600" dirty="0" smtClean="0"/>
              <a:t>AYDINLANMA AŞAMASI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DÜŞÜNCENİN GELİŞTİRİLMESİ</a:t>
            </a:r>
            <a:r>
              <a:rPr lang="tr-TR" sz="3200" dirty="0" smtClean="0">
                <a:solidFill>
                  <a:srgbClr val="C00000"/>
                </a:solidFill>
              </a:rPr>
              <a:t>/ </a:t>
            </a:r>
            <a:r>
              <a:rPr lang="tr-TR" sz="3200" dirty="0" smtClean="0"/>
              <a:t>GERÇEKLEME</a:t>
            </a:r>
            <a:r>
              <a:rPr lang="tr-TR" sz="3200" dirty="0" smtClean="0">
                <a:solidFill>
                  <a:srgbClr val="C00000"/>
                </a:solidFill>
              </a:rPr>
              <a:t>/</a:t>
            </a:r>
            <a:r>
              <a:rPr lang="tr-TR" sz="3200" dirty="0" smtClean="0"/>
              <a:t> DOĞRULAMA AŞAMASI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Birden bire ortaya çıkan yeni düşünce problem durumuna uygulanır. </a:t>
            </a:r>
          </a:p>
          <a:p>
            <a:pPr algn="just"/>
            <a:r>
              <a:rPr lang="tr-TR" dirty="0" smtClean="0"/>
              <a:t>Bazen uymayabilir ve süreç tekrar başlar.</a:t>
            </a:r>
          </a:p>
          <a:p>
            <a:pPr algn="just"/>
            <a:r>
              <a:rPr lang="tr-TR" dirty="0" smtClean="0"/>
              <a:t>Bazı durumlarda da bulunan yeni düşünce küçük değişiklere uğratılarak çözüme ulaşılır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542925"/>
            <a:ext cx="8640960" cy="1143000"/>
          </a:xfrm>
        </p:spPr>
        <p:txBody>
          <a:bodyPr/>
          <a:lstStyle/>
          <a:p>
            <a:pPr lvl="0"/>
            <a:r>
              <a:rPr lang="tr-TR" b="1" dirty="0" smtClean="0"/>
              <a:t>YARATICILIĞIN BOYUTLARI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23728" y="2060848"/>
            <a:ext cx="4392488" cy="4114800"/>
          </a:xfrm>
        </p:spPr>
        <p:txBody>
          <a:bodyPr/>
          <a:lstStyle/>
          <a:p>
            <a:r>
              <a:rPr lang="tr-TR" b="1" dirty="0" smtClean="0"/>
              <a:t>Akıcılık</a:t>
            </a:r>
            <a:endParaRPr lang="tr-TR" dirty="0" smtClean="0"/>
          </a:p>
          <a:p>
            <a:r>
              <a:rPr lang="tr-TR" b="1" dirty="0" smtClean="0"/>
              <a:t>Esneklik</a:t>
            </a:r>
          </a:p>
          <a:p>
            <a:r>
              <a:rPr lang="tr-TR" b="1" dirty="0" smtClean="0"/>
              <a:t>Özgünlük</a:t>
            </a:r>
            <a:r>
              <a:rPr lang="tr-TR" b="1" dirty="0" smtClean="0">
                <a:solidFill>
                  <a:srgbClr val="C00000"/>
                </a:solidFill>
              </a:rPr>
              <a:t>/</a:t>
            </a:r>
            <a:r>
              <a:rPr lang="tr-TR" b="1" dirty="0" smtClean="0"/>
              <a:t>Orijinallik</a:t>
            </a:r>
          </a:p>
          <a:p>
            <a:r>
              <a:rPr lang="tr-TR" b="1" dirty="0" smtClean="0"/>
              <a:t>Düzenleme</a:t>
            </a:r>
            <a:r>
              <a:rPr lang="tr-TR" b="1" dirty="0" smtClean="0">
                <a:solidFill>
                  <a:srgbClr val="C00000"/>
                </a:solidFill>
              </a:rPr>
              <a:t>/</a:t>
            </a:r>
            <a:r>
              <a:rPr lang="tr-TR" b="1" dirty="0" smtClean="0"/>
              <a:t>Detaylara Girme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tr-TR" b="1" dirty="0"/>
              <a:t>AKICILIK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627" y="1628800"/>
            <a:ext cx="6394746" cy="3415085"/>
          </a:xfrm>
        </p:spPr>
      </p:pic>
      <p:sp>
        <p:nvSpPr>
          <p:cNvPr id="5" name="Unvan 1"/>
          <p:cNvSpPr txBox="1">
            <a:spLocks/>
          </p:cNvSpPr>
          <p:nvPr/>
        </p:nvSpPr>
        <p:spPr bwMode="auto">
          <a:xfrm>
            <a:off x="539552" y="5445224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tr-TR" sz="2400" b="1" kern="0" dirty="0" smtClean="0"/>
              <a:t>Bu fotoğrafa bir ad vermek isteseniz neler dersiniz?</a:t>
            </a:r>
            <a:endParaRPr lang="tr-TR" sz="2400" kern="0" dirty="0"/>
          </a:p>
        </p:txBody>
      </p:sp>
    </p:spTree>
    <p:extLst>
      <p:ext uri="{BB962C8B-B14F-4D97-AF65-F5344CB8AC3E}">
        <p14:creationId xmlns:p14="http://schemas.microsoft.com/office/powerpoint/2010/main" val="1009429748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475</TotalTime>
  <Words>539</Words>
  <Application>Microsoft Office PowerPoint</Application>
  <PresentationFormat>Ekran Gösterisi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Comic Sans MS</vt:lpstr>
      <vt:lpstr>Times New Roman</vt:lpstr>
      <vt:lpstr>Wingdings</vt:lpstr>
      <vt:lpstr>Şiirsel tasarım şablonu</vt:lpstr>
      <vt:lpstr>PowerPoint Sunusu</vt:lpstr>
      <vt:lpstr>YARATICI DÜŞÜNCE  ÜRETME SÜRECİ</vt:lpstr>
      <vt:lpstr> HAZIRLIK AŞAMASI </vt:lpstr>
      <vt:lpstr> HAZIRLIK AŞAMASI </vt:lpstr>
      <vt:lpstr> KULUÇKA AŞAMASI </vt:lpstr>
      <vt:lpstr> DÜŞÜNCENİN DOĞMASI/AYDINLANMA AŞAMASI </vt:lpstr>
      <vt:lpstr>DÜŞÜNCENİN GELİŞTİRİLMESİ/ GERÇEKLEME/ DOĞRULAMA AŞAMASI</vt:lpstr>
      <vt:lpstr>YARATICILIĞIN BOYUTLARI </vt:lpstr>
      <vt:lpstr>AKICILIK</vt:lpstr>
      <vt:lpstr>  AKICILIK  </vt:lpstr>
      <vt:lpstr> ESNEKLİK </vt:lpstr>
      <vt:lpstr> ÖZGÜNLÜK / ORİJİNALLİK </vt:lpstr>
      <vt:lpstr> DÜZENLEME / DETAYLARA GİRME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81</cp:revision>
  <dcterms:created xsi:type="dcterms:W3CDTF">2009-04-17T20:58:37Z</dcterms:created>
  <dcterms:modified xsi:type="dcterms:W3CDTF">2020-12-15T20:53:07Z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