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0" r:id="rId1"/>
  </p:sldMasterIdLst>
  <p:sldIdLst>
    <p:sldId id="256" r:id="rId2"/>
    <p:sldId id="257" r:id="rId3"/>
    <p:sldId id="259" r:id="rId4"/>
    <p:sldId id="261" r:id="rId5"/>
    <p:sldId id="264" r:id="rId6"/>
    <p:sldId id="265" r:id="rId7"/>
    <p:sldId id="266" r:id="rId8"/>
    <p:sldId id="268" r:id="rId9"/>
    <p:sldId id="269" r:id="rId10"/>
    <p:sldId id="270" r:id="rId11"/>
    <p:sldId id="271" r:id="rId12"/>
    <p:sldId id="272" r:id="rId13"/>
    <p:sldId id="274" r:id="rId14"/>
    <p:sldId id="275" r:id="rId15"/>
    <p:sldId id="277" r:id="rId16"/>
    <p:sldId id="278" r:id="rId17"/>
    <p:sldId id="279" r:id="rId18"/>
    <p:sldId id="280" r:id="rId19"/>
    <p:sldId id="28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59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19833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2244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13916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5BFA754-D5C3-4E66-96A6-867B257F58DC}" type="datetimeFigureOut">
              <a:rPr lang="en-US" smtClean="0"/>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997152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11"/>
          </p:nvPr>
        </p:nvSpPr>
        <p:spPr/>
        <p:txBody>
          <a:bodyPr/>
          <a:lstStyle/>
          <a:p>
            <a:endParaRPr lang="en-US" dirty="0"/>
          </a:p>
        </p:txBody>
      </p:sp>
      <p:sp>
        <p:nvSpPr>
          <p:cNvPr id="6" name="Slayt Numarası Yer Tutucusu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80260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5BFA754-D5C3-4E66-96A6-867B257F58DC}" type="datetimeFigureOut">
              <a:rPr lang="en-US" smtClean="0"/>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913775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8" name="Altbilgi Yer Tutucusu 7"/>
          <p:cNvSpPr>
            <a:spLocks noGrp="1"/>
          </p:cNvSpPr>
          <p:nvPr>
            <p:ph type="ftr" sz="quarter" idx="11"/>
          </p:nvPr>
        </p:nvSpPr>
        <p:spPr/>
        <p:txBody>
          <a:bodyPr/>
          <a:lstStyle/>
          <a:p>
            <a:endParaRPr lang="en-US" dirty="0"/>
          </a:p>
        </p:txBody>
      </p:sp>
      <p:sp>
        <p:nvSpPr>
          <p:cNvPr id="9" name="Slayt Numarası Yer Tutucusu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9008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4" name="Altbilgi Yer Tutucusu 3"/>
          <p:cNvSpPr>
            <a:spLocks noGrp="1"/>
          </p:cNvSpPr>
          <p:nvPr>
            <p:ph type="ftr" sz="quarter" idx="11"/>
          </p:nvPr>
        </p:nvSpPr>
        <p:spPr/>
        <p:txBody>
          <a:bodyPr/>
          <a:lstStyle/>
          <a:p>
            <a:endParaRPr lang="en-US" dirty="0"/>
          </a:p>
        </p:txBody>
      </p:sp>
      <p:sp>
        <p:nvSpPr>
          <p:cNvPr id="5" name="Slayt Numarası Yer Tutucusu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30763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3" name="Altbilgi Yer Tutucusu 2"/>
          <p:cNvSpPr>
            <a:spLocks noGrp="1"/>
          </p:cNvSpPr>
          <p:nvPr>
            <p:ph type="ftr" sz="quarter" idx="11"/>
          </p:nvPr>
        </p:nvSpPr>
        <p:spPr/>
        <p:txBody>
          <a:bodyPr/>
          <a:lstStyle/>
          <a:p>
            <a:endParaRPr lang="en-US"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27536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07205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61BEF0D-F0BB-DE4B-95CE-6DB70DBA9567}" type="datetimeFigureOut">
              <a:rPr lang="en-US" smtClean="0"/>
              <a:pPr/>
              <a:t>11/15/2021</a:t>
            </a:fld>
            <a:endParaRPr lang="en-US" dirty="0"/>
          </a:p>
        </p:txBody>
      </p:sp>
      <p:sp>
        <p:nvSpPr>
          <p:cNvPr id="6" name="Altbilgi Yer Tutucusu 5"/>
          <p:cNvSpPr>
            <a:spLocks noGrp="1"/>
          </p:cNvSpPr>
          <p:nvPr>
            <p:ph type="ftr" sz="quarter" idx="11"/>
          </p:nvPr>
        </p:nvSpPr>
        <p:spPr/>
        <p:txBody>
          <a:bodyPr/>
          <a:lstStyle/>
          <a:p>
            <a:endParaRPr lang="en-US" dirty="0"/>
          </a:p>
        </p:txBody>
      </p:sp>
      <p:sp>
        <p:nvSpPr>
          <p:cNvPr id="7" name="Slayt Numarası Yer Tutucusu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227061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11/15/2021</a:t>
            </a:fld>
            <a:endParaRPr lang="en-US"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75374192"/>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Wine_preservatives"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extLst>
              <a:ext uri="{BEBA8EAE-BF5A-486C-A8C5-ECC9F3942E4B}">
                <a14:imgProps xmlns:a14="http://schemas.microsoft.com/office/drawing/2010/main">
                  <a14:imgLayer r:embed="rId3">
                    <a14:imgEffect>
                      <a14:sharpenSoften amount="15000"/>
                    </a14:imgEffect>
                    <a14:imgEffect>
                      <a14:brightnessContrast bright="-10000" contrast="1000"/>
                    </a14:imgEffect>
                  </a14:imgLayer>
                </a14:imgProps>
              </a:ext>
              <a:ext uri="{28A0092B-C50C-407E-A947-70E740481C1C}">
                <a14:useLocalDpi xmlns:a14="http://schemas.microsoft.com/office/drawing/2010/main" val="0"/>
              </a:ext>
            </a:extLst>
          </a:blip>
          <a:stretch>
            <a:fillRect/>
          </a:stretch>
        </p:blipFill>
        <p:spPr>
          <a:xfrm>
            <a:off x="0" y="0"/>
            <a:ext cx="12192000" cy="6858000"/>
          </a:xfrm>
          <a:prstGeom prst="rect">
            <a:avLst/>
          </a:prstGeom>
          <a:effectLst>
            <a:outerShdw blurRad="50800" dist="50800" dir="5400000" algn="ctr" rotWithShape="0">
              <a:srgbClr val="000000"/>
            </a:outerShdw>
          </a:effectLst>
        </p:spPr>
      </p:pic>
      <p:sp>
        <p:nvSpPr>
          <p:cNvPr id="2" name="Unvan 1"/>
          <p:cNvSpPr>
            <a:spLocks noGrp="1"/>
          </p:cNvSpPr>
          <p:nvPr>
            <p:ph type="ctrTitle"/>
          </p:nvPr>
        </p:nvSpPr>
        <p:spPr>
          <a:xfrm>
            <a:off x="3503432" y="5141238"/>
            <a:ext cx="6193119" cy="804807"/>
          </a:xfrm>
        </p:spPr>
        <p:txBody>
          <a:bodyPr>
            <a:normAutofit fontScale="90000"/>
          </a:bodyPr>
          <a:lstStyle/>
          <a:p>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br>
              <a:rPr lang="tr-TR" sz="5400" dirty="0">
                <a:solidFill>
                  <a:srgbClr val="FF0000"/>
                </a:solidFill>
                <a:latin typeface="Times New Roman" panose="02020603050405020304" pitchFamily="18" charset="0"/>
                <a:cs typeface="Times New Roman" panose="02020603050405020304" pitchFamily="18" charset="0"/>
              </a:rPr>
            </a:br>
            <a:r>
              <a:rPr lang="tr-TR" sz="5400" b="1" dirty="0">
                <a:solidFill>
                  <a:srgbClr val="FF0000"/>
                </a:solidFill>
                <a:latin typeface="Times New Roman" panose="02020603050405020304" pitchFamily="18" charset="0"/>
                <a:cs typeface="Times New Roman" panose="02020603050405020304" pitchFamily="18" charset="0"/>
              </a:rPr>
              <a:t>KORUYUCULAR (İLK KISIM)</a:t>
            </a:r>
            <a:br>
              <a:rPr lang="tr-TR" sz="5400" dirty="0">
                <a:latin typeface="Times New Roman" panose="02020603050405020304" pitchFamily="18" charset="0"/>
                <a:cs typeface="Times New Roman" panose="02020603050405020304" pitchFamily="18" charset="0"/>
              </a:rPr>
            </a:br>
            <a:endParaRPr lang="tr-TR" sz="54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6149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07" y="131412"/>
            <a:ext cx="11980283" cy="6471980"/>
          </a:xfrm>
        </p:spPr>
        <p:txBody>
          <a:bodyPr>
            <a:normAutofit/>
          </a:bodyPr>
          <a:lstStyle/>
          <a:p>
            <a:pPr marL="0" indent="0">
              <a:buNone/>
            </a:pPr>
            <a:r>
              <a:rPr lang="tr-TR" b="1" dirty="0"/>
              <a:t>	</a:t>
            </a:r>
            <a:r>
              <a:rPr lang="tr-TR" b="1" i="1" dirty="0">
                <a:solidFill>
                  <a:srgbClr val="0070C0"/>
                </a:solidFill>
                <a:effectLst>
                  <a:outerShdw blurRad="38100" dist="38100" dir="2700000" algn="tl">
                    <a:srgbClr val="000000">
                      <a:alpha val="43137"/>
                    </a:srgbClr>
                  </a:outerShdw>
                </a:effectLst>
              </a:rPr>
              <a:t>1.2.Benzoik asit ve tuzları:</a:t>
            </a:r>
          </a:p>
          <a:p>
            <a:pPr marL="0" indent="0" algn="just">
              <a:buNone/>
            </a:pPr>
            <a:r>
              <a:rPr lang="tr-TR" b="1" dirty="0"/>
              <a:t>	</a:t>
            </a:r>
            <a:r>
              <a:rPr lang="tr-TR" dirty="0"/>
              <a:t>Ham karanfil, kuru erik, tarçın ve yoğurt gibi bazı gıdalarda doğal olarak da bulunan </a:t>
            </a:r>
            <a:r>
              <a:rPr lang="tr-TR" dirty="0" err="1"/>
              <a:t>benzoik</a:t>
            </a:r>
            <a:r>
              <a:rPr lang="tr-TR" dirty="0"/>
              <a:t> asit genellikle sodyum tuzu formunda, gıdalarda koruyucu katkı maddesi olarak uzun süredir kullanılmaktadır. Serbest asidin düşük çözünürlüğü, sodyum tuzunun tercih edilmesine yol açmaktadır. </a:t>
            </a:r>
          </a:p>
          <a:p>
            <a:pPr marL="0" indent="0" algn="just">
              <a:buNone/>
            </a:pPr>
            <a:r>
              <a:rPr lang="tr-TR" dirty="0"/>
              <a:t>	</a:t>
            </a:r>
            <a:r>
              <a:rPr lang="tr-TR" dirty="0" err="1"/>
              <a:t>Benzoik</a:t>
            </a:r>
            <a:r>
              <a:rPr lang="tr-TR" dirty="0"/>
              <a:t> asit ve tuzları öncelikle </a:t>
            </a:r>
            <a:r>
              <a:rPr lang="tr-TR" dirty="0" err="1"/>
              <a:t>antimikotik</a:t>
            </a:r>
            <a:r>
              <a:rPr lang="tr-TR" dirty="0"/>
              <a:t> ajan olarak kullanılmakta olup, çoğu maya ve küf %0.05-0.1 </a:t>
            </a:r>
            <a:r>
              <a:rPr lang="tr-TR" dirty="0" err="1"/>
              <a:t>dissosiye</a:t>
            </a:r>
            <a:r>
              <a:rPr lang="tr-TR" dirty="0"/>
              <a:t> olmamış </a:t>
            </a:r>
            <a:r>
              <a:rPr lang="tr-TR" dirty="0" err="1"/>
              <a:t>benzoik</a:t>
            </a:r>
            <a:r>
              <a:rPr lang="tr-TR" dirty="0"/>
              <a:t> asit konsantrasyonunda </a:t>
            </a:r>
            <a:r>
              <a:rPr lang="tr-TR" dirty="0" err="1"/>
              <a:t>inhibe</a:t>
            </a:r>
            <a:r>
              <a:rPr lang="tr-TR" dirty="0"/>
              <a:t> olmaktadır. Gıda zehirlenmesi yapan ve spor oluşturan bakteriler ise %0,01-0,02 </a:t>
            </a:r>
            <a:r>
              <a:rPr lang="tr-TR" dirty="0" err="1"/>
              <a:t>dissosiye</a:t>
            </a:r>
            <a:r>
              <a:rPr lang="tr-TR" dirty="0"/>
              <a:t> olmamış asit  konsantrasyonunda </a:t>
            </a:r>
            <a:r>
              <a:rPr lang="tr-TR" dirty="0" err="1"/>
              <a:t>inhibe</a:t>
            </a:r>
            <a:r>
              <a:rPr lang="tr-TR" dirty="0"/>
              <a:t> edilmektedir. Ancak bozulmaya neden olan pek çok bakteri söz konusu koruyuculara karşı daha dirençlidir.</a:t>
            </a:r>
          </a:p>
          <a:p>
            <a:pPr marL="0" indent="0" algn="just">
              <a:buNone/>
            </a:pPr>
            <a:r>
              <a:rPr lang="tr-TR" dirty="0"/>
              <a:t>	Sodyum </a:t>
            </a:r>
            <a:r>
              <a:rPr lang="tr-TR" dirty="0" err="1"/>
              <a:t>benzoat</a:t>
            </a:r>
            <a:r>
              <a:rPr lang="tr-TR" dirty="0"/>
              <a:t> genel olarak en çok maya ve bakterilere karşı aktif, küflere karşı daha az aktif olduğu belirtilmektedir. Uygun şartlar altında </a:t>
            </a:r>
            <a:r>
              <a:rPr lang="tr-TR" dirty="0" err="1"/>
              <a:t>benzoik</a:t>
            </a:r>
            <a:r>
              <a:rPr lang="tr-TR" dirty="0"/>
              <a:t> asidin </a:t>
            </a:r>
            <a:r>
              <a:rPr lang="tr-TR" dirty="0" err="1"/>
              <a:t>bakteriyostatik</a:t>
            </a:r>
            <a:r>
              <a:rPr lang="tr-TR" dirty="0"/>
              <a:t>, </a:t>
            </a:r>
            <a:r>
              <a:rPr lang="tr-TR" dirty="0" err="1"/>
              <a:t>bakteriyosidal</a:t>
            </a:r>
            <a:r>
              <a:rPr lang="tr-TR" dirty="0"/>
              <a:t>, </a:t>
            </a:r>
            <a:r>
              <a:rPr lang="tr-TR" dirty="0" err="1"/>
              <a:t>fungistatik</a:t>
            </a:r>
            <a:r>
              <a:rPr lang="tr-TR" dirty="0"/>
              <a:t> ve </a:t>
            </a:r>
            <a:r>
              <a:rPr lang="tr-TR" dirty="0" err="1"/>
              <a:t>fungisidal</a:t>
            </a:r>
            <a:r>
              <a:rPr lang="tr-TR" dirty="0"/>
              <a:t> özelliklere sahip olduğu saptanmıştır.</a:t>
            </a:r>
          </a:p>
          <a:p>
            <a:endParaRPr lang="tr-TR" dirty="0"/>
          </a:p>
        </p:txBody>
      </p:sp>
    </p:spTree>
    <p:extLst>
      <p:ext uri="{BB962C8B-B14F-4D97-AF65-F5344CB8AC3E}">
        <p14:creationId xmlns:p14="http://schemas.microsoft.com/office/powerpoint/2010/main" val="1038297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607" y="153313"/>
            <a:ext cx="12002185" cy="6559587"/>
          </a:xfrm>
        </p:spPr>
        <p:txBody>
          <a:bodyPr>
            <a:normAutofit/>
          </a:bodyPr>
          <a:lstStyle/>
          <a:p>
            <a:pPr marL="0" indent="0">
              <a:buNone/>
            </a:pPr>
            <a:r>
              <a:rPr lang="tr-TR" b="1" i="1" dirty="0">
                <a:solidFill>
                  <a:srgbClr val="0070C0"/>
                </a:solidFill>
                <a:effectLst>
                  <a:outerShdw blurRad="38100" dist="38100" dir="2700000" algn="tl">
                    <a:srgbClr val="000000">
                      <a:alpha val="43137"/>
                    </a:srgbClr>
                  </a:outerShdw>
                </a:effectLst>
              </a:rPr>
              <a:t>	1.3.Sorbik asit ve tuzları:</a:t>
            </a:r>
          </a:p>
          <a:p>
            <a:pPr marL="0" indent="0" algn="just">
              <a:buNone/>
            </a:pPr>
            <a:r>
              <a:rPr lang="tr-TR" b="1" dirty="0"/>
              <a:t>	</a:t>
            </a:r>
            <a:r>
              <a:rPr lang="tr-TR" dirty="0" err="1"/>
              <a:t>Sorbik</a:t>
            </a:r>
            <a:r>
              <a:rPr lang="tr-TR" dirty="0"/>
              <a:t> asidin </a:t>
            </a:r>
            <a:r>
              <a:rPr lang="tr-TR" dirty="0" err="1"/>
              <a:t>antimikrobiyal</a:t>
            </a:r>
            <a:r>
              <a:rPr lang="tr-TR" dirty="0"/>
              <a:t> özelliği 1945 yılında keşfedilmiştir. </a:t>
            </a:r>
            <a:r>
              <a:rPr lang="tr-TR" dirty="0" err="1"/>
              <a:t>Nötral</a:t>
            </a:r>
            <a:r>
              <a:rPr lang="tr-TR" dirty="0"/>
              <a:t> bir lezzete sahiptir ve </a:t>
            </a:r>
            <a:r>
              <a:rPr lang="tr-TR" dirty="0" err="1"/>
              <a:t>benzoatlardan</a:t>
            </a:r>
            <a:r>
              <a:rPr lang="tr-TR" dirty="0"/>
              <a:t> farklı olarak meyve suları ve içeceklerde lezzeti </a:t>
            </a:r>
            <a:r>
              <a:rPr lang="tr-TR" dirty="0" err="1"/>
              <a:t>modifiye</a:t>
            </a:r>
            <a:r>
              <a:rPr lang="tr-TR" dirty="0"/>
              <a:t> ederek geliştirdiği belirtilmektedir. Serbest asit formu ve özellikle de potasyum tuzu iyi </a:t>
            </a:r>
            <a:r>
              <a:rPr lang="tr-TR" dirty="0" err="1"/>
              <a:t>çözünebilirliği</a:t>
            </a:r>
            <a:r>
              <a:rPr lang="tr-TR" dirty="0"/>
              <a:t>, </a:t>
            </a:r>
            <a:r>
              <a:rPr lang="tr-TR" dirty="0" err="1"/>
              <a:t>stabilitesi</a:t>
            </a:r>
            <a:r>
              <a:rPr lang="tr-TR" dirty="0"/>
              <a:t> ve işlemdeki kolaylığı nedenleri ile gıda sistemlerinde daha yaygın kullanılmaktadır.</a:t>
            </a:r>
          </a:p>
          <a:p>
            <a:pPr marL="0" indent="0" algn="just">
              <a:buNone/>
            </a:pPr>
            <a:r>
              <a:rPr lang="tr-TR" dirty="0"/>
              <a:t>	</a:t>
            </a:r>
            <a:r>
              <a:rPr lang="tr-TR" dirty="0" err="1"/>
              <a:t>Sorbik</a:t>
            </a:r>
            <a:r>
              <a:rPr lang="tr-TR" dirty="0"/>
              <a:t> asit gıdalarda koruyucu olarak kullanımına izin verilen tek doymamış organik asittir.</a:t>
            </a:r>
          </a:p>
          <a:p>
            <a:pPr marL="0" indent="0" algn="just">
              <a:buNone/>
            </a:pPr>
            <a:r>
              <a:rPr lang="tr-TR" dirty="0"/>
              <a:t>	</a:t>
            </a:r>
            <a:r>
              <a:rPr lang="tr-TR" dirty="0" err="1"/>
              <a:t>Sorbik</a:t>
            </a:r>
            <a:r>
              <a:rPr lang="tr-TR" dirty="0"/>
              <a:t> asit ve potasyum </a:t>
            </a:r>
            <a:r>
              <a:rPr lang="tr-TR" dirty="0" err="1"/>
              <a:t>sorbat</a:t>
            </a:r>
            <a:r>
              <a:rPr lang="tr-TR" dirty="0"/>
              <a:t> geniş bir </a:t>
            </a:r>
            <a:r>
              <a:rPr lang="tr-TR" dirty="0" err="1"/>
              <a:t>antimikrobiyal</a:t>
            </a:r>
            <a:r>
              <a:rPr lang="tr-TR" dirty="0"/>
              <a:t> spektruma sahiptir. </a:t>
            </a:r>
            <a:r>
              <a:rPr lang="tr-TR" dirty="0" err="1"/>
              <a:t>Sorbik</a:t>
            </a:r>
            <a:r>
              <a:rPr lang="tr-TR" dirty="0"/>
              <a:t> asit ve tuzları maya ve küflere karşı aktif, bakterilere karşı daha az aktif olmakla beraber </a:t>
            </a:r>
            <a:r>
              <a:rPr lang="tr-TR" dirty="0" err="1"/>
              <a:t>katalaz</a:t>
            </a:r>
            <a:r>
              <a:rPr lang="tr-TR" dirty="0"/>
              <a:t>-pozitif mikroorganizmalara karşı da etkili olabilmektedir.</a:t>
            </a:r>
          </a:p>
          <a:p>
            <a:pPr marL="0" indent="0">
              <a:buNone/>
            </a:pPr>
            <a:r>
              <a:rPr lang="tr-TR" dirty="0"/>
              <a:t> </a:t>
            </a:r>
          </a:p>
          <a:p>
            <a:endParaRPr lang="tr-TR" dirty="0"/>
          </a:p>
        </p:txBody>
      </p:sp>
    </p:spTree>
    <p:extLst>
      <p:ext uri="{BB962C8B-B14F-4D97-AF65-F5344CB8AC3E}">
        <p14:creationId xmlns:p14="http://schemas.microsoft.com/office/powerpoint/2010/main" val="982273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279" y="136886"/>
            <a:ext cx="12067890" cy="6625294"/>
          </a:xfrm>
        </p:spPr>
        <p:txBody>
          <a:bodyPr>
            <a:normAutofit fontScale="92500" lnSpcReduction="10000"/>
          </a:bodyPr>
          <a:lstStyle/>
          <a:p>
            <a:pPr marL="0" indent="0">
              <a:buNone/>
            </a:pPr>
            <a:r>
              <a:rPr lang="tr-TR" b="1" i="1" dirty="0">
                <a:solidFill>
                  <a:srgbClr val="0070C0"/>
                </a:solidFill>
                <a:effectLst>
                  <a:outerShdw blurRad="38100" dist="38100" dir="2700000" algn="tl">
                    <a:srgbClr val="000000">
                      <a:alpha val="43137"/>
                    </a:srgbClr>
                  </a:outerShdw>
                </a:effectLst>
              </a:rPr>
              <a:t>	1.4.Propiyonik asit ve tuzları:</a:t>
            </a:r>
            <a:endParaRPr lang="tr-TR" i="1" dirty="0">
              <a:solidFill>
                <a:srgbClr val="0070C0"/>
              </a:solidFill>
              <a:effectLst>
                <a:outerShdw blurRad="38100" dist="38100" dir="2700000" algn="tl">
                  <a:srgbClr val="000000">
                    <a:alpha val="43137"/>
                  </a:srgbClr>
                </a:outerShdw>
              </a:effectLst>
            </a:endParaRPr>
          </a:p>
          <a:p>
            <a:pPr marL="0" indent="0" algn="just">
              <a:buNone/>
            </a:pPr>
            <a:r>
              <a:rPr lang="tr-TR" dirty="0"/>
              <a:t>	</a:t>
            </a:r>
            <a:r>
              <a:rPr lang="tr-TR" dirty="0" err="1"/>
              <a:t>Propiyonik</a:t>
            </a:r>
            <a:r>
              <a:rPr lang="tr-TR" dirty="0"/>
              <a:t> asit alifatik </a:t>
            </a:r>
            <a:r>
              <a:rPr lang="tr-TR" dirty="0" err="1"/>
              <a:t>monokarboksilik</a:t>
            </a:r>
            <a:r>
              <a:rPr lang="tr-TR" dirty="0"/>
              <a:t> asit serilerinin bir üyesidir. Bu serilerin üyelerinin </a:t>
            </a:r>
            <a:r>
              <a:rPr lang="tr-TR" dirty="0" err="1"/>
              <a:t>antimikrobiyal</a:t>
            </a:r>
            <a:r>
              <a:rPr lang="tr-TR" dirty="0"/>
              <a:t> özellikleri yaklaşık olarak 1913 yılından beri bilinmektedir. </a:t>
            </a:r>
            <a:r>
              <a:rPr lang="tr-TR" dirty="0" err="1"/>
              <a:t>Propiyonik</a:t>
            </a:r>
            <a:r>
              <a:rPr lang="tr-TR" dirty="0"/>
              <a:t> asit su ile kolaylıkla karışır ve sodyum tuzu kalsiyum tuzundan daha çözünür niteliktedir.</a:t>
            </a:r>
          </a:p>
          <a:p>
            <a:pPr marL="0" indent="0" algn="just">
              <a:buNone/>
            </a:pPr>
            <a:r>
              <a:rPr lang="tr-TR" dirty="0"/>
              <a:t>	</a:t>
            </a:r>
            <a:r>
              <a:rPr lang="tr-TR" dirty="0" err="1"/>
              <a:t>Propiyonatlar</a:t>
            </a:r>
            <a:r>
              <a:rPr lang="tr-TR" dirty="0"/>
              <a:t> küflere karşı sodyum </a:t>
            </a:r>
            <a:r>
              <a:rPr lang="tr-TR" dirty="0" err="1"/>
              <a:t>benzoattan</a:t>
            </a:r>
            <a:r>
              <a:rPr lang="tr-TR" dirty="0"/>
              <a:t> daha aktiftir ancak mayalara karşı aktiviteleri bulunmamaktadır. Söz konusu maddeler ekmeklerde en önemli iki sorun olan küflenme ile </a:t>
            </a:r>
            <a:r>
              <a:rPr lang="tr-TR" i="1" dirty="0" err="1"/>
              <a:t>Bacillus</a:t>
            </a:r>
            <a:r>
              <a:rPr lang="tr-TR" i="1" dirty="0"/>
              <a:t> </a:t>
            </a:r>
            <a:r>
              <a:rPr lang="tr-TR" i="1" dirty="0" err="1"/>
              <a:t>mesentericus</a:t>
            </a:r>
            <a:r>
              <a:rPr lang="tr-TR" i="1" dirty="0"/>
              <a:t> </a:t>
            </a:r>
            <a:r>
              <a:rPr lang="tr-TR" dirty="0"/>
              <a:t>ve </a:t>
            </a:r>
            <a:r>
              <a:rPr lang="tr-TR" i="1" dirty="0" err="1"/>
              <a:t>Bacillus</a:t>
            </a:r>
            <a:r>
              <a:rPr lang="tr-TR" i="1" dirty="0"/>
              <a:t> </a:t>
            </a:r>
            <a:r>
              <a:rPr lang="tr-TR" i="1" dirty="0" err="1"/>
              <a:t>subtilus</a:t>
            </a:r>
            <a:r>
              <a:rPr lang="tr-TR" dirty="0" err="1"/>
              <a:t>’un</a:t>
            </a:r>
            <a:r>
              <a:rPr lang="tr-TR" dirty="0"/>
              <a:t> neden oldukları rop hastalığına karşı etkili olup, mayalara karşı etkin olmadıklarından </a:t>
            </a:r>
            <a:r>
              <a:rPr lang="tr-TR" i="1" dirty="0" err="1"/>
              <a:t>Saccharomyces</a:t>
            </a:r>
            <a:r>
              <a:rPr lang="tr-TR" i="1" dirty="0"/>
              <a:t> </a:t>
            </a:r>
            <a:r>
              <a:rPr lang="tr-TR" i="1" dirty="0" err="1"/>
              <a:t>cerevisiae</a:t>
            </a:r>
            <a:r>
              <a:rPr lang="tr-TR" i="1" dirty="0"/>
              <a:t> </a:t>
            </a:r>
            <a:r>
              <a:rPr lang="tr-TR" dirty="0"/>
              <a:t>fermantasyonu gerçekleştirebilmektedir.</a:t>
            </a:r>
          </a:p>
          <a:p>
            <a:pPr marL="0" indent="0">
              <a:buNone/>
            </a:pPr>
            <a:r>
              <a:rPr lang="tr-TR" b="1" i="1" dirty="0">
                <a:solidFill>
                  <a:srgbClr val="0070C0"/>
                </a:solidFill>
                <a:effectLst>
                  <a:outerShdw blurRad="38100" dist="38100" dir="2700000" algn="tl">
                    <a:srgbClr val="000000">
                      <a:alpha val="43137"/>
                    </a:srgbClr>
                  </a:outerShdw>
                </a:effectLst>
              </a:rPr>
              <a:t>	1.5. </a:t>
            </a:r>
            <a:r>
              <a:rPr lang="tr-TR" b="1" i="1" dirty="0" err="1">
                <a:solidFill>
                  <a:srgbClr val="0070C0"/>
                </a:solidFill>
                <a:effectLst>
                  <a:outerShdw blurRad="38100" dist="38100" dir="2700000" algn="tl">
                    <a:srgbClr val="000000">
                      <a:alpha val="43137"/>
                    </a:srgbClr>
                  </a:outerShdw>
                </a:effectLst>
              </a:rPr>
              <a:t>Parabenler</a:t>
            </a:r>
            <a:r>
              <a:rPr lang="tr-TR" b="1" i="1" dirty="0">
                <a:solidFill>
                  <a:srgbClr val="0070C0"/>
                </a:solidFill>
                <a:effectLst>
                  <a:outerShdw blurRad="38100" dist="38100" dir="2700000" algn="tl">
                    <a:srgbClr val="000000">
                      <a:alpha val="43137"/>
                    </a:srgbClr>
                  </a:outerShdw>
                </a:effectLst>
              </a:rPr>
              <a:t> (Para-</a:t>
            </a:r>
            <a:r>
              <a:rPr lang="tr-TR" b="1" i="1" dirty="0" err="1">
                <a:solidFill>
                  <a:srgbClr val="0070C0"/>
                </a:solidFill>
                <a:effectLst>
                  <a:outerShdw blurRad="38100" dist="38100" dir="2700000" algn="tl">
                    <a:srgbClr val="000000">
                      <a:alpha val="43137"/>
                    </a:srgbClr>
                  </a:outerShdw>
                </a:effectLst>
              </a:rPr>
              <a:t>hidroksibenzoik</a:t>
            </a:r>
            <a:r>
              <a:rPr lang="tr-TR" b="1" i="1" dirty="0">
                <a:solidFill>
                  <a:srgbClr val="0070C0"/>
                </a:solidFill>
                <a:effectLst>
                  <a:outerShdw blurRad="38100" dist="38100" dir="2700000" algn="tl">
                    <a:srgbClr val="000000">
                      <a:alpha val="43137"/>
                    </a:srgbClr>
                  </a:outerShdw>
                </a:effectLst>
              </a:rPr>
              <a:t> asit esterleri):</a:t>
            </a:r>
            <a:endParaRPr lang="tr-TR" dirty="0"/>
          </a:p>
          <a:p>
            <a:pPr marL="0" indent="0" algn="just">
              <a:buNone/>
            </a:pPr>
            <a:r>
              <a:rPr lang="tr-TR" b="1" dirty="0"/>
              <a:t>	</a:t>
            </a:r>
            <a:r>
              <a:rPr lang="tr-TR" dirty="0"/>
              <a:t>Para-</a:t>
            </a:r>
            <a:r>
              <a:rPr lang="tr-TR" dirty="0" err="1"/>
              <a:t>hidroksibenzoik</a:t>
            </a:r>
            <a:r>
              <a:rPr lang="tr-TR" dirty="0"/>
              <a:t> asidin alkil esteri olan ve kısaca </a:t>
            </a:r>
            <a:r>
              <a:rPr lang="tr-TR" dirty="0" err="1"/>
              <a:t>parabenler</a:t>
            </a:r>
            <a:r>
              <a:rPr lang="tr-TR" dirty="0"/>
              <a:t> olarak isimlendirilen koruyucu maddeler önceleri ilaç ve kozmetik endüstrisinde kullanılmıştır. 1930’lardan sonra ise gıda endüstrisinde kullanımları başlamıştır.</a:t>
            </a:r>
          </a:p>
          <a:p>
            <a:pPr marL="0" indent="0" algn="just">
              <a:buNone/>
            </a:pPr>
            <a:r>
              <a:rPr lang="tr-TR" dirty="0"/>
              <a:t>	</a:t>
            </a:r>
            <a:r>
              <a:rPr lang="tr-TR" dirty="0" err="1"/>
              <a:t>Parabenler</a:t>
            </a:r>
            <a:r>
              <a:rPr lang="tr-TR" dirty="0"/>
              <a:t> maya ve küflere karşı daha aktif, bakterilere ve özellikle Gram negatif bakterilere karşı daha az aktiftirler. </a:t>
            </a:r>
            <a:r>
              <a:rPr lang="tr-TR" dirty="0" err="1"/>
              <a:t>Parabenlerin</a:t>
            </a:r>
            <a:r>
              <a:rPr lang="tr-TR" dirty="0"/>
              <a:t> </a:t>
            </a:r>
            <a:r>
              <a:rPr lang="tr-TR" dirty="0" err="1"/>
              <a:t>antimikrobiyal</a:t>
            </a:r>
            <a:r>
              <a:rPr lang="tr-TR" dirty="0"/>
              <a:t> aktiviteleri akil zincirinin uzunluğuyla orantılı olarak artmakla beraber çözünürlükleri azaldığında kısa alkil zincirine sahip esterleri daha yaygın olarak kullanılmaktadır.</a:t>
            </a:r>
          </a:p>
          <a:p>
            <a:pPr marL="0" indent="0" algn="just">
              <a:buNone/>
            </a:pPr>
            <a:endParaRPr lang="tr-TR" dirty="0"/>
          </a:p>
          <a:p>
            <a:endParaRPr lang="tr-TR" dirty="0"/>
          </a:p>
        </p:txBody>
      </p:sp>
    </p:spTree>
    <p:extLst>
      <p:ext uri="{BB962C8B-B14F-4D97-AF65-F5344CB8AC3E}">
        <p14:creationId xmlns:p14="http://schemas.microsoft.com/office/powerpoint/2010/main" val="36726143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03" y="131411"/>
            <a:ext cx="11974807" cy="6614341"/>
          </a:xfrm>
        </p:spPr>
        <p:txBody>
          <a:bodyPr>
            <a:normAutofit/>
          </a:bodyPr>
          <a:lstStyle/>
          <a:p>
            <a:pPr marL="0" indent="0">
              <a:buNone/>
            </a:pPr>
            <a:r>
              <a:rPr lang="tr-TR" b="1" dirty="0"/>
              <a:t>	</a:t>
            </a:r>
            <a:r>
              <a:rPr lang="tr-TR" sz="3200" b="1" dirty="0">
                <a:solidFill>
                  <a:srgbClr val="FF0000"/>
                </a:solidFill>
              </a:rPr>
              <a:t>2. Kükürt dioksit ve sülfitler</a:t>
            </a:r>
          </a:p>
          <a:p>
            <a:pPr marL="0" indent="0" algn="just">
              <a:buNone/>
            </a:pPr>
            <a:r>
              <a:rPr lang="tr-TR" dirty="0"/>
              <a:t>	Kükürt dioksit koruyucu madde olarak ilk defa 17. yüzyılda elma suyu üretiminde kullanılmıştır. Elma sularının muhafaza edildiği fıçılarda, element halindeki kükürt akıtılarak kükürt dioksit oluşturulmuş ve elma suyu bu fıçılara doldurularak mikroorganizmaların </a:t>
            </a:r>
            <a:r>
              <a:rPr lang="tr-TR" dirty="0" err="1"/>
              <a:t>inhibisyonu</a:t>
            </a:r>
            <a:r>
              <a:rPr lang="tr-TR" dirty="0"/>
              <a:t> sağlanmıştır.</a:t>
            </a:r>
          </a:p>
          <a:p>
            <a:pPr marL="0" indent="0" algn="just">
              <a:buNone/>
            </a:pPr>
            <a:r>
              <a:rPr lang="tr-TR" dirty="0"/>
              <a:t>	Kükürt dioksitin bir tuz formunda kullanımının teknolojik açıdan daha uygun olduğu belirtilmektedir. </a:t>
            </a:r>
          </a:p>
          <a:p>
            <a:pPr marL="0" indent="0" algn="just">
              <a:buNone/>
            </a:pPr>
            <a:r>
              <a:rPr lang="tr-TR" dirty="0"/>
              <a:t>	Üretimlerinden itibaren çeşitli aşamalarda meyvelere bulaşan küflerin önlenmesinde kullanılabilecek en uygun koruyucunun kükürt dioksit olduğu çeşitli araştırmalarda ortaya konulmuştur.</a:t>
            </a:r>
          </a:p>
          <a:p>
            <a:endParaRPr lang="tr-TR" dirty="0"/>
          </a:p>
        </p:txBody>
      </p:sp>
    </p:spTree>
    <p:extLst>
      <p:ext uri="{BB962C8B-B14F-4D97-AF65-F5344CB8AC3E}">
        <p14:creationId xmlns:p14="http://schemas.microsoft.com/office/powerpoint/2010/main" val="661411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60229" y="125936"/>
            <a:ext cx="11980283" cy="6614342"/>
          </a:xfrm>
        </p:spPr>
        <p:txBody>
          <a:bodyPr>
            <a:normAutofit fontScale="92500" lnSpcReduction="20000"/>
          </a:bodyPr>
          <a:lstStyle/>
          <a:p>
            <a:pPr marL="0" indent="0">
              <a:buNone/>
            </a:pPr>
            <a:r>
              <a:rPr lang="tr-TR" b="1" dirty="0"/>
              <a:t>	</a:t>
            </a:r>
            <a:r>
              <a:rPr lang="tr-TR" sz="3200" b="1" dirty="0">
                <a:solidFill>
                  <a:srgbClr val="FF0000"/>
                </a:solidFill>
              </a:rPr>
              <a:t>3. Nitrat ve </a:t>
            </a:r>
            <a:r>
              <a:rPr lang="tr-TR" sz="3200" b="1" dirty="0" err="1">
                <a:solidFill>
                  <a:srgbClr val="FF0000"/>
                </a:solidFill>
              </a:rPr>
              <a:t>nitritler</a:t>
            </a:r>
            <a:endParaRPr lang="tr-TR" dirty="0"/>
          </a:p>
          <a:p>
            <a:pPr marL="0" indent="0" algn="just">
              <a:buNone/>
            </a:pPr>
            <a:r>
              <a:rPr lang="tr-TR" dirty="0"/>
              <a:t>	Nitrat ve </a:t>
            </a:r>
            <a:r>
              <a:rPr lang="tr-TR" dirty="0" err="1"/>
              <a:t>nitritlerin</a:t>
            </a:r>
            <a:r>
              <a:rPr lang="tr-TR" dirty="0"/>
              <a:t> sodyum ve potasyum tuzları olan sodyum nitrat ile potasyum nitrat ve sodyum </a:t>
            </a:r>
            <a:r>
              <a:rPr lang="tr-TR" dirty="0" err="1"/>
              <a:t>nitrit</a:t>
            </a:r>
            <a:r>
              <a:rPr lang="tr-TR" dirty="0"/>
              <a:t> ile potasyum </a:t>
            </a:r>
            <a:r>
              <a:rPr lang="tr-TR" dirty="0" err="1"/>
              <a:t>nitrit</a:t>
            </a:r>
            <a:r>
              <a:rPr lang="tr-TR" dirty="0"/>
              <a:t>, et, et ürünleri ve balıklarda karakteristik lezzet ve renk vermek ve </a:t>
            </a:r>
            <a:r>
              <a:rPr lang="tr-TR" dirty="0" err="1"/>
              <a:t>mikrobiyal</a:t>
            </a:r>
            <a:r>
              <a:rPr lang="tr-TR" dirty="0"/>
              <a:t> </a:t>
            </a:r>
            <a:r>
              <a:rPr lang="tr-TR" dirty="0" err="1"/>
              <a:t>stabilitelerini</a:t>
            </a:r>
            <a:r>
              <a:rPr lang="tr-TR" dirty="0"/>
              <a:t> sağlamak amacıyla kullanılan </a:t>
            </a:r>
            <a:r>
              <a:rPr lang="tr-TR" dirty="0" err="1"/>
              <a:t>kürleme</a:t>
            </a:r>
            <a:r>
              <a:rPr lang="tr-TR" dirty="0"/>
              <a:t> ajanlarıdır.</a:t>
            </a:r>
          </a:p>
          <a:p>
            <a:pPr marL="0" indent="0" algn="just">
              <a:buNone/>
            </a:pPr>
            <a:r>
              <a:rPr lang="tr-TR" dirty="0"/>
              <a:t>	</a:t>
            </a:r>
            <a:r>
              <a:rPr lang="tr-TR" dirty="0" err="1"/>
              <a:t>Nitritler</a:t>
            </a:r>
            <a:r>
              <a:rPr lang="tr-TR" dirty="0"/>
              <a:t> bir gıda sistemi içine direkt olarak ilave edilebildiği gibi nitrat-indirgeyen bakteriler tarafından bir nitrat kaynağından da üretilebilmektedir. Nitrat varlığında gıda sisteminin </a:t>
            </a:r>
            <a:r>
              <a:rPr lang="tr-TR" dirty="0" err="1"/>
              <a:t>fizikokimyasal</a:t>
            </a:r>
            <a:r>
              <a:rPr lang="tr-TR" dirty="0"/>
              <a:t> özelliklerine bağlı olarak kompleks reaksiyonlar oluşmaktadır. </a:t>
            </a:r>
            <a:r>
              <a:rPr lang="tr-TR" dirty="0" err="1"/>
              <a:t>Nitrit</a:t>
            </a:r>
            <a:r>
              <a:rPr lang="tr-TR" dirty="0"/>
              <a:t> hem indirgen hem de yükseltgen bir madde olup, organik maddelere karşı aşırı derecede reaktiftir ve ısıya stabil değildir. Stabil bir yapıya sahip olan nitrat iyonu ise bakteri etkinliği sonucu </a:t>
            </a:r>
            <a:r>
              <a:rPr lang="tr-TR" dirty="0" err="1"/>
              <a:t>nitrite</a:t>
            </a:r>
            <a:r>
              <a:rPr lang="tr-TR" dirty="0"/>
              <a:t> indirgenmektedir.</a:t>
            </a:r>
          </a:p>
          <a:p>
            <a:pPr marL="0" indent="0" algn="just">
              <a:buNone/>
            </a:pPr>
            <a:r>
              <a:rPr lang="tr-TR" dirty="0"/>
              <a:t>	</a:t>
            </a:r>
            <a:r>
              <a:rPr lang="tr-TR" dirty="0" err="1"/>
              <a:t>Nitrit</a:t>
            </a:r>
            <a:r>
              <a:rPr lang="tr-TR" dirty="0"/>
              <a:t> tek başına veya sodyum klorür ile birlikte kullanıldığında önemli </a:t>
            </a:r>
            <a:r>
              <a:rPr lang="tr-TR" dirty="0" err="1"/>
              <a:t>antimikrobiyal</a:t>
            </a:r>
            <a:r>
              <a:rPr lang="tr-TR" dirty="0"/>
              <a:t> özelliğe sahip olup, bakterilere karşı daha etkin olmaktadır. </a:t>
            </a:r>
            <a:r>
              <a:rPr lang="tr-TR" dirty="0" err="1"/>
              <a:t>Nitritin</a:t>
            </a:r>
            <a:r>
              <a:rPr lang="tr-TR" dirty="0"/>
              <a:t> </a:t>
            </a:r>
            <a:r>
              <a:rPr lang="tr-TR" dirty="0" err="1"/>
              <a:t>antimikrobiyal</a:t>
            </a:r>
            <a:r>
              <a:rPr lang="tr-TR" dirty="0"/>
              <a:t> etkisinin sınırlı olduğu ve birçok </a:t>
            </a:r>
            <a:r>
              <a:rPr lang="tr-TR" i="1" dirty="0" err="1"/>
              <a:t>Lactobacillus</a:t>
            </a:r>
            <a:r>
              <a:rPr lang="tr-TR" dirty="0"/>
              <a:t>, </a:t>
            </a:r>
            <a:r>
              <a:rPr lang="tr-TR" i="1" dirty="0" err="1"/>
              <a:t>Pediococcus</a:t>
            </a:r>
            <a:r>
              <a:rPr lang="tr-TR" dirty="0"/>
              <a:t>, </a:t>
            </a:r>
            <a:r>
              <a:rPr lang="tr-TR" i="1" dirty="0" err="1"/>
              <a:t>Enterococcus</a:t>
            </a:r>
            <a:r>
              <a:rPr lang="tr-TR" dirty="0"/>
              <a:t> türleri ile Gram negatif bakteri türlerinin </a:t>
            </a:r>
            <a:r>
              <a:rPr lang="tr-TR" dirty="0" err="1"/>
              <a:t>nitrite</a:t>
            </a:r>
            <a:r>
              <a:rPr lang="tr-TR" dirty="0"/>
              <a:t> karşı dirençli olduğu belirtilmektedir.</a:t>
            </a:r>
          </a:p>
          <a:p>
            <a:pPr marL="0" indent="0" algn="just">
              <a:buNone/>
            </a:pPr>
            <a:r>
              <a:rPr lang="tr-TR" dirty="0"/>
              <a:t>	Et ürünlerinde koruyucu kullanılmadığı takdirde gelişebilen ve çok tehlikeli bir gıda </a:t>
            </a:r>
            <a:r>
              <a:rPr lang="tr-TR" dirty="0" err="1"/>
              <a:t>intoksikasyonu</a:t>
            </a:r>
            <a:r>
              <a:rPr lang="tr-TR" dirty="0"/>
              <a:t> olan </a:t>
            </a:r>
            <a:r>
              <a:rPr lang="tr-TR" dirty="0" err="1"/>
              <a:t>botulizme</a:t>
            </a:r>
            <a:r>
              <a:rPr lang="tr-TR" dirty="0"/>
              <a:t> neden olan </a:t>
            </a:r>
            <a:r>
              <a:rPr lang="tr-TR" i="1" dirty="0" err="1"/>
              <a:t>Clostridium</a:t>
            </a:r>
            <a:r>
              <a:rPr lang="tr-TR" i="1" dirty="0"/>
              <a:t> </a:t>
            </a:r>
            <a:r>
              <a:rPr lang="tr-TR" i="1" dirty="0" err="1"/>
              <a:t>botulinum</a:t>
            </a:r>
            <a:r>
              <a:rPr lang="tr-TR" dirty="0" err="1"/>
              <a:t>’a</a:t>
            </a:r>
            <a:r>
              <a:rPr lang="tr-TR" dirty="0"/>
              <a:t> karşı koruma sağlamak amacıyla </a:t>
            </a:r>
            <a:r>
              <a:rPr lang="tr-TR" dirty="0" err="1"/>
              <a:t>nitrit</a:t>
            </a:r>
            <a:r>
              <a:rPr lang="tr-TR" dirty="0"/>
              <a:t> ve nitratlar </a:t>
            </a:r>
            <a:r>
              <a:rPr lang="tr-TR" dirty="0" err="1"/>
              <a:t>kürleme</a:t>
            </a:r>
            <a:r>
              <a:rPr lang="tr-TR" dirty="0"/>
              <a:t> ajanı olarak kullanılmaktadır</a:t>
            </a:r>
          </a:p>
          <a:p>
            <a:pPr marL="0" indent="0" algn="just">
              <a:buNone/>
            </a:pPr>
            <a:r>
              <a:rPr lang="tr-TR" dirty="0"/>
              <a:t>	Nitrat ve </a:t>
            </a:r>
            <a:r>
              <a:rPr lang="tr-TR" dirty="0" err="1"/>
              <a:t>nitritlerin</a:t>
            </a:r>
            <a:r>
              <a:rPr lang="tr-TR" dirty="0"/>
              <a:t> kullanımı diğer gıda zehirlenmelerine ve enfeksiyonlarına yol açan mikroorganizmaların gelişiminin engellenmesinde de önemlidir</a:t>
            </a:r>
          </a:p>
          <a:p>
            <a:pPr marL="0" indent="0" algn="just">
              <a:buNone/>
            </a:pPr>
            <a:endParaRPr lang="tr-TR" dirty="0"/>
          </a:p>
        </p:txBody>
      </p:sp>
    </p:spTree>
    <p:extLst>
      <p:ext uri="{BB962C8B-B14F-4D97-AF65-F5344CB8AC3E}">
        <p14:creationId xmlns:p14="http://schemas.microsoft.com/office/powerpoint/2010/main" val="2704280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8596" y="175215"/>
            <a:ext cx="11974808" cy="6571196"/>
          </a:xfrm>
        </p:spPr>
        <p:txBody>
          <a:bodyPr>
            <a:normAutofit/>
          </a:bodyPr>
          <a:lstStyle/>
          <a:p>
            <a:pPr marL="0" indent="0">
              <a:buNone/>
            </a:pPr>
            <a:r>
              <a:rPr lang="tr-TR" b="1" dirty="0"/>
              <a:t>	</a:t>
            </a:r>
            <a:r>
              <a:rPr lang="tr-TR" sz="3200" b="1" dirty="0">
                <a:solidFill>
                  <a:srgbClr val="FF0000"/>
                </a:solidFill>
              </a:rPr>
              <a:t>4.Dimetil </a:t>
            </a:r>
            <a:r>
              <a:rPr lang="tr-TR" sz="3200" b="1" dirty="0" err="1">
                <a:solidFill>
                  <a:srgbClr val="FF0000"/>
                </a:solidFill>
              </a:rPr>
              <a:t>dikarbonat</a:t>
            </a:r>
            <a:endParaRPr lang="tr-TR" dirty="0"/>
          </a:p>
          <a:p>
            <a:pPr marL="0" indent="0" algn="just">
              <a:buNone/>
            </a:pPr>
            <a:r>
              <a:rPr lang="tr-TR" dirty="0"/>
              <a:t>	</a:t>
            </a:r>
            <a:r>
              <a:rPr lang="tr-TR" dirty="0" err="1"/>
              <a:t>Dimetil</a:t>
            </a:r>
            <a:r>
              <a:rPr lang="tr-TR" dirty="0"/>
              <a:t> </a:t>
            </a:r>
            <a:r>
              <a:rPr lang="tr-TR" dirty="0" err="1"/>
              <a:t>dikarbonat</a:t>
            </a:r>
            <a:r>
              <a:rPr lang="tr-TR" dirty="0"/>
              <a:t> renksiz, meyve kokulu sıvı bir madde olup, suda az, organik çözücülerde daha fazla çözünmekte ve ısıtıldığında yapısı bozulmaktadır. Daha çok </a:t>
            </a:r>
            <a:r>
              <a:rPr lang="tr-TR" dirty="0" err="1"/>
              <a:t>fungisit</a:t>
            </a:r>
            <a:r>
              <a:rPr lang="tr-TR" dirty="0"/>
              <a:t> olarak kullanılmaktadır. DMDC ile kükürt </a:t>
            </a:r>
            <a:r>
              <a:rPr lang="tr-TR" dirty="0" err="1"/>
              <a:t>dioksidin</a:t>
            </a:r>
            <a:r>
              <a:rPr lang="tr-TR" dirty="0"/>
              <a:t> birlikte kullanımı ile mayalara karşı etkinliğin arttığı bildirilmektedir. </a:t>
            </a:r>
            <a:r>
              <a:rPr lang="tr-TR" dirty="0" err="1"/>
              <a:t>DMDC’ın</a:t>
            </a:r>
            <a:r>
              <a:rPr lang="tr-TR" dirty="0"/>
              <a:t> bakterilere karşı etkisinin mayalara olduğu kadar yüksek olmadığı ve kükürt dioksit ile beraber kullanıldığında bazı bakterilere karşı kısmen etkili olabildiği gösterilmiştir. Küflere karşı etkinlik için maya ve bazı bakterilere karşı kullanıldığından daha fazla DMDC gerektiği belirtilmektedir.</a:t>
            </a:r>
          </a:p>
          <a:p>
            <a:pPr marL="0" indent="0" algn="just">
              <a:buNone/>
            </a:pPr>
            <a:r>
              <a:rPr lang="tr-TR" dirty="0"/>
              <a:t>	</a:t>
            </a:r>
            <a:r>
              <a:rPr lang="tr-TR" dirty="0" err="1"/>
              <a:t>DEDC’ın</a:t>
            </a:r>
            <a:r>
              <a:rPr lang="tr-TR" dirty="0"/>
              <a:t> amonyak ile reaksiyonu sonucunda kanserojen nitelikte bir madde olan etil karbonatın az miktarda da </a:t>
            </a:r>
            <a:r>
              <a:rPr lang="tr-TR" dirty="0" err="1"/>
              <a:t>olsada</a:t>
            </a:r>
            <a:r>
              <a:rPr lang="tr-TR" dirty="0"/>
              <a:t> oluştuğu göz önüne alınarak 1972 yılından beri bu maddenin kullanımı yasaklanmıştır. </a:t>
            </a:r>
            <a:r>
              <a:rPr lang="tr-TR" dirty="0" err="1"/>
              <a:t>DMDC’ın</a:t>
            </a:r>
            <a:r>
              <a:rPr lang="tr-TR" dirty="0"/>
              <a:t> kullanımına ise pek çok ülkede izin </a:t>
            </a:r>
            <a:r>
              <a:rPr lang="tr-TR" dirty="0" err="1"/>
              <a:t>verilemektedir</a:t>
            </a:r>
            <a:r>
              <a:rPr lang="tr-TR" dirty="0"/>
              <a:t>.</a:t>
            </a:r>
          </a:p>
          <a:p>
            <a:pPr marL="0" indent="0">
              <a:buNone/>
            </a:pPr>
            <a:r>
              <a:rPr lang="tr-TR" dirty="0"/>
              <a:t> </a:t>
            </a:r>
          </a:p>
          <a:p>
            <a:endParaRPr lang="tr-TR" dirty="0"/>
          </a:p>
        </p:txBody>
      </p:sp>
    </p:spTree>
    <p:extLst>
      <p:ext uri="{BB962C8B-B14F-4D97-AF65-F5344CB8AC3E}">
        <p14:creationId xmlns:p14="http://schemas.microsoft.com/office/powerpoint/2010/main" val="368845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3804"/>
            <a:ext cx="12122644" cy="6723851"/>
          </a:xfrm>
        </p:spPr>
        <p:txBody>
          <a:bodyPr>
            <a:normAutofit lnSpcReduction="10000"/>
          </a:bodyPr>
          <a:lstStyle/>
          <a:p>
            <a:pPr marL="0" indent="0">
              <a:buNone/>
            </a:pPr>
            <a:r>
              <a:rPr lang="tr-TR" b="1" i="1" dirty="0">
                <a:solidFill>
                  <a:schemeClr val="accent5"/>
                </a:solidFill>
                <a:effectLst>
                  <a:outerShdw blurRad="38100" dist="38100" dir="2700000" algn="tl">
                    <a:srgbClr val="000000">
                      <a:alpha val="43137"/>
                    </a:srgbClr>
                  </a:outerShdw>
                </a:effectLst>
              </a:rPr>
              <a:t>	</a:t>
            </a:r>
            <a:r>
              <a:rPr lang="tr-TR" sz="3200" b="1" dirty="0">
                <a:solidFill>
                  <a:srgbClr val="FF0000"/>
                </a:solidFill>
              </a:rPr>
              <a:t>5. Koruyucu Gazlar:</a:t>
            </a:r>
          </a:p>
          <a:p>
            <a:pPr marL="0" indent="0">
              <a:buNone/>
            </a:pPr>
            <a:r>
              <a:rPr lang="tr-TR" b="1" i="1" dirty="0">
                <a:solidFill>
                  <a:schemeClr val="accent5"/>
                </a:solidFill>
                <a:effectLst>
                  <a:outerShdw blurRad="38100" dist="38100" dir="2700000" algn="tl">
                    <a:srgbClr val="000000">
                      <a:alpha val="43137"/>
                    </a:srgbClr>
                  </a:outerShdw>
                </a:effectLst>
              </a:rPr>
              <a:t>	5.1. Karbondioksit:</a:t>
            </a:r>
          </a:p>
          <a:p>
            <a:pPr marL="0" indent="0" algn="just">
              <a:buNone/>
            </a:pPr>
            <a:r>
              <a:rPr lang="tr-TR" b="1" dirty="0"/>
              <a:t>	</a:t>
            </a:r>
            <a:r>
              <a:rPr lang="tr-TR" dirty="0"/>
              <a:t>Karbondioksit normal depolama sıcaklıklarında renksiz, kokusuz ve yanmaz bir gazdır. Atmosfer %0.03 karbondioksit gazı bulunmaktadır. Yaklaşık %10’un altındaki konsantrasyonlarda insanlar için zehir olmadığı, ancak bu düzeyin üzerinde uzun süre karbondioksite maruz kalan kişilerde kendinden geçme durumunun söz konusu olduğu bilinmektedir. Karbondioksit kullanımının oksijen ortamdan uzaklaştırılmasından ve azot kullanımından ve azot kullanımından daha yüksek </a:t>
            </a:r>
            <a:r>
              <a:rPr lang="tr-TR" dirty="0" err="1"/>
              <a:t>antimikrobiyal</a:t>
            </a:r>
            <a:r>
              <a:rPr lang="tr-TR" dirty="0"/>
              <a:t> etki sağlandığı belirtilmektedir. </a:t>
            </a:r>
          </a:p>
          <a:p>
            <a:pPr marL="0" indent="0" algn="just">
              <a:buNone/>
            </a:pPr>
            <a:r>
              <a:rPr lang="tr-TR" dirty="0"/>
              <a:t>	Karbondioksite karşı küfler duyarlı olup mayalar bir dereceye kadar dirençlidir, bakteriler ise oksijen gereksinimlerine göre çok değişik tepkiler göstermektedir. Genelde Gram negatif bakterilerin Gram pozitif bakterilerden daha duyarlı olduğu ve en çok </a:t>
            </a:r>
            <a:r>
              <a:rPr lang="tr-TR" dirty="0" err="1"/>
              <a:t>etiklenen</a:t>
            </a:r>
            <a:r>
              <a:rPr lang="tr-TR" dirty="0"/>
              <a:t> bakterilerin pişmemiş gıdalarda çabuk üreyen ve istenmeyen kokulara sebep olan </a:t>
            </a:r>
            <a:r>
              <a:rPr lang="tr-TR" i="1" dirty="0" err="1"/>
              <a:t>Pseudomonas</a:t>
            </a:r>
            <a:r>
              <a:rPr lang="tr-TR" i="1" dirty="0"/>
              <a:t> </a:t>
            </a:r>
            <a:r>
              <a:rPr lang="tr-TR" dirty="0"/>
              <a:t>ve </a:t>
            </a:r>
            <a:r>
              <a:rPr lang="tr-TR" i="1" dirty="0" err="1"/>
              <a:t>Achromobacteria</a:t>
            </a:r>
            <a:r>
              <a:rPr lang="tr-TR" dirty="0"/>
              <a:t> olduğu belirtilmektedir.</a:t>
            </a:r>
          </a:p>
          <a:p>
            <a:pPr marL="0" indent="0" algn="just">
              <a:buNone/>
            </a:pPr>
            <a:r>
              <a:rPr lang="tr-TR" dirty="0"/>
              <a:t>	</a:t>
            </a:r>
          </a:p>
        </p:txBody>
      </p:sp>
    </p:spTree>
    <p:extLst>
      <p:ext uri="{BB962C8B-B14F-4D97-AF65-F5344CB8AC3E}">
        <p14:creationId xmlns:p14="http://schemas.microsoft.com/office/powerpoint/2010/main" val="1298280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03" y="175214"/>
            <a:ext cx="12040513" cy="6504834"/>
          </a:xfrm>
        </p:spPr>
        <p:txBody>
          <a:bodyPr>
            <a:normAutofit fontScale="92500" lnSpcReduction="10000"/>
          </a:bodyPr>
          <a:lstStyle/>
          <a:p>
            <a:pPr marL="0" indent="0">
              <a:buNone/>
            </a:pPr>
            <a:r>
              <a:rPr lang="tr-TR" b="1" i="1" dirty="0">
                <a:solidFill>
                  <a:srgbClr val="0070C0"/>
                </a:solidFill>
                <a:effectLst>
                  <a:outerShdw blurRad="38100" dist="38100" dir="2700000" algn="tl">
                    <a:srgbClr val="000000">
                      <a:alpha val="43137"/>
                    </a:srgbClr>
                  </a:outerShdw>
                </a:effectLst>
              </a:rPr>
              <a:t>	5.2.Etilen oksit:</a:t>
            </a:r>
            <a:endParaRPr lang="tr-TR" i="1" dirty="0">
              <a:solidFill>
                <a:srgbClr val="0070C0"/>
              </a:solidFill>
              <a:effectLst>
                <a:outerShdw blurRad="38100" dist="38100" dir="2700000" algn="tl">
                  <a:srgbClr val="000000">
                    <a:alpha val="43137"/>
                  </a:srgbClr>
                </a:outerShdw>
              </a:effectLst>
            </a:endParaRPr>
          </a:p>
          <a:p>
            <a:pPr marL="0" indent="0" algn="just">
              <a:buNone/>
            </a:pPr>
            <a:r>
              <a:rPr lang="tr-TR" dirty="0"/>
              <a:t>	Etilen oksit, atmosfer basıncında donma noktası -111.3 ͦ C olan, 10.9 ͦ C’nin altında sıvılaşan renksiz bir gaz olup, etere benzeyen kokuya sahiptir. Genelde 100ppm üzerindeki konsantrasyonların insan sağlığı için güvenli olmadığı ve bu gazın kullanıldığı üründeki etilen oksit miktarının 50 </a:t>
            </a:r>
            <a:r>
              <a:rPr lang="tr-TR" dirty="0" err="1"/>
              <a:t>ppm’den</a:t>
            </a:r>
            <a:r>
              <a:rPr lang="tr-TR" dirty="0"/>
              <a:t> fazla olmaması gerektiği belirtilmektedir.</a:t>
            </a:r>
          </a:p>
          <a:p>
            <a:pPr marL="0" indent="0" algn="just">
              <a:buNone/>
            </a:pPr>
            <a:r>
              <a:rPr lang="tr-TR" dirty="0"/>
              <a:t>	Etilen okside karşı en az dirençli olan mikroorganizmalar küfler ve mayalardır. </a:t>
            </a:r>
          </a:p>
          <a:p>
            <a:pPr marL="0" indent="0" algn="just">
              <a:buNone/>
            </a:pPr>
            <a:r>
              <a:rPr lang="tr-TR" dirty="0"/>
              <a:t>	Etilen oksidin etkin bir koruyucu olmasının nedeni; </a:t>
            </a:r>
            <a:r>
              <a:rPr lang="tr-TR" dirty="0" err="1"/>
              <a:t>alkilasyon</a:t>
            </a:r>
            <a:r>
              <a:rPr lang="tr-TR" dirty="0"/>
              <a:t> sırasında etilen oksidin </a:t>
            </a:r>
            <a:r>
              <a:rPr lang="tr-TR" dirty="0" err="1"/>
              <a:t>hidroksi</a:t>
            </a:r>
            <a:r>
              <a:rPr lang="tr-TR" dirty="0"/>
              <a:t> etil gruplarının hidrojen atomları ile yer değiştirmesi ve böylece önemli </a:t>
            </a:r>
            <a:r>
              <a:rPr lang="tr-TR" dirty="0" err="1"/>
              <a:t>metabolik</a:t>
            </a:r>
            <a:r>
              <a:rPr lang="tr-TR" dirty="0"/>
              <a:t> reaksiyonlarda gerekli olan birçok reaktif grubun bloke edilmesi olduğu bilinmektedir. </a:t>
            </a:r>
            <a:r>
              <a:rPr lang="tr-TR" i="1" dirty="0" err="1"/>
              <a:t>Salmonella</a:t>
            </a:r>
            <a:r>
              <a:rPr lang="tr-TR" dirty="0"/>
              <a:t>, </a:t>
            </a:r>
            <a:r>
              <a:rPr lang="tr-TR" i="1" dirty="0" err="1"/>
              <a:t>Escherichia</a:t>
            </a:r>
            <a:r>
              <a:rPr lang="tr-TR" i="1" dirty="0"/>
              <a:t> </a:t>
            </a:r>
            <a:r>
              <a:rPr lang="tr-TR" i="1" dirty="0" err="1"/>
              <a:t>coli</a:t>
            </a:r>
            <a:r>
              <a:rPr lang="tr-TR" i="1" dirty="0"/>
              <a:t> </a:t>
            </a:r>
            <a:r>
              <a:rPr lang="tr-TR" dirty="0"/>
              <a:t>ve </a:t>
            </a:r>
            <a:r>
              <a:rPr lang="tr-TR" i="1" dirty="0" err="1"/>
              <a:t>Clostridium</a:t>
            </a:r>
            <a:r>
              <a:rPr lang="tr-TR" i="1" dirty="0"/>
              <a:t> </a:t>
            </a:r>
            <a:r>
              <a:rPr lang="tr-TR" i="1" dirty="0" err="1"/>
              <a:t>botulinum</a:t>
            </a:r>
            <a:r>
              <a:rPr lang="tr-TR" i="1" dirty="0"/>
              <a:t> </a:t>
            </a:r>
            <a:r>
              <a:rPr lang="tr-TR" dirty="0"/>
              <a:t>ile yapılan araştırmalarda etilen oksidin </a:t>
            </a:r>
            <a:r>
              <a:rPr lang="tr-TR" dirty="0" err="1"/>
              <a:t>vejetatif</a:t>
            </a:r>
            <a:r>
              <a:rPr lang="tr-TR" dirty="0"/>
              <a:t> hücreleri ve sporları DNA’daki </a:t>
            </a:r>
            <a:r>
              <a:rPr lang="tr-TR" dirty="0" err="1"/>
              <a:t>guadinin</a:t>
            </a:r>
            <a:r>
              <a:rPr lang="tr-TR" dirty="0"/>
              <a:t> ve/veya </a:t>
            </a:r>
            <a:r>
              <a:rPr lang="tr-TR" dirty="0" err="1"/>
              <a:t>alkilasyonu</a:t>
            </a:r>
            <a:r>
              <a:rPr lang="tr-TR" dirty="0"/>
              <a:t> ile öldürdüğü belirtilmiştir.</a:t>
            </a:r>
          </a:p>
          <a:p>
            <a:pPr marL="0" indent="0" algn="just">
              <a:buNone/>
            </a:pPr>
            <a:r>
              <a:rPr lang="tr-TR" dirty="0"/>
              <a:t>	Etilen oksit plastik, kağıt, kumaş ve toprak dahil olmak üzere birçok organik materyalden içeriye </a:t>
            </a:r>
            <a:r>
              <a:rPr lang="tr-TR" dirty="0" err="1"/>
              <a:t>difüzlenebildiğinden</a:t>
            </a:r>
            <a:r>
              <a:rPr lang="tr-TR" dirty="0"/>
              <a:t> gıda maddeleri paketlendikten sonra da etilen oksit ile sterilize edilebilmektedir.</a:t>
            </a:r>
          </a:p>
          <a:p>
            <a:pPr marL="0" indent="0" algn="just">
              <a:buNone/>
            </a:pPr>
            <a:endParaRPr lang="tr-TR" dirty="0"/>
          </a:p>
          <a:p>
            <a:pPr marL="0" indent="0">
              <a:buNone/>
            </a:pPr>
            <a:r>
              <a:rPr lang="tr-TR" dirty="0"/>
              <a:t>	</a:t>
            </a:r>
          </a:p>
        </p:txBody>
      </p:sp>
    </p:spTree>
    <p:extLst>
      <p:ext uri="{BB962C8B-B14F-4D97-AF65-F5344CB8AC3E}">
        <p14:creationId xmlns:p14="http://schemas.microsoft.com/office/powerpoint/2010/main" val="4107809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181" y="0"/>
            <a:ext cx="12007660" cy="6701950"/>
          </a:xfrm>
        </p:spPr>
        <p:txBody>
          <a:bodyPr/>
          <a:lstStyle/>
          <a:p>
            <a:pPr marL="0" indent="0">
              <a:buNone/>
            </a:pPr>
            <a:r>
              <a:rPr lang="tr-TR" b="1" dirty="0"/>
              <a:t>	</a:t>
            </a:r>
            <a:r>
              <a:rPr lang="tr-TR" b="1" i="1" dirty="0">
                <a:solidFill>
                  <a:srgbClr val="0070C0"/>
                </a:solidFill>
                <a:effectLst>
                  <a:outerShdw blurRad="38100" dist="38100" dir="2700000" algn="tl">
                    <a:srgbClr val="000000">
                      <a:alpha val="43137"/>
                    </a:srgbClr>
                  </a:outerShdw>
                </a:effectLst>
              </a:rPr>
              <a:t>5.3.Propilen oksit:</a:t>
            </a:r>
            <a:endParaRPr lang="tr-TR" i="1" dirty="0">
              <a:solidFill>
                <a:srgbClr val="0070C0"/>
              </a:solidFill>
              <a:effectLst>
                <a:outerShdw blurRad="38100" dist="38100" dir="2700000" algn="tl">
                  <a:srgbClr val="000000">
                    <a:alpha val="43137"/>
                  </a:srgbClr>
                </a:outerShdw>
              </a:effectLst>
            </a:endParaRPr>
          </a:p>
          <a:p>
            <a:pPr marL="0" indent="0" algn="just">
              <a:buNone/>
            </a:pPr>
            <a:r>
              <a:rPr lang="tr-TR" b="1" dirty="0"/>
              <a:t>	</a:t>
            </a:r>
            <a:r>
              <a:rPr lang="tr-TR" dirty="0" err="1"/>
              <a:t>Propilen</a:t>
            </a:r>
            <a:r>
              <a:rPr lang="tr-TR" dirty="0"/>
              <a:t> oksit, etilen okside benzer özelliklere sahip olmakla beraber etilen okside göre daha az uçucu ve biyolojik olarak daha az aktif bir koruyucu gaz olarak bilinmektedir.</a:t>
            </a:r>
          </a:p>
          <a:p>
            <a:pPr marL="0" indent="0" algn="just">
              <a:buNone/>
            </a:pPr>
            <a:r>
              <a:rPr lang="tr-TR" dirty="0"/>
              <a:t>	</a:t>
            </a:r>
            <a:r>
              <a:rPr lang="tr-TR" dirty="0" err="1"/>
              <a:t>Propilen</a:t>
            </a:r>
            <a:r>
              <a:rPr lang="tr-TR" dirty="0"/>
              <a:t> oksit etilen oksit gibi mayalar ve küflere karşı çok etkili olup, etilen okside benzer bir mekanizma ile mikroorganizmaları öldürmektedir. Üründeki kalıntı miktarı 300 </a:t>
            </a:r>
            <a:r>
              <a:rPr lang="tr-TR" dirty="0" err="1"/>
              <a:t>ppm’den</a:t>
            </a:r>
            <a:r>
              <a:rPr lang="tr-TR" dirty="0"/>
              <a:t> fazla olmaması gerekmektedir. </a:t>
            </a:r>
            <a:r>
              <a:rPr lang="tr-TR" dirty="0" err="1"/>
              <a:t>Propilen</a:t>
            </a:r>
            <a:r>
              <a:rPr lang="tr-TR" dirty="0"/>
              <a:t> oksit kurutulmuş meyve, kakao, baharat, nişasta, fındık vb. ürünlerde kullanılabilmektedir.</a:t>
            </a:r>
          </a:p>
          <a:p>
            <a:pPr marL="0" indent="0">
              <a:buNone/>
            </a:pPr>
            <a:r>
              <a:rPr lang="tr-TR" b="1" i="1" dirty="0">
                <a:solidFill>
                  <a:srgbClr val="0070C0"/>
                </a:solidFill>
                <a:effectLst>
                  <a:outerShdw blurRad="38100" dist="38100" dir="2700000" algn="tl">
                    <a:srgbClr val="000000">
                      <a:alpha val="43137"/>
                    </a:srgbClr>
                  </a:outerShdw>
                </a:effectLst>
              </a:rPr>
              <a:t>	5.4.Karbonmonoksit:</a:t>
            </a:r>
            <a:endParaRPr lang="tr-TR" i="1" dirty="0">
              <a:solidFill>
                <a:srgbClr val="0070C0"/>
              </a:solidFill>
              <a:effectLst>
                <a:outerShdw blurRad="38100" dist="38100" dir="2700000" algn="tl">
                  <a:srgbClr val="000000">
                    <a:alpha val="43137"/>
                  </a:srgbClr>
                </a:outerShdw>
              </a:effectLst>
            </a:endParaRPr>
          </a:p>
          <a:p>
            <a:pPr marL="0" indent="0">
              <a:buNone/>
            </a:pPr>
            <a:r>
              <a:rPr lang="tr-TR" b="1" dirty="0"/>
              <a:t>	%</a:t>
            </a:r>
            <a:r>
              <a:rPr lang="tr-TR" dirty="0"/>
              <a:t>1’lik </a:t>
            </a:r>
            <a:r>
              <a:rPr lang="tr-TR" dirty="0" err="1"/>
              <a:t>karbonmonoksit</a:t>
            </a:r>
            <a:r>
              <a:rPr lang="tr-TR" dirty="0"/>
              <a:t> çözeltisinin </a:t>
            </a:r>
            <a:r>
              <a:rPr lang="tr-TR" dirty="0" err="1"/>
              <a:t>psikrotrofların</a:t>
            </a:r>
            <a:r>
              <a:rPr lang="tr-TR" dirty="0"/>
              <a:t> gelişmesini etkili şekilde engellediği belirtilmektedir. Ayrıca, meyve ve sebzelerin üzerindeki küf ve mayaların engellenmesinde de etkin olduğu saptamıştır.</a:t>
            </a:r>
          </a:p>
          <a:p>
            <a:pPr marL="0" indent="0" algn="just">
              <a:buNone/>
            </a:pPr>
            <a:endParaRPr lang="tr-TR" dirty="0"/>
          </a:p>
          <a:p>
            <a:endParaRPr lang="tr-TR" dirty="0"/>
          </a:p>
        </p:txBody>
      </p:sp>
    </p:spTree>
    <p:extLst>
      <p:ext uri="{BB962C8B-B14F-4D97-AF65-F5344CB8AC3E}">
        <p14:creationId xmlns:p14="http://schemas.microsoft.com/office/powerpoint/2010/main" val="1406936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6886" y="109508"/>
            <a:ext cx="11892676" cy="6586965"/>
          </a:xfrm>
        </p:spPr>
        <p:txBody>
          <a:bodyPr>
            <a:normAutofit/>
          </a:bodyPr>
          <a:lstStyle/>
          <a:p>
            <a:pPr marL="0" indent="0">
              <a:buNone/>
            </a:pPr>
            <a:r>
              <a:rPr lang="tr-TR" b="1" dirty="0"/>
              <a:t>	</a:t>
            </a:r>
            <a:r>
              <a:rPr lang="tr-TR" b="1" i="1" dirty="0">
                <a:solidFill>
                  <a:srgbClr val="0070C0"/>
                </a:solidFill>
                <a:effectLst>
                  <a:outerShdw blurRad="38100" dist="38100" dir="2700000" algn="tl">
                    <a:srgbClr val="000000">
                      <a:alpha val="43137"/>
                    </a:srgbClr>
                  </a:outerShdw>
                </a:effectLst>
              </a:rPr>
              <a:t>5.5.Ozon:</a:t>
            </a:r>
            <a:endParaRPr lang="tr-TR" dirty="0"/>
          </a:p>
          <a:p>
            <a:pPr marL="0" indent="0" algn="just">
              <a:buNone/>
            </a:pPr>
            <a:r>
              <a:rPr lang="tr-TR" b="1" dirty="0"/>
              <a:t>	</a:t>
            </a:r>
            <a:r>
              <a:rPr lang="tr-TR" dirty="0"/>
              <a:t>Ozon karasız, mavimsi renkte, suda çözünebilen, 2 </a:t>
            </a:r>
            <a:r>
              <a:rPr lang="tr-TR" dirty="0" err="1"/>
              <a:t>ppm’in</a:t>
            </a:r>
            <a:r>
              <a:rPr lang="tr-TR" dirty="0"/>
              <a:t> altında hoş ve karakteristik bir kokusu olan bir gazdır. İnsanların </a:t>
            </a:r>
            <a:r>
              <a:rPr lang="tr-TR" dirty="0" err="1"/>
              <a:t>tolere</a:t>
            </a:r>
            <a:r>
              <a:rPr lang="tr-TR" dirty="0"/>
              <a:t> edebileceği üst sınır %4’dür. Ozon çok etkili bir </a:t>
            </a:r>
            <a:r>
              <a:rPr lang="tr-TR" dirty="0" err="1"/>
              <a:t>oksidasyon</a:t>
            </a:r>
            <a:r>
              <a:rPr lang="tr-TR" dirty="0"/>
              <a:t> aracı olduğu için suda ve havada hemen parçalanır. </a:t>
            </a:r>
          </a:p>
          <a:p>
            <a:pPr marL="0" indent="0" algn="just">
              <a:buNone/>
            </a:pPr>
            <a:r>
              <a:rPr lang="tr-TR" dirty="0"/>
              <a:t>	Ozona karşı bakterilerin küf ve mayalarda duyarlı, bakteri sporlarının ise </a:t>
            </a:r>
            <a:r>
              <a:rPr lang="tr-TR" dirty="0" err="1"/>
              <a:t>vejetatif</a:t>
            </a:r>
            <a:r>
              <a:rPr lang="tr-TR" dirty="0"/>
              <a:t> hücrelerden 10-15 kat daha dirençli olduğu belirtilmektedir. Suyun sterilizasyonunda yaygın olarak kullanılmaktadır. Elma şarabında olgunlaşmaya yardımcı olarak ve şişelerin dolum öncesi sterilizasyonunda kullanıldığı da belirtilmektedir.</a:t>
            </a:r>
          </a:p>
          <a:p>
            <a:endParaRPr lang="tr-TR" dirty="0"/>
          </a:p>
        </p:txBody>
      </p:sp>
    </p:spTree>
    <p:extLst>
      <p:ext uri="{BB962C8B-B14F-4D97-AF65-F5344CB8AC3E}">
        <p14:creationId xmlns:p14="http://schemas.microsoft.com/office/powerpoint/2010/main" val="2155866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034" y="279247"/>
            <a:ext cx="11996709" cy="6526735"/>
          </a:xfrm>
        </p:spPr>
        <p:txBody>
          <a:bodyPr>
            <a:normAutofit/>
          </a:bodyPr>
          <a:lstStyle/>
          <a:p>
            <a:pPr marL="0" indent="0" algn="just">
              <a:buNone/>
            </a:pPr>
            <a:r>
              <a:rPr lang="tr-TR" sz="32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Gıda katkı maddeleri “Hammadde hazırlık, imalat, paketleme ve depolama gibi işlemler sırasında gıdaların bazı teknolojik ve organoleptik özelliklerini düzeltmek, iyileştirmek, biyolojik ve besleyici değeri korumak veya düzeltmek, bunun yanı sıra gıdalarda meydana gelebilecek istenilmeyen değişiklikleri engellemek, ürünün kalite ve raf ömrünü artırmak amacı ile bilinçli olarak kullanılan doğal ve yapay kaynaklı madde veya madde karışımları” olarak tanımlanmıştır.</a:t>
            </a:r>
          </a:p>
          <a:p>
            <a:pPr marL="0" indent="0" algn="just">
              <a:buNone/>
            </a:pPr>
            <a:r>
              <a:rPr lang="tr-TR" dirty="0">
                <a:latin typeface="Times New Roman" panose="02020603050405020304" pitchFamily="18" charset="0"/>
                <a:cs typeface="Times New Roman" panose="02020603050405020304" pitchFamily="18" charset="0"/>
              </a:rPr>
              <a:t>		Endüstride kullanılan koruma yöntemlerinin başlıcaları ısıtma, dondurma, kurutma ve ışınlamadır. Ancak bunların uygulanamadığı ya da yetersiz kaldığı durumlarda gıdalara </a:t>
            </a:r>
            <a:r>
              <a:rPr lang="tr-TR" b="1" dirty="0">
                <a:solidFill>
                  <a:srgbClr val="FF0000"/>
                </a:solidFill>
                <a:latin typeface="Times New Roman" panose="02020603050405020304" pitchFamily="18" charset="0"/>
                <a:cs typeface="Times New Roman" panose="02020603050405020304" pitchFamily="18" charset="0"/>
              </a:rPr>
              <a:t>koruyucu madde </a:t>
            </a:r>
            <a:r>
              <a:rPr lang="tr-TR" dirty="0">
                <a:latin typeface="Times New Roman" panose="02020603050405020304" pitchFamily="18" charset="0"/>
                <a:cs typeface="Times New Roman" panose="02020603050405020304" pitchFamily="18" charset="0"/>
              </a:rPr>
              <a:t>katılımı söz konusudur. Son yıllarda gelişen teknolojiyle birlikte gıdalarda kimyasal maddelerin kullanımı her besin grubunda artış göstererek yaygınlaşmaya başlamıştır. </a:t>
            </a:r>
            <a:endParaRPr lang="tr-TR" dirty="0">
              <a:effectLst/>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2766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90" y="257346"/>
            <a:ext cx="11805068" cy="6493883"/>
          </a:xfrm>
        </p:spPr>
        <p:txBody>
          <a:bodyPr>
            <a:normAutofit/>
          </a:bodyPr>
          <a:lstStyle/>
          <a:p>
            <a:pPr marL="0" indent="0" algn="ctr">
              <a:buNone/>
            </a:pPr>
            <a:r>
              <a:rPr lang="tr-TR" b="1" dirty="0"/>
              <a:t>	</a:t>
            </a:r>
            <a:r>
              <a:rPr lang="tr-TR" sz="3200" b="1" i="1" dirty="0">
                <a:solidFill>
                  <a:srgbClr val="0070C0"/>
                </a:solidFill>
                <a:effectLst>
                  <a:outerShdw blurRad="38100" dist="38100" dir="2700000" algn="tl">
                    <a:srgbClr val="000000">
                      <a:alpha val="43137"/>
                    </a:srgbClr>
                  </a:outerShdw>
                </a:effectLst>
              </a:rPr>
              <a:t>KORUYUCULAR NEDİR?</a:t>
            </a:r>
            <a:endParaRPr lang="tr-TR" dirty="0"/>
          </a:p>
          <a:p>
            <a:pPr marL="0" indent="0" algn="just">
              <a:buNone/>
            </a:pPr>
            <a:r>
              <a:rPr lang="tr-TR" dirty="0"/>
              <a:t>	Koruyucu gıda katkı maddeleri, 30 Haziran 2013 tarih ve 28693 sayılı Resmi Gazetede yayımlanarak yürürlüğe giren Türk Gıda Kodeksi Gıda Katkı Maddeleri Yönetmeliğinde; “</a:t>
            </a:r>
            <a:r>
              <a:rPr lang="tr-TR" b="1" dirty="0">
                <a:solidFill>
                  <a:srgbClr val="FF0000"/>
                </a:solidFill>
              </a:rPr>
              <a:t>Gıdaları, mikroorganizmaların sebep olduğu bozulmalara ve/veya patojen mikroorganizmaların gelişmelerine karşı koruyarak raf ömürlerinin uzatılmasını sağlayan maddeler</a:t>
            </a:r>
            <a:r>
              <a:rPr lang="tr-TR" dirty="0"/>
              <a:t>” olarak tanımlanmıştır. Koruyucular E ve INS sisteminde 200-290 aralığında numaralanmışlardır.</a:t>
            </a:r>
          </a:p>
          <a:p>
            <a:pPr marL="0" indent="0" algn="just">
              <a:buNone/>
            </a:pPr>
            <a:endParaRPr lang="tr-TR" dirty="0"/>
          </a:p>
          <a:p>
            <a:pPr marL="0" indent="0" algn="ctr">
              <a:buNone/>
            </a:pPr>
            <a:r>
              <a:rPr lang="tr-TR" sz="3200" b="1" i="1" dirty="0">
                <a:solidFill>
                  <a:srgbClr val="0070C0"/>
                </a:solidFill>
                <a:effectLst>
                  <a:outerShdw blurRad="38100" dist="38100" dir="2700000" algn="tl">
                    <a:srgbClr val="000000">
                      <a:alpha val="43137"/>
                    </a:srgbClr>
                  </a:outerShdw>
                </a:effectLst>
              </a:rPr>
              <a:t>GIDA ENDÜSTRİSİNDE KULLANILAN KORUYUCU MADDELER</a:t>
            </a:r>
          </a:p>
          <a:p>
            <a:pPr marL="0" indent="0" algn="just">
              <a:buNone/>
            </a:pPr>
            <a:r>
              <a:rPr lang="tr-TR" dirty="0"/>
              <a:t>	Bugün gıda endüstrisinde kullanılan en önemli koruyucu maddeler sırasıyla: kükürt dioksit ve çeşitli sülfitler, </a:t>
            </a:r>
            <a:r>
              <a:rPr lang="tr-TR" dirty="0" err="1"/>
              <a:t>nitrit</a:t>
            </a:r>
            <a:r>
              <a:rPr lang="tr-TR" dirty="0"/>
              <a:t> ve nitrat bileşikleri, </a:t>
            </a:r>
            <a:r>
              <a:rPr lang="tr-TR" dirty="0" err="1"/>
              <a:t>sorbik</a:t>
            </a:r>
            <a:r>
              <a:rPr lang="tr-TR" dirty="0"/>
              <a:t> asit, </a:t>
            </a:r>
            <a:r>
              <a:rPr lang="tr-TR" dirty="0" err="1"/>
              <a:t>propiyonik</a:t>
            </a:r>
            <a:r>
              <a:rPr lang="tr-TR" dirty="0"/>
              <a:t> asit, asetik asit, </a:t>
            </a:r>
            <a:r>
              <a:rPr lang="tr-TR" dirty="0" err="1"/>
              <a:t>benzoik</a:t>
            </a:r>
            <a:r>
              <a:rPr lang="tr-TR" dirty="0"/>
              <a:t> asit ve tuzları ile </a:t>
            </a:r>
            <a:r>
              <a:rPr lang="tr-TR" dirty="0" err="1"/>
              <a:t>antimikotik</a:t>
            </a:r>
            <a:r>
              <a:rPr lang="tr-TR" dirty="0"/>
              <a:t> etkiye sahip </a:t>
            </a:r>
            <a:r>
              <a:rPr lang="tr-TR" dirty="0" err="1"/>
              <a:t>natamisin</a:t>
            </a:r>
            <a:r>
              <a:rPr lang="tr-TR" dirty="0"/>
              <a:t>, bazı </a:t>
            </a:r>
            <a:r>
              <a:rPr lang="tr-TR" dirty="0" err="1"/>
              <a:t>gliseril</a:t>
            </a:r>
            <a:r>
              <a:rPr lang="tr-TR" dirty="0"/>
              <a:t> esterler ve </a:t>
            </a:r>
            <a:r>
              <a:rPr lang="tr-TR" dirty="0" err="1"/>
              <a:t>nisin</a:t>
            </a:r>
            <a:r>
              <a:rPr lang="tr-TR" dirty="0"/>
              <a:t> gibi bazı antibiyotiklerdir.</a:t>
            </a:r>
          </a:p>
          <a:p>
            <a:pPr marL="0" indent="0" algn="just">
              <a:buNone/>
            </a:pPr>
            <a:endParaRPr lang="tr-TR" dirty="0">
              <a:effectLst/>
            </a:endParaRPr>
          </a:p>
          <a:p>
            <a:pPr marL="0" indent="0" algn="just">
              <a:buNone/>
            </a:pPr>
            <a:endParaRPr lang="tr-TR" dirty="0">
              <a:effectLst/>
            </a:endParaRPr>
          </a:p>
          <a:p>
            <a:endParaRPr lang="tr-TR" dirty="0"/>
          </a:p>
        </p:txBody>
      </p:sp>
    </p:spTree>
    <p:extLst>
      <p:ext uri="{BB962C8B-B14F-4D97-AF65-F5344CB8AC3E}">
        <p14:creationId xmlns:p14="http://schemas.microsoft.com/office/powerpoint/2010/main" val="38240134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3803" y="208067"/>
            <a:ext cx="12040513" cy="6581489"/>
          </a:xfrm>
        </p:spPr>
        <p:txBody>
          <a:bodyPr>
            <a:normAutofit fontScale="85000" lnSpcReduction="10000"/>
          </a:bodyPr>
          <a:lstStyle/>
          <a:p>
            <a:pPr marL="0" indent="0" algn="ctr">
              <a:buNone/>
            </a:pPr>
            <a:r>
              <a:rPr lang="tr-TR" sz="3200" b="1" i="1" dirty="0">
                <a:solidFill>
                  <a:srgbClr val="0070C0"/>
                </a:solidFill>
                <a:effectLst>
                  <a:outerShdw blurRad="38100" dist="38100" dir="2700000" algn="tl">
                    <a:srgbClr val="000000">
                      <a:alpha val="43137"/>
                    </a:srgbClr>
                  </a:outerShdw>
                </a:effectLst>
              </a:rPr>
              <a:t>SÜT ÜRÜNLERİNDE MİKROBİYAL BOZULMA</a:t>
            </a:r>
            <a:endParaRPr lang="tr-TR" dirty="0"/>
          </a:p>
          <a:p>
            <a:pPr marL="0" indent="0" algn="just">
              <a:buNone/>
            </a:pPr>
            <a:r>
              <a:rPr lang="tr-TR" dirty="0"/>
              <a:t>	Gıdalarda </a:t>
            </a:r>
            <a:r>
              <a:rPr lang="tr-TR" dirty="0" err="1"/>
              <a:t>mikrobiyel</a:t>
            </a:r>
            <a:r>
              <a:rPr lang="tr-TR" dirty="0"/>
              <a:t> bozulma çeşitli mikroorganizmaların faaliyetleri sonucunda gıdada güvenilirliğin azalması olarak tanımlanmaktadır. Söz konusu mikroorganizma grupları arasında; bozulmaya neden olan </a:t>
            </a:r>
            <a:r>
              <a:rPr lang="tr-TR" b="1" dirty="0">
                <a:solidFill>
                  <a:srgbClr val="FF0000"/>
                </a:solidFill>
              </a:rPr>
              <a:t>saprofit mikroorganizmalar</a:t>
            </a:r>
            <a:r>
              <a:rPr lang="tr-TR" dirty="0"/>
              <a:t> ile gıda zehirlenmeleri ve enfeksiyonlara neden olan </a:t>
            </a:r>
            <a:r>
              <a:rPr lang="tr-TR" b="1" dirty="0">
                <a:solidFill>
                  <a:srgbClr val="FF0000"/>
                </a:solidFill>
              </a:rPr>
              <a:t>patojen mikroorganizmalar</a:t>
            </a:r>
            <a:r>
              <a:rPr lang="tr-TR" dirty="0"/>
              <a:t> gıda güvenliği açısından önem taşımaktadır.</a:t>
            </a:r>
          </a:p>
          <a:p>
            <a:pPr marL="0" indent="0" algn="just">
              <a:buNone/>
            </a:pPr>
            <a:r>
              <a:rPr lang="tr-TR" dirty="0"/>
              <a:t>	Gıdalarda bulunan protein, karbonhidrat, mineral, vitamin ve su gibi besin öğeleri, maya ve küflerin gelişmesi için uygun bir ortam oluşturmaktadır. </a:t>
            </a:r>
            <a:r>
              <a:rPr lang="tr-TR" dirty="0" err="1"/>
              <a:t>Mikrobiyal</a:t>
            </a:r>
            <a:r>
              <a:rPr lang="tr-TR" dirty="0"/>
              <a:t> gelişme açısından besin öğeleri kadar, gıdanın </a:t>
            </a:r>
            <a:r>
              <a:rPr lang="tr-TR" dirty="0" err="1"/>
              <a:t>pH’sı</a:t>
            </a:r>
            <a:r>
              <a:rPr lang="tr-TR" dirty="0"/>
              <a:t>, su aktivitesi, bulunduğu ortamın nemi, sıcaklığı ve ortamdaki gazlar gibi çevresel faktörler de gıdalarda ki </a:t>
            </a:r>
            <a:r>
              <a:rPr lang="tr-TR" dirty="0" err="1"/>
              <a:t>mikrobiyal</a:t>
            </a:r>
            <a:r>
              <a:rPr lang="tr-TR" dirty="0"/>
              <a:t> bozulmada rol oynamaktadır.</a:t>
            </a:r>
          </a:p>
          <a:p>
            <a:pPr marL="0" indent="0" algn="just">
              <a:buNone/>
            </a:pPr>
            <a:r>
              <a:rPr lang="tr-TR" dirty="0"/>
              <a:t>	Süt yüksek su içeriği, </a:t>
            </a:r>
            <a:r>
              <a:rPr lang="tr-TR" dirty="0" err="1"/>
              <a:t>pH’sının</a:t>
            </a:r>
            <a:r>
              <a:rPr lang="tr-TR" dirty="0"/>
              <a:t> </a:t>
            </a:r>
            <a:r>
              <a:rPr lang="tr-TR" dirty="0" err="1"/>
              <a:t>nötrale</a:t>
            </a:r>
            <a:r>
              <a:rPr lang="tr-TR" dirty="0"/>
              <a:t> yakın olması ve mikroorganizmalara uygun gıdaların zengin olarak bulunması nedeniyle birçok mikroorganizma türü için mükemmel bir kültür ortamıdır. Süt ve süt ürünlerine etki eden mikroorganizmalar; asit oluşturanlar, </a:t>
            </a:r>
            <a:r>
              <a:rPr lang="tr-TR" dirty="0" err="1"/>
              <a:t>proteolitik</a:t>
            </a:r>
            <a:r>
              <a:rPr lang="tr-TR" dirty="0"/>
              <a:t> bakteriler, </a:t>
            </a:r>
            <a:r>
              <a:rPr lang="tr-TR" dirty="0" err="1"/>
              <a:t>lipolitik</a:t>
            </a:r>
            <a:r>
              <a:rPr lang="tr-TR" dirty="0"/>
              <a:t> bakteriler, yapışkanlık oluşturan bakteriler, alkali oluşturan ve gaz, lezzet ve renk bozukluğu oluşturanlar olarak gruplandırılabilir. </a:t>
            </a:r>
          </a:p>
          <a:p>
            <a:pPr marL="0" indent="0" algn="just">
              <a:buNone/>
            </a:pPr>
            <a:r>
              <a:rPr lang="tr-TR" dirty="0"/>
              <a:t>	Bakteriyel rop ya da yapışkanlık sütte, kremada ve </a:t>
            </a:r>
            <a:r>
              <a:rPr lang="tr-TR" dirty="0" err="1"/>
              <a:t>peyniraltı</a:t>
            </a:r>
            <a:r>
              <a:rPr lang="tr-TR" dirty="0"/>
              <a:t> suyunda gelişebilen, ürüne yüksek viskozite veren, bu nedenle ürünün sicim şeklinde sarkmasına neden olan anormal bir doku modifikasyonudur.  Bazı bakteriler ve küfler sütte </a:t>
            </a:r>
            <a:r>
              <a:rPr lang="tr-TR" dirty="0" err="1"/>
              <a:t>proteoliz</a:t>
            </a:r>
            <a:r>
              <a:rPr lang="tr-TR" dirty="0"/>
              <a:t> olmadan alkali reaksiyonuna neden olabilir.</a:t>
            </a:r>
          </a:p>
          <a:p>
            <a:pPr marL="0" indent="0" algn="just">
              <a:buNone/>
            </a:pPr>
            <a:r>
              <a:rPr lang="tr-TR" dirty="0"/>
              <a:t>	</a:t>
            </a:r>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551064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49279" y="153314"/>
            <a:ext cx="11980283" cy="6603390"/>
          </a:xfrm>
        </p:spPr>
        <p:txBody>
          <a:bodyPr>
            <a:normAutofit/>
          </a:bodyPr>
          <a:lstStyle/>
          <a:p>
            <a:pPr marL="0" indent="0" algn="ctr">
              <a:buNone/>
            </a:pPr>
            <a:r>
              <a:rPr lang="tr-TR" sz="3800" b="1" i="1" dirty="0">
                <a:solidFill>
                  <a:srgbClr val="0070C0"/>
                </a:solidFill>
                <a:effectLst>
                  <a:outerShdw blurRad="38100" dist="38100" dir="2700000" algn="tl">
                    <a:srgbClr val="000000">
                      <a:alpha val="43137"/>
                    </a:srgbClr>
                  </a:outerShdw>
                </a:effectLst>
              </a:rPr>
              <a:t>KORUYUCULARIN ÖZELLİKLERİ VE ETKİ MEKANİZMALARI</a:t>
            </a:r>
            <a:endParaRPr lang="tr-TR" dirty="0"/>
          </a:p>
          <a:p>
            <a:pPr marL="0" indent="0" algn="just">
              <a:buNone/>
            </a:pPr>
            <a:r>
              <a:rPr lang="tr-TR" dirty="0"/>
              <a:t>	Koruyucular, mikroorganizmaların sebep olduğu bozulmalara ve/veya patojen mikroorganizmaların gelişmelerine karşı koruyarak raf ömürlerinin uzatılmasını sağlayan maddelerdir ve etki mekanizması birçok faktöre bağlıdır. Koruyucuların </a:t>
            </a:r>
            <a:r>
              <a:rPr lang="tr-TR" dirty="0" err="1"/>
              <a:t>antimikrobiyal</a:t>
            </a:r>
            <a:r>
              <a:rPr lang="tr-TR" dirty="0"/>
              <a:t> özellikleri;</a:t>
            </a:r>
          </a:p>
          <a:p>
            <a:pPr lvl="0"/>
            <a:r>
              <a:rPr lang="tr-TR" dirty="0"/>
              <a:t>Maddenin </a:t>
            </a:r>
            <a:r>
              <a:rPr lang="tr-TR" dirty="0" err="1"/>
              <a:t>antimikrobiyal</a:t>
            </a:r>
            <a:r>
              <a:rPr lang="tr-TR" dirty="0"/>
              <a:t> spektrumu,</a:t>
            </a:r>
          </a:p>
          <a:p>
            <a:pPr lvl="0"/>
            <a:r>
              <a:rPr lang="tr-TR" dirty="0"/>
              <a:t>Kimyasal ve fiziksel özellikleri,</a:t>
            </a:r>
          </a:p>
          <a:p>
            <a:pPr lvl="0"/>
            <a:r>
              <a:rPr lang="tr-TR" dirty="0"/>
              <a:t>Etki şekli,</a:t>
            </a:r>
          </a:p>
          <a:p>
            <a:pPr lvl="0"/>
            <a:r>
              <a:rPr lang="tr-TR" dirty="0"/>
              <a:t>Gıdanın bileşimi,</a:t>
            </a:r>
          </a:p>
          <a:p>
            <a:pPr lvl="0"/>
            <a:r>
              <a:rPr lang="tr-TR" dirty="0"/>
              <a:t>İşlem şartları,</a:t>
            </a:r>
          </a:p>
          <a:p>
            <a:pPr lvl="0"/>
            <a:r>
              <a:rPr lang="tr-TR" dirty="0" err="1"/>
              <a:t>pH’sı</a:t>
            </a:r>
            <a:r>
              <a:rPr lang="tr-TR" dirty="0"/>
              <a:t> </a:t>
            </a:r>
          </a:p>
          <a:p>
            <a:pPr lvl="0"/>
            <a:r>
              <a:rPr lang="tr-TR" dirty="0"/>
              <a:t>Depolama sıcaklığı gibi faktörlere bağlıdır.</a:t>
            </a:r>
          </a:p>
          <a:p>
            <a:pPr marL="0" indent="0">
              <a:buNone/>
            </a:pPr>
            <a:endParaRPr lang="tr-TR" dirty="0"/>
          </a:p>
        </p:txBody>
      </p:sp>
    </p:spTree>
    <p:extLst>
      <p:ext uri="{BB962C8B-B14F-4D97-AF65-F5344CB8AC3E}">
        <p14:creationId xmlns:p14="http://schemas.microsoft.com/office/powerpoint/2010/main" val="3028576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083" y="169739"/>
            <a:ext cx="11952905" cy="6537685"/>
          </a:xfrm>
        </p:spPr>
        <p:txBody>
          <a:bodyPr/>
          <a:lstStyle/>
          <a:p>
            <a:pPr marL="0" indent="0" algn="just">
              <a:buNone/>
            </a:pPr>
            <a:r>
              <a:rPr lang="tr-TR" dirty="0"/>
              <a:t>	Kimyasal koruyucuların mikroorganizmalar üzerine etki mekanizması;</a:t>
            </a:r>
          </a:p>
          <a:p>
            <a:pPr lvl="0"/>
            <a:r>
              <a:rPr lang="tr-TR" dirty="0"/>
              <a:t>Genetik sistemin etkilenmesi;</a:t>
            </a:r>
          </a:p>
          <a:p>
            <a:pPr lvl="0"/>
            <a:r>
              <a:rPr lang="tr-TR" dirty="0" err="1"/>
              <a:t>Replikasyon</a:t>
            </a:r>
            <a:r>
              <a:rPr lang="tr-TR" dirty="0"/>
              <a:t> ve transkripsiyonun </a:t>
            </a:r>
            <a:r>
              <a:rPr lang="tr-TR" dirty="0" err="1"/>
              <a:t>inhibisyonu</a:t>
            </a:r>
            <a:r>
              <a:rPr lang="tr-TR" dirty="0"/>
              <a:t>,</a:t>
            </a:r>
          </a:p>
          <a:p>
            <a:pPr lvl="0"/>
            <a:r>
              <a:rPr lang="tr-TR" dirty="0"/>
              <a:t>Protein sentezinin </a:t>
            </a:r>
            <a:r>
              <a:rPr lang="tr-TR" dirty="0" err="1"/>
              <a:t>inhibisyonu</a:t>
            </a:r>
            <a:r>
              <a:rPr lang="tr-TR" dirty="0"/>
              <a:t>,</a:t>
            </a:r>
          </a:p>
          <a:p>
            <a:pPr lvl="0"/>
            <a:r>
              <a:rPr lang="tr-TR" dirty="0"/>
              <a:t>Hücre çeperi ve </a:t>
            </a:r>
            <a:r>
              <a:rPr lang="tr-TR" dirty="0" err="1"/>
              <a:t>membrana</a:t>
            </a:r>
            <a:r>
              <a:rPr lang="tr-TR" dirty="0"/>
              <a:t> etkisi,</a:t>
            </a:r>
          </a:p>
          <a:p>
            <a:pPr lvl="0"/>
            <a:r>
              <a:rPr lang="tr-TR" dirty="0"/>
              <a:t>Enzimlerin </a:t>
            </a:r>
            <a:r>
              <a:rPr lang="tr-TR" dirty="0" err="1"/>
              <a:t>inhibisyonu</a:t>
            </a:r>
            <a:r>
              <a:rPr lang="tr-TR" dirty="0"/>
              <a:t>,</a:t>
            </a:r>
          </a:p>
          <a:p>
            <a:pPr lvl="0"/>
            <a:r>
              <a:rPr lang="tr-TR" dirty="0" err="1"/>
              <a:t>Esansiyel</a:t>
            </a:r>
            <a:r>
              <a:rPr lang="tr-TR" dirty="0"/>
              <a:t> besleyici öğelere bağlanma</a:t>
            </a:r>
          </a:p>
          <a:p>
            <a:endParaRPr lang="tr-TR" dirty="0"/>
          </a:p>
        </p:txBody>
      </p:sp>
      <p:pic>
        <p:nvPicPr>
          <p:cNvPr id="4" name="Resim 3">
            <a:extLst>
              <a:ext uri="{FF2B5EF4-FFF2-40B4-BE49-F238E27FC236}">
                <a16:creationId xmlns:a16="http://schemas.microsoft.com/office/drawing/2014/main" id="{C186BE97-780B-483F-9B88-3875548FC695}"/>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5977364" y="1943786"/>
            <a:ext cx="6121553" cy="4591164"/>
          </a:xfrm>
          <a:prstGeom prst="rect">
            <a:avLst/>
          </a:prstGeom>
        </p:spPr>
      </p:pic>
    </p:spTree>
    <p:extLst>
      <p:ext uri="{BB962C8B-B14F-4D97-AF65-F5344CB8AC3E}">
        <p14:creationId xmlns:p14="http://schemas.microsoft.com/office/powerpoint/2010/main" val="3419446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034" y="136886"/>
            <a:ext cx="12087966" cy="6586965"/>
          </a:xfrm>
        </p:spPr>
        <p:txBody>
          <a:bodyPr>
            <a:normAutofit lnSpcReduction="10000"/>
          </a:bodyPr>
          <a:lstStyle/>
          <a:p>
            <a:pPr marL="0" indent="0" algn="ctr">
              <a:buNone/>
            </a:pPr>
            <a:r>
              <a:rPr lang="tr-TR" b="1" dirty="0"/>
              <a:t>	</a:t>
            </a:r>
            <a:r>
              <a:rPr lang="tr-TR" sz="3200" b="1" i="1" dirty="0">
                <a:solidFill>
                  <a:srgbClr val="0070C0"/>
                </a:solidFill>
                <a:effectLst>
                  <a:outerShdw blurRad="38100" dist="38100" dir="2700000" algn="tl">
                    <a:srgbClr val="000000">
                      <a:alpha val="43137"/>
                    </a:srgbClr>
                  </a:outerShdw>
                </a:effectLst>
              </a:rPr>
              <a:t>GIDALARDA KULLANILAN KORUYUCULAR</a:t>
            </a:r>
            <a:endParaRPr lang="tr-TR" sz="3200" i="1" dirty="0">
              <a:solidFill>
                <a:srgbClr val="0070C0"/>
              </a:solidFill>
              <a:effectLst>
                <a:outerShdw blurRad="38100" dist="38100" dir="2700000" algn="tl">
                  <a:srgbClr val="000000">
                    <a:alpha val="43137"/>
                  </a:srgbClr>
                </a:outerShdw>
              </a:effectLst>
            </a:endParaRPr>
          </a:p>
          <a:p>
            <a:r>
              <a:rPr lang="tr-TR" sz="1900" dirty="0">
                <a:latin typeface="Times New Roman" panose="02020603050405020304" pitchFamily="18" charset="0"/>
                <a:cs typeface="Times New Roman" panose="02020603050405020304" pitchFamily="18" charset="0"/>
              </a:rPr>
              <a:t>1.</a:t>
            </a:r>
            <a:r>
              <a:rPr lang="tr-TR" sz="1900" b="1" dirty="0">
                <a:solidFill>
                  <a:srgbClr val="FF0000"/>
                </a:solidFill>
                <a:latin typeface="Times New Roman" panose="02020603050405020304" pitchFamily="18" charset="0"/>
                <a:cs typeface="Times New Roman" panose="02020603050405020304" pitchFamily="18" charset="0"/>
              </a:rPr>
              <a:t>Organik Asitler</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1.1.Asetik asit ve asetatlar</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1.2.Benzoik asit ve tuzları</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1.3.Sorbik asit ve tuzları</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1.4.Propiyonik asit ve tuzları</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1.5. </a:t>
            </a:r>
            <a:r>
              <a:rPr lang="tr-TR" sz="1900" dirty="0" err="1">
                <a:latin typeface="Times New Roman" panose="02020603050405020304" pitchFamily="18" charset="0"/>
                <a:cs typeface="Times New Roman" panose="02020603050405020304" pitchFamily="18" charset="0"/>
              </a:rPr>
              <a:t>Parabenler</a:t>
            </a:r>
            <a:r>
              <a:rPr lang="tr-TR" sz="1900" dirty="0">
                <a:latin typeface="Times New Roman" panose="02020603050405020304" pitchFamily="18" charset="0"/>
                <a:cs typeface="Times New Roman" panose="02020603050405020304" pitchFamily="18" charset="0"/>
              </a:rPr>
              <a:t> (Para-</a:t>
            </a:r>
            <a:r>
              <a:rPr lang="tr-TR" sz="1900" dirty="0" err="1">
                <a:latin typeface="Times New Roman" panose="02020603050405020304" pitchFamily="18" charset="0"/>
                <a:cs typeface="Times New Roman" panose="02020603050405020304" pitchFamily="18" charset="0"/>
              </a:rPr>
              <a:t>hidroksibenzoik</a:t>
            </a:r>
            <a:r>
              <a:rPr lang="tr-TR" sz="1900" dirty="0">
                <a:latin typeface="Times New Roman" panose="02020603050405020304" pitchFamily="18" charset="0"/>
                <a:cs typeface="Times New Roman" panose="02020603050405020304" pitchFamily="18" charset="0"/>
              </a:rPr>
              <a:t> asit esterleri)</a:t>
            </a:r>
          </a:p>
          <a:p>
            <a:r>
              <a:rPr lang="tr-TR" sz="1900" dirty="0">
                <a:latin typeface="Times New Roman" panose="02020603050405020304" pitchFamily="18" charset="0"/>
                <a:cs typeface="Times New Roman" panose="02020603050405020304" pitchFamily="18" charset="0"/>
              </a:rPr>
              <a:t>2.</a:t>
            </a:r>
            <a:r>
              <a:rPr lang="tr-TR" sz="1900" b="1" dirty="0">
                <a:solidFill>
                  <a:srgbClr val="FF0000"/>
                </a:solidFill>
                <a:latin typeface="Times New Roman" panose="02020603050405020304" pitchFamily="18" charset="0"/>
                <a:cs typeface="Times New Roman" panose="02020603050405020304" pitchFamily="18" charset="0"/>
              </a:rPr>
              <a:t>Kükürt dioksit ve sülfitler</a:t>
            </a:r>
          </a:p>
          <a:p>
            <a:r>
              <a:rPr lang="tr-TR" sz="1900" dirty="0">
                <a:latin typeface="Times New Roman" panose="02020603050405020304" pitchFamily="18" charset="0"/>
                <a:cs typeface="Times New Roman" panose="02020603050405020304" pitchFamily="18" charset="0"/>
              </a:rPr>
              <a:t>3.</a:t>
            </a:r>
            <a:r>
              <a:rPr lang="tr-TR" sz="1900" b="1" dirty="0">
                <a:solidFill>
                  <a:srgbClr val="FF0000"/>
                </a:solidFill>
                <a:latin typeface="Times New Roman" panose="02020603050405020304" pitchFamily="18" charset="0"/>
                <a:cs typeface="Times New Roman" panose="02020603050405020304" pitchFamily="18" charset="0"/>
              </a:rPr>
              <a:t>Nitrat ve </a:t>
            </a:r>
            <a:r>
              <a:rPr lang="tr-TR" sz="1900" b="1" dirty="0" err="1">
                <a:solidFill>
                  <a:srgbClr val="FF0000"/>
                </a:solidFill>
                <a:latin typeface="Times New Roman" panose="02020603050405020304" pitchFamily="18" charset="0"/>
                <a:cs typeface="Times New Roman" panose="02020603050405020304" pitchFamily="18" charset="0"/>
              </a:rPr>
              <a:t>nitritler</a:t>
            </a:r>
            <a:endParaRPr lang="tr-TR" sz="1900" b="1" dirty="0">
              <a:solidFill>
                <a:srgbClr val="FF0000"/>
              </a:solidFill>
              <a:latin typeface="Times New Roman" panose="02020603050405020304" pitchFamily="18" charset="0"/>
              <a:cs typeface="Times New Roman" panose="02020603050405020304" pitchFamily="18" charset="0"/>
            </a:endParaRPr>
          </a:p>
          <a:p>
            <a:r>
              <a:rPr lang="tr-TR" sz="1900" dirty="0">
                <a:latin typeface="Times New Roman" panose="02020603050405020304" pitchFamily="18" charset="0"/>
                <a:cs typeface="Times New Roman" panose="02020603050405020304" pitchFamily="18" charset="0"/>
              </a:rPr>
              <a:t>4.</a:t>
            </a:r>
            <a:r>
              <a:rPr lang="tr-TR" sz="1900" b="1" dirty="0">
                <a:solidFill>
                  <a:srgbClr val="FF0000"/>
                </a:solidFill>
                <a:latin typeface="Times New Roman" panose="02020603050405020304" pitchFamily="18" charset="0"/>
                <a:cs typeface="Times New Roman" panose="02020603050405020304" pitchFamily="18" charset="0"/>
              </a:rPr>
              <a:t>Dimetil </a:t>
            </a:r>
            <a:r>
              <a:rPr lang="tr-TR" sz="1900" b="1" dirty="0" err="1">
                <a:solidFill>
                  <a:srgbClr val="FF0000"/>
                </a:solidFill>
                <a:latin typeface="Times New Roman" panose="02020603050405020304" pitchFamily="18" charset="0"/>
                <a:cs typeface="Times New Roman" panose="02020603050405020304" pitchFamily="18" charset="0"/>
              </a:rPr>
              <a:t>dikarbonat</a:t>
            </a:r>
            <a:endParaRPr lang="tr-TR" sz="1900" b="1" dirty="0">
              <a:solidFill>
                <a:srgbClr val="FF0000"/>
              </a:solidFill>
              <a:latin typeface="Times New Roman" panose="02020603050405020304" pitchFamily="18" charset="0"/>
              <a:cs typeface="Times New Roman" panose="02020603050405020304" pitchFamily="18" charset="0"/>
            </a:endParaRPr>
          </a:p>
          <a:p>
            <a:r>
              <a:rPr lang="tr-TR" sz="1900" dirty="0">
                <a:latin typeface="Times New Roman" panose="02020603050405020304" pitchFamily="18" charset="0"/>
                <a:cs typeface="Times New Roman" panose="02020603050405020304" pitchFamily="18" charset="0"/>
              </a:rPr>
              <a:t>5.</a:t>
            </a:r>
            <a:r>
              <a:rPr lang="tr-TR" sz="1900" b="1" dirty="0">
                <a:solidFill>
                  <a:srgbClr val="FF0000"/>
                </a:solidFill>
                <a:latin typeface="Times New Roman" panose="02020603050405020304" pitchFamily="18" charset="0"/>
                <a:cs typeface="Times New Roman" panose="02020603050405020304" pitchFamily="18" charset="0"/>
              </a:rPr>
              <a:t>Koruyucu Gazlar</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5.1. Karbondioksit</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5.2.Etilen oksit</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5.3.Propilen oksit</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5.4.Karbonmonoksit</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5.5.Ozon</a:t>
            </a:r>
          </a:p>
          <a:p>
            <a:r>
              <a:rPr lang="tr-TR" sz="1900" dirty="0">
                <a:latin typeface="Times New Roman" panose="02020603050405020304" pitchFamily="18" charset="0"/>
                <a:cs typeface="Times New Roman" panose="02020603050405020304" pitchFamily="18" charset="0"/>
              </a:rPr>
              <a:t>6.</a:t>
            </a:r>
            <a:r>
              <a:rPr lang="tr-TR" sz="1900" b="1" dirty="0">
                <a:solidFill>
                  <a:srgbClr val="FF0000"/>
                </a:solidFill>
                <a:latin typeface="Times New Roman" panose="02020603050405020304" pitchFamily="18" charset="0"/>
                <a:cs typeface="Times New Roman" panose="02020603050405020304" pitchFamily="18" charset="0"/>
              </a:rPr>
              <a:t>Antibiyotikler</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6.1.Nisin</a:t>
            </a:r>
          </a:p>
          <a:p>
            <a:pPr lvl="1">
              <a:buFont typeface="Wingdings" panose="05000000000000000000" pitchFamily="2" charset="2"/>
              <a:buChar char="Ø"/>
            </a:pPr>
            <a:r>
              <a:rPr lang="tr-TR" sz="1900" dirty="0">
                <a:latin typeface="Times New Roman" panose="02020603050405020304" pitchFamily="18" charset="0"/>
                <a:cs typeface="Times New Roman" panose="02020603050405020304" pitchFamily="18" charset="0"/>
              </a:rPr>
              <a:t>6.2. </a:t>
            </a:r>
            <a:r>
              <a:rPr lang="tr-TR" sz="1900" dirty="0" err="1">
                <a:latin typeface="Times New Roman" panose="02020603050405020304" pitchFamily="18" charset="0"/>
                <a:cs typeface="Times New Roman" panose="02020603050405020304" pitchFamily="18" charset="0"/>
              </a:rPr>
              <a:t>Natamisin</a:t>
            </a:r>
            <a:endParaRPr lang="tr-TR" sz="1900" dirty="0">
              <a:latin typeface="Times New Roman" panose="02020603050405020304" pitchFamily="18" charset="0"/>
              <a:cs typeface="Times New Roman" panose="02020603050405020304" pitchFamily="18" charset="0"/>
            </a:endParaRPr>
          </a:p>
          <a:p>
            <a:r>
              <a:rPr lang="tr-TR" sz="1900" dirty="0">
                <a:latin typeface="Times New Roman" panose="02020603050405020304" pitchFamily="18" charset="0"/>
                <a:cs typeface="Times New Roman" panose="02020603050405020304" pitchFamily="18" charset="0"/>
              </a:rPr>
              <a:t>7.</a:t>
            </a:r>
            <a:r>
              <a:rPr lang="tr-TR" sz="1900" b="1" dirty="0">
                <a:solidFill>
                  <a:srgbClr val="FF0000"/>
                </a:solidFill>
                <a:latin typeface="Times New Roman" panose="02020603050405020304" pitchFamily="18" charset="0"/>
                <a:cs typeface="Times New Roman" panose="02020603050405020304" pitchFamily="18" charset="0"/>
              </a:rPr>
              <a:t>Diğer Koruyucular</a:t>
            </a:r>
          </a:p>
          <a:p>
            <a:endParaRPr lang="tr-TR" dirty="0"/>
          </a:p>
        </p:txBody>
      </p:sp>
    </p:spTree>
    <p:extLst>
      <p:ext uri="{BB962C8B-B14F-4D97-AF65-F5344CB8AC3E}">
        <p14:creationId xmlns:p14="http://schemas.microsoft.com/office/powerpoint/2010/main" val="1914031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xEl>
                                              <p:pRg st="18" end="18"/>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3">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557" y="164264"/>
            <a:ext cx="11952905" cy="6510308"/>
          </a:xfrm>
        </p:spPr>
        <p:txBody>
          <a:bodyPr>
            <a:normAutofit/>
          </a:bodyPr>
          <a:lstStyle/>
          <a:p>
            <a:pPr marL="0" indent="0">
              <a:buNone/>
            </a:pPr>
            <a:r>
              <a:rPr lang="tr-TR" sz="3200" b="1" dirty="0">
                <a:solidFill>
                  <a:srgbClr val="FF0000"/>
                </a:solidFill>
              </a:rPr>
              <a:t>	1.Organik Asitler</a:t>
            </a:r>
            <a:endParaRPr lang="tr-TR" sz="3200" dirty="0">
              <a:solidFill>
                <a:srgbClr val="FF0000"/>
              </a:solidFill>
            </a:endParaRPr>
          </a:p>
          <a:p>
            <a:pPr marL="0" indent="0" algn="just">
              <a:buNone/>
            </a:pPr>
            <a:r>
              <a:rPr lang="tr-TR" dirty="0"/>
              <a:t>	Organik asitler ve esterleri doğada özellikle meyvede yaygın olarak bulunmaktadır. Birçoğu fermente et, süt ve sebze ürünlerinde </a:t>
            </a:r>
            <a:r>
              <a:rPr lang="tr-TR" dirty="0" err="1"/>
              <a:t>mikrobiyal</a:t>
            </a:r>
            <a:r>
              <a:rPr lang="tr-TR" dirty="0"/>
              <a:t> metabolizmanın ara ya da son ürünü olarak oluşmaktadır. Bu ürünlerde organik asitlerin oluşturduğu aroma ürünün duyusal kalitesini belirlemekte etkin rol oynadığı gibi, </a:t>
            </a:r>
            <a:r>
              <a:rPr lang="tr-TR" dirty="0" err="1"/>
              <a:t>proteolitik</a:t>
            </a:r>
            <a:r>
              <a:rPr lang="tr-TR" dirty="0"/>
              <a:t> bozulmayı geciktirici ve engelleyici etkisiyle de ürünün raf ömrünü uzatmaktadır. Günümüzde gıda üreticileri organik asitleri geniş bir ürün yelpazesinde kullanmaktadır.</a:t>
            </a:r>
          </a:p>
          <a:p>
            <a:pPr marL="0" indent="0" algn="just">
              <a:buNone/>
            </a:pPr>
            <a:r>
              <a:rPr lang="tr-TR" dirty="0"/>
              <a:t>	Organik asitlerin etkinliği ortamın </a:t>
            </a:r>
            <a:r>
              <a:rPr lang="tr-TR" dirty="0" err="1"/>
              <a:t>pH’sına</a:t>
            </a:r>
            <a:r>
              <a:rPr lang="tr-TR" dirty="0"/>
              <a:t>, asidin </a:t>
            </a:r>
            <a:r>
              <a:rPr lang="tr-TR" dirty="0" err="1"/>
              <a:t>dissosiye</a:t>
            </a:r>
            <a:r>
              <a:rPr lang="tr-TR" dirty="0"/>
              <a:t> olmasına ve </a:t>
            </a:r>
            <a:r>
              <a:rPr lang="tr-TR" dirty="0" err="1"/>
              <a:t>antimikrobiyal</a:t>
            </a:r>
            <a:r>
              <a:rPr lang="tr-TR" dirty="0"/>
              <a:t> maddenin etkisine bağlıdır. Asitlerin </a:t>
            </a:r>
            <a:r>
              <a:rPr lang="tr-TR" dirty="0" err="1"/>
              <a:t>dissosiye</a:t>
            </a:r>
            <a:r>
              <a:rPr lang="tr-TR" dirty="0"/>
              <a:t> olmamış formları </a:t>
            </a:r>
            <a:r>
              <a:rPr lang="tr-TR" dirty="0" err="1"/>
              <a:t>antimikrobiyal</a:t>
            </a:r>
            <a:r>
              <a:rPr lang="tr-TR" dirty="0"/>
              <a:t> özellik göstermektedir. </a:t>
            </a:r>
          </a:p>
          <a:p>
            <a:endParaRPr lang="tr-TR" dirty="0"/>
          </a:p>
        </p:txBody>
      </p:sp>
    </p:spTree>
    <p:extLst>
      <p:ext uri="{BB962C8B-B14F-4D97-AF65-F5344CB8AC3E}">
        <p14:creationId xmlns:p14="http://schemas.microsoft.com/office/powerpoint/2010/main" val="503606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55" y="114984"/>
            <a:ext cx="11974807" cy="6652671"/>
          </a:xfrm>
        </p:spPr>
        <p:txBody>
          <a:bodyPr/>
          <a:lstStyle/>
          <a:p>
            <a:pPr marL="0" indent="0">
              <a:buNone/>
            </a:pPr>
            <a:r>
              <a:rPr lang="tr-TR" b="1" i="1" dirty="0">
                <a:solidFill>
                  <a:srgbClr val="0070C0"/>
                </a:solidFill>
                <a:effectLst>
                  <a:outerShdw blurRad="38100" dist="38100" dir="2700000" algn="tl">
                    <a:srgbClr val="000000">
                      <a:alpha val="43137"/>
                    </a:srgbClr>
                  </a:outerShdw>
                </a:effectLst>
              </a:rPr>
              <a:t>	1.1.Asetik asit ve asetatlar</a:t>
            </a:r>
          </a:p>
          <a:p>
            <a:pPr marL="0" indent="0" algn="just">
              <a:buNone/>
            </a:pPr>
            <a:r>
              <a:rPr lang="tr-TR" b="1" dirty="0"/>
              <a:t>	</a:t>
            </a:r>
            <a:r>
              <a:rPr lang="tr-TR" dirty="0"/>
              <a:t>Asetik asit </a:t>
            </a:r>
            <a:r>
              <a:rPr lang="tr-TR" dirty="0" err="1"/>
              <a:t>monokarboksilik</a:t>
            </a:r>
            <a:r>
              <a:rPr lang="tr-TR" dirty="0"/>
              <a:t> organik asit olup, sirkenin temel bileşenidir. Sirkeden başka saf asetik asit, sodyum asetat, kalsiyum asetat, potasyum asetat ve sodyum </a:t>
            </a:r>
            <a:r>
              <a:rPr lang="tr-TR" dirty="0" err="1"/>
              <a:t>diasetat</a:t>
            </a:r>
            <a:r>
              <a:rPr lang="tr-TR" dirty="0"/>
              <a:t> tuzları gıdalarda koruyucu katkı maddesi olarak kullanılmaktadır. </a:t>
            </a:r>
          </a:p>
          <a:p>
            <a:pPr marL="0" indent="0" algn="just">
              <a:buNone/>
            </a:pPr>
            <a:r>
              <a:rPr lang="tr-TR" dirty="0"/>
              <a:t>	Asetik asit maya ve bakterilere karşı küflere olduğundan daha etkili olduğu saptanmıştır. Küflerin yanı sıra bazı laktik asit bakterileri ve bazı mayalar da asetik aside dirençli olup, bazı koşullarda, kısmen hijyen yetersizliğinde, aside toleransı yüksek tiplerde ortaya çıkabilmektedir. </a:t>
            </a:r>
          </a:p>
          <a:p>
            <a:pPr marL="0" indent="0">
              <a:buNone/>
            </a:pPr>
            <a:endParaRPr lang="tr-TR" dirty="0"/>
          </a:p>
        </p:txBody>
      </p:sp>
    </p:spTree>
    <p:extLst>
      <p:ext uri="{BB962C8B-B14F-4D97-AF65-F5344CB8AC3E}">
        <p14:creationId xmlns:p14="http://schemas.microsoft.com/office/powerpoint/2010/main" val="13987964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268</TotalTime>
  <Words>2162</Words>
  <Application>Microsoft Office PowerPoint</Application>
  <PresentationFormat>Geniş ekran</PresentationFormat>
  <Paragraphs>106</Paragraphs>
  <Slides>19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19</vt:i4>
      </vt:variant>
    </vt:vector>
  </HeadingPairs>
  <TitlesOfParts>
    <vt:vector size="25" baseType="lpstr">
      <vt:lpstr>Arial</vt:lpstr>
      <vt:lpstr>Calibri</vt:lpstr>
      <vt:lpstr>Calibri Light</vt:lpstr>
      <vt:lpstr>Times New Roman</vt:lpstr>
      <vt:lpstr>Wingdings</vt:lpstr>
      <vt:lpstr>Office Teması</vt:lpstr>
      <vt:lpstr>    KORUYUCULAR (İLK KISIM)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KATKI MADDELERİ</dc:title>
  <dc:creator>HP</dc:creator>
  <cp:lastModifiedBy>Birce Mercanoglu Taban</cp:lastModifiedBy>
  <cp:revision>68</cp:revision>
  <dcterms:created xsi:type="dcterms:W3CDTF">2018-11-06T02:04:22Z</dcterms:created>
  <dcterms:modified xsi:type="dcterms:W3CDTF">2021-11-15T07:49:55Z</dcterms:modified>
</cp:coreProperties>
</file>