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84"/>
        <p:cNvGrpSpPr/>
        <p:nvPr/>
      </p:nvGrpSpPr>
      <p:grpSpPr>
        <a:xfrm>
          <a:off x="0" y="0"/>
          <a:ext cx="0" cy="0"/>
          <a:chOff x="0" y="0"/>
          <a:chExt cx="0" cy="0"/>
        </a:xfrm>
      </p:grpSpPr>
      <p:sp>
        <p:nvSpPr>
          <p:cNvPr id="185" name="Google Shape;185;n"/>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6" name="Google Shape;18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rtl="0">
              <a:spcBef>
                <a:spcPts val="0"/>
              </a:spcBef>
              <a:spcAft>
                <a:spcPts val="0"/>
              </a:spcAft>
              <a:buSzPts val="1100"/>
              <a:buChar char="●"/>
              <a:defRPr sz="1100"/>
            </a:lvl1pPr>
            <a:lvl2pPr marL="914400" lvl="1" indent="-298450" rtl="0">
              <a:spcBef>
                <a:spcPts val="0"/>
              </a:spcBef>
              <a:spcAft>
                <a:spcPts val="0"/>
              </a:spcAft>
              <a:buSzPts val="1100"/>
              <a:buChar char="○"/>
              <a:defRPr sz="1100"/>
            </a:lvl2pPr>
            <a:lvl3pPr marL="1371600" lvl="2" indent="-298450" rtl="0">
              <a:spcBef>
                <a:spcPts val="0"/>
              </a:spcBef>
              <a:spcAft>
                <a:spcPts val="0"/>
              </a:spcAft>
              <a:buSzPts val="1100"/>
              <a:buChar char="■"/>
              <a:defRPr sz="1100"/>
            </a:lvl3pPr>
            <a:lvl4pPr marL="1828800" lvl="3" indent="-298450" rtl="0">
              <a:spcBef>
                <a:spcPts val="0"/>
              </a:spcBef>
              <a:spcAft>
                <a:spcPts val="0"/>
              </a:spcAft>
              <a:buSzPts val="1100"/>
              <a:buChar char="●"/>
              <a:defRPr sz="1100"/>
            </a:lvl4pPr>
            <a:lvl5pPr marL="2286000" lvl="4" indent="-298450" rtl="0">
              <a:spcBef>
                <a:spcPts val="0"/>
              </a:spcBef>
              <a:spcAft>
                <a:spcPts val="0"/>
              </a:spcAft>
              <a:buSzPts val="1100"/>
              <a:buChar char="○"/>
              <a:defRPr sz="1100"/>
            </a:lvl5pPr>
            <a:lvl6pPr marL="2743200" lvl="5" indent="-298450" rtl="0">
              <a:spcBef>
                <a:spcPts val="0"/>
              </a:spcBef>
              <a:spcAft>
                <a:spcPts val="0"/>
              </a:spcAft>
              <a:buSzPts val="1100"/>
              <a:buChar char="■"/>
              <a:defRPr sz="1100"/>
            </a:lvl6pPr>
            <a:lvl7pPr marL="3200400" lvl="6" indent="-298450" rtl="0">
              <a:spcBef>
                <a:spcPts val="0"/>
              </a:spcBef>
              <a:spcAft>
                <a:spcPts val="0"/>
              </a:spcAft>
              <a:buSzPts val="1100"/>
              <a:buChar char="●"/>
              <a:defRPr sz="1100"/>
            </a:lvl7pPr>
            <a:lvl8pPr marL="3657600" lvl="7" indent="-298450" rtl="0">
              <a:spcBef>
                <a:spcPts val="0"/>
              </a:spcBef>
              <a:spcAft>
                <a:spcPts val="0"/>
              </a:spcAft>
              <a:buSzPts val="1100"/>
              <a:buChar char="○"/>
              <a:defRPr sz="1100"/>
            </a:lvl8pPr>
            <a:lvl9pPr marL="4114800" lvl="8" indent="-298450" rtl="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3b8a6f42a212cb75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3b8a6f42a212cb75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3b8a6f42a212cb75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3b8a6f42a212cb75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3b8a6f42a212cb75_1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3b8a6f42a212cb75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3b8a6f42a212cb75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3b8a6f42a212cb75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3b8a6f42a212cb75_1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1" name="Google Shape;321;g3b8a6f42a212cb75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3b8a6f42a212cb75_1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3b8a6f42a212cb75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g3b8a6f42a212cb75_1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3b8a6f42a212cb75_1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3b8a6f42a212cb75_1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7" name="Google Shape;337;g3b8a6f42a212cb75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g3b8a6f42a212cb75_1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4" name="Google Shape;344;g3b8a6f42a212cb75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g3b8a6f42a212cb75_1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0" name="Google Shape;350;g3b8a6f42a212cb75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3b8a6f42a212cb75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3b8a6f42a212cb75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3b8a6f42a212cb75_1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 name="Google Shape;356;g3b8a6f42a212cb75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3b8a6f42a212cb75_1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1" name="Google Shape;361;g3b8a6f42a212cb75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3b8a6f42a212cb75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3b8a6f42a212cb75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3b8a6f42a212cb75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3b8a6f42a212cb75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3b8a6f42a212cb75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3b8a6f42a212cb75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3b8a6f42a212cb75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3" name="Google Shape;273;g3b8a6f42a212cb75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3b8a6f42a212cb75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3b8a6f42a212cb75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3b8a6f42a212cb75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3b8a6f42a212cb75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3b8a6f42a212cb75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g3b8a6f42a212cb75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aşlık slaydı" type="title">
  <p:cSld name="TITLE">
    <p:spTree>
      <p:nvGrpSpPr>
        <p:cNvPr id="1" name="Shape 191"/>
        <p:cNvGrpSpPr/>
        <p:nvPr/>
      </p:nvGrpSpPr>
      <p:grpSpPr>
        <a:xfrm>
          <a:off x="0" y="0"/>
          <a:ext cx="0" cy="0"/>
          <a:chOff x="0" y="0"/>
          <a:chExt cx="0" cy="0"/>
        </a:xfrm>
      </p:grpSpPr>
      <p:sp>
        <p:nvSpPr>
          <p:cNvPr id="192" name="Google Shape;192;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93" name="Google Shape;193;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94" name="Google Shape;19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üyük sayı">
  <p:cSld name="BIG_NUMBER">
    <p:spTree>
      <p:nvGrpSpPr>
        <p:cNvPr id="1" name="Shape 226"/>
        <p:cNvGrpSpPr/>
        <p:nvPr/>
      </p:nvGrpSpPr>
      <p:grpSpPr>
        <a:xfrm>
          <a:off x="0" y="0"/>
          <a:ext cx="0" cy="0"/>
          <a:chOff x="0" y="0"/>
          <a:chExt cx="0" cy="0"/>
        </a:xfrm>
      </p:grpSpPr>
      <p:sp>
        <p:nvSpPr>
          <p:cNvPr id="227" name="Google Shape;227;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228" name="Google Shape;228;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229" name="Google Shape;22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oş" type="blank">
  <p:cSld name="BLANK">
    <p:spTree>
      <p:nvGrpSpPr>
        <p:cNvPr id="1" name="Shape 230"/>
        <p:cNvGrpSpPr/>
        <p:nvPr/>
      </p:nvGrpSpPr>
      <p:grpSpPr>
        <a:xfrm>
          <a:off x="0" y="0"/>
          <a:ext cx="0" cy="0"/>
          <a:chOff x="0" y="0"/>
          <a:chExt cx="0" cy="0"/>
        </a:xfrm>
      </p:grpSpPr>
      <p:sp>
        <p:nvSpPr>
          <p:cNvPr id="231" name="Google Shape;23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ölüm üstbilgisi" type="secHead">
  <p:cSld name="SECTION_HEADER">
    <p:spTree>
      <p:nvGrpSpPr>
        <p:cNvPr id="1" name="Shape 195"/>
        <p:cNvGrpSpPr/>
        <p:nvPr/>
      </p:nvGrpSpPr>
      <p:grpSpPr>
        <a:xfrm>
          <a:off x="0" y="0"/>
          <a:ext cx="0" cy="0"/>
          <a:chOff x="0" y="0"/>
          <a:chExt cx="0" cy="0"/>
        </a:xfrm>
      </p:grpSpPr>
      <p:sp>
        <p:nvSpPr>
          <p:cNvPr id="196" name="Google Shape;196;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97" name="Google Shape;197;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şlık ve gövde" type="tx">
  <p:cSld name="TITLE_AND_BODY">
    <p:spTree>
      <p:nvGrpSpPr>
        <p:cNvPr id="1" name="Shape 198"/>
        <p:cNvGrpSpPr/>
        <p:nvPr/>
      </p:nvGrpSpPr>
      <p:grpSpPr>
        <a:xfrm>
          <a:off x="0" y="0"/>
          <a:ext cx="0" cy="0"/>
          <a:chOff x="0" y="0"/>
          <a:chExt cx="0" cy="0"/>
        </a:xfrm>
      </p:grpSpPr>
      <p:sp>
        <p:nvSpPr>
          <p:cNvPr id="199" name="Google Shape;199;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00" name="Google Shape;200;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201" name="Google Shape;201;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şlık ve iki sütun" type="twoColTx">
  <p:cSld name="TITLE_AND_TWO_COLUMNS">
    <p:spTree>
      <p:nvGrpSpPr>
        <p:cNvPr id="1" name="Shape 202"/>
        <p:cNvGrpSpPr/>
        <p:nvPr/>
      </p:nvGrpSpPr>
      <p:grpSpPr>
        <a:xfrm>
          <a:off x="0" y="0"/>
          <a:ext cx="0" cy="0"/>
          <a:chOff x="0" y="0"/>
          <a:chExt cx="0" cy="0"/>
        </a:xfrm>
      </p:grpSpPr>
      <p:sp>
        <p:nvSpPr>
          <p:cNvPr id="203" name="Google Shape;203;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04" name="Google Shape;204;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05" name="Google Shape;205;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06" name="Google Shape;206;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Yalnızca başlık" type="titleOnly">
  <p:cSld name="TITLE_ONLY">
    <p:spTree>
      <p:nvGrpSpPr>
        <p:cNvPr id="1" name="Shape 207"/>
        <p:cNvGrpSpPr/>
        <p:nvPr/>
      </p:nvGrpSpPr>
      <p:grpSpPr>
        <a:xfrm>
          <a:off x="0" y="0"/>
          <a:ext cx="0" cy="0"/>
          <a:chOff x="0" y="0"/>
          <a:chExt cx="0" cy="0"/>
        </a:xfrm>
      </p:grpSpPr>
      <p:sp>
        <p:nvSpPr>
          <p:cNvPr id="208" name="Google Shape;208;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09" name="Google Shape;209;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ek sütunlu metin">
  <p:cSld name="ONE_COLUMN_TEXT">
    <p:spTree>
      <p:nvGrpSpPr>
        <p:cNvPr id="1" name="Shape 210"/>
        <p:cNvGrpSpPr/>
        <p:nvPr/>
      </p:nvGrpSpPr>
      <p:grpSpPr>
        <a:xfrm>
          <a:off x="0" y="0"/>
          <a:ext cx="0" cy="0"/>
          <a:chOff x="0" y="0"/>
          <a:chExt cx="0" cy="0"/>
        </a:xfrm>
      </p:grpSpPr>
      <p:sp>
        <p:nvSpPr>
          <p:cNvPr id="211" name="Google Shape;211;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12" name="Google Shape;212;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13" name="Google Shape;213;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Ana fikir">
  <p:cSld name="MAIN_POINT">
    <p:spTree>
      <p:nvGrpSpPr>
        <p:cNvPr id="1" name="Shape 214"/>
        <p:cNvGrpSpPr/>
        <p:nvPr/>
      </p:nvGrpSpPr>
      <p:grpSpPr>
        <a:xfrm>
          <a:off x="0" y="0"/>
          <a:ext cx="0" cy="0"/>
          <a:chOff x="0" y="0"/>
          <a:chExt cx="0" cy="0"/>
        </a:xfrm>
      </p:grpSpPr>
      <p:sp>
        <p:nvSpPr>
          <p:cNvPr id="215" name="Google Shape;215;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216" name="Google Shape;216;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ölüm başlığı ve açıklama">
  <p:cSld name="SECTION_TITLE_AND_DESCRIPTION">
    <p:spTree>
      <p:nvGrpSpPr>
        <p:cNvPr id="1" name="Shape 217"/>
        <p:cNvGrpSpPr/>
        <p:nvPr/>
      </p:nvGrpSpPr>
      <p:grpSpPr>
        <a:xfrm>
          <a:off x="0" y="0"/>
          <a:ext cx="0" cy="0"/>
          <a:chOff x="0" y="0"/>
          <a:chExt cx="0" cy="0"/>
        </a:xfrm>
      </p:grpSpPr>
      <p:sp>
        <p:nvSpPr>
          <p:cNvPr id="218" name="Google Shape;218;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220" name="Google Shape;220;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21" name="Google Shape;221;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222" name="Google Shape;22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şlık">
  <p:cSld name="CAPTION_ONLY">
    <p:spTree>
      <p:nvGrpSpPr>
        <p:cNvPr id="1" name="Shape 223"/>
        <p:cNvGrpSpPr/>
        <p:nvPr/>
      </p:nvGrpSpPr>
      <p:grpSpPr>
        <a:xfrm>
          <a:off x="0" y="0"/>
          <a:ext cx="0" cy="0"/>
          <a:chOff x="0" y="0"/>
          <a:chExt cx="0" cy="0"/>
        </a:xfrm>
      </p:grpSpPr>
      <p:sp>
        <p:nvSpPr>
          <p:cNvPr id="224" name="Google Shape;224;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225" name="Google Shape;22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187"/>
        <p:cNvGrpSpPr/>
        <p:nvPr/>
      </p:nvGrpSpPr>
      <p:grpSpPr>
        <a:xfrm>
          <a:off x="0" y="0"/>
          <a:ext cx="0" cy="0"/>
          <a:chOff x="0" y="0"/>
          <a:chExt cx="0" cy="0"/>
        </a:xfrm>
      </p:grpSpPr>
      <p:sp>
        <p:nvSpPr>
          <p:cNvPr id="188" name="Google Shape;188;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189" name="Google Shape;189;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190" name="Google Shape;190;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tr-TR"/>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13"/>
          <p:cNvSpPr txBox="1"/>
          <p:nvPr/>
        </p:nvSpPr>
        <p:spPr>
          <a:xfrm>
            <a:off x="918958" y="2153292"/>
            <a:ext cx="7315200" cy="85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237" name="Google Shape;237;p13"/>
          <p:cNvPicPr preferRelativeResize="0"/>
          <p:nvPr/>
        </p:nvPicPr>
        <p:blipFill>
          <a:blip r:embed="rId3">
            <a:alphaModFix/>
          </a:blip>
          <a:stretch>
            <a:fillRect/>
          </a:stretch>
        </p:blipFill>
        <p:spPr>
          <a:xfrm>
            <a:off x="7295500" y="0"/>
            <a:ext cx="1848492" cy="1848492"/>
          </a:xfrm>
          <a:prstGeom prst="rect">
            <a:avLst/>
          </a:prstGeom>
          <a:noFill/>
          <a:ln>
            <a:noFill/>
          </a:ln>
        </p:spPr>
      </p:pic>
      <p:pic>
        <p:nvPicPr>
          <p:cNvPr id="238" name="Google Shape;238;p13"/>
          <p:cNvPicPr preferRelativeResize="0"/>
          <p:nvPr/>
        </p:nvPicPr>
        <p:blipFill>
          <a:blip r:embed="rId4">
            <a:alphaModFix/>
          </a:blip>
          <a:stretch>
            <a:fillRect/>
          </a:stretch>
        </p:blipFill>
        <p:spPr>
          <a:xfrm>
            <a:off x="-8" y="0"/>
            <a:ext cx="1848492" cy="1848492"/>
          </a:xfrm>
          <a:prstGeom prst="rect">
            <a:avLst/>
          </a:prstGeom>
          <a:noFill/>
          <a:ln>
            <a:noFill/>
          </a:ln>
        </p:spPr>
      </p:pic>
      <p:sp>
        <p:nvSpPr>
          <p:cNvPr id="239" name="Google Shape;239;p13"/>
          <p:cNvSpPr txBox="1"/>
          <p:nvPr/>
        </p:nvSpPr>
        <p:spPr>
          <a:xfrm>
            <a:off x="914400" y="1829706"/>
            <a:ext cx="7315200" cy="148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2000" b="1"/>
              <a:t>        </a:t>
            </a:r>
            <a:r>
              <a:rPr lang="tr-TR" sz="2300" b="1"/>
              <a:t>Ankara Üniversitesi Spor Bilimleri Fakültesi </a:t>
            </a:r>
            <a:endParaRPr sz="2300" b="1"/>
          </a:p>
        </p:txBody>
      </p:sp>
      <p:sp>
        <p:nvSpPr>
          <p:cNvPr id="240" name="Google Shape;240;p13"/>
          <p:cNvSpPr txBox="1"/>
          <p:nvPr/>
        </p:nvSpPr>
        <p:spPr>
          <a:xfrm>
            <a:off x="918958" y="2153292"/>
            <a:ext cx="7315200" cy="85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2500" b="1" i="1">
                <a:solidFill>
                  <a:srgbClr val="FF0000"/>
                </a:solidFill>
              </a:rPr>
              <a:t>   Sporcularda Yeme Bozukluğu Problemleri </a:t>
            </a:r>
            <a:endParaRPr sz="2500" b="1" i="1">
              <a:solidFill>
                <a:srgbClr val="FF0000"/>
              </a:solidFill>
            </a:endParaRPr>
          </a:p>
        </p:txBody>
      </p:sp>
      <p:pic>
        <p:nvPicPr>
          <p:cNvPr id="241" name="Google Shape;241;p13"/>
          <p:cNvPicPr preferRelativeResize="0"/>
          <p:nvPr/>
        </p:nvPicPr>
        <p:blipFill>
          <a:blip r:embed="rId5">
            <a:alphaModFix/>
          </a:blip>
          <a:stretch>
            <a:fillRect/>
          </a:stretch>
        </p:blipFill>
        <p:spPr>
          <a:xfrm>
            <a:off x="2704757" y="2832311"/>
            <a:ext cx="3356925" cy="2017300"/>
          </a:xfrm>
          <a:prstGeom prst="rect">
            <a:avLst/>
          </a:prstGeom>
          <a:noFill/>
          <a:ln>
            <a:noFill/>
          </a:ln>
        </p:spPr>
      </p:pic>
      <p:pic>
        <p:nvPicPr>
          <p:cNvPr id="242" name="Google Shape;242;p13"/>
          <p:cNvPicPr preferRelativeResize="0"/>
          <p:nvPr/>
        </p:nvPicPr>
        <p:blipFill>
          <a:blip r:embed="rId6">
            <a:alphaModFix/>
          </a:blip>
          <a:stretch>
            <a:fillRect/>
          </a:stretch>
        </p:blipFill>
        <p:spPr>
          <a:xfrm>
            <a:off x="391638" y="3311600"/>
            <a:ext cx="1848499" cy="1621826"/>
          </a:xfrm>
          <a:prstGeom prst="rect">
            <a:avLst/>
          </a:prstGeom>
          <a:noFill/>
          <a:ln>
            <a:noFill/>
          </a:ln>
        </p:spPr>
      </p:pic>
      <p:pic>
        <p:nvPicPr>
          <p:cNvPr id="243" name="Google Shape;243;p13"/>
          <p:cNvPicPr preferRelativeResize="0"/>
          <p:nvPr/>
        </p:nvPicPr>
        <p:blipFill>
          <a:blip r:embed="rId7">
            <a:alphaModFix/>
          </a:blip>
          <a:stretch>
            <a:fillRect/>
          </a:stretch>
        </p:blipFill>
        <p:spPr>
          <a:xfrm rot="-7">
            <a:off x="6362348" y="3311603"/>
            <a:ext cx="2226050" cy="162182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a:solidFill>
                  <a:srgbClr val="FF0000"/>
                </a:solidFill>
              </a:rPr>
              <a:t>   Sporcularda Yeme Bozukluklarının Yaygınlığı</a:t>
            </a:r>
            <a:endParaRPr>
              <a:solidFill>
                <a:srgbClr val="FF0000"/>
              </a:solidFill>
            </a:endParaRPr>
          </a:p>
        </p:txBody>
      </p:sp>
      <p:sp>
        <p:nvSpPr>
          <p:cNvPr id="303" name="Google Shape;303;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TR" b="1">
                <a:solidFill>
                  <a:schemeClr val="dk1"/>
                </a:solidFill>
              </a:rPr>
              <a:t>Norveçli 1620 elit sporcu ve 1696 sporcu olmayan bireyin incelendiği çalışmada, sporcuların %13.5’inde, kontrol grubunun ise %4.6’sında yeme bozukluğu gözlenmiştir. Yeme bozukluğu prevalansının adölesan sporcu ve sporcu olmayan bireylerde karşılaştırıldığı bir başka çalışmada yeme bozukluğu görülme oranının; adölesan sporcularda (%7) kontrol grubundan (%2.3) ve kadınlarda (%14) erkeklerden (%3.2) daha yüksek olduğu saptanmıştır. Sporcuların yeme</a:t>
            </a:r>
            <a:r>
              <a:rPr lang="tr-TR">
                <a:solidFill>
                  <a:schemeClr val="dk1"/>
                </a:solidFill>
              </a:rPr>
              <a:t> </a:t>
            </a:r>
            <a:r>
              <a:rPr lang="tr-TR" b="1">
                <a:solidFill>
                  <a:schemeClr val="dk1"/>
                </a:solidFill>
              </a:rPr>
              <a:t>bozukluğu açısından daha fazla risk altında</a:t>
            </a:r>
            <a:r>
              <a:rPr lang="tr-TR">
                <a:solidFill>
                  <a:schemeClr val="dk1"/>
                </a:solidFill>
              </a:rPr>
              <a:t> </a:t>
            </a:r>
            <a:r>
              <a:rPr lang="tr-TR" b="1">
                <a:solidFill>
                  <a:schemeClr val="dk1"/>
                </a:solidFill>
              </a:rPr>
              <a:t>olmaları</a:t>
            </a:r>
            <a:r>
              <a:rPr lang="tr-TR">
                <a:solidFill>
                  <a:schemeClr val="dk1"/>
                </a:solidFill>
              </a:rPr>
              <a:t> </a:t>
            </a:r>
            <a:r>
              <a:rPr lang="tr-TR">
                <a:solidFill>
                  <a:srgbClr val="FF00FF"/>
                </a:solidFill>
              </a:rPr>
              <a:t>artan antrenman şiddeti ve yoğunluğu, rekabet ve sosyal baskı gibi faktörlerle</a:t>
            </a:r>
            <a:r>
              <a:rPr lang="tr-TR">
                <a:solidFill>
                  <a:schemeClr val="dk1"/>
                </a:solidFill>
              </a:rPr>
              <a:t> </a:t>
            </a:r>
            <a:r>
              <a:rPr lang="tr-TR" b="1">
                <a:solidFill>
                  <a:schemeClr val="dk1"/>
                </a:solidFill>
              </a:rPr>
              <a:t>ilişkilendirilmektedir</a:t>
            </a:r>
            <a:r>
              <a:rPr lang="tr-TR">
                <a:solidFill>
                  <a:schemeClr val="dk1"/>
                </a:solidFill>
              </a:rPr>
              <a:t>. </a:t>
            </a:r>
            <a:endParaRPr>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23"/>
          <p:cNvSpPr txBox="1">
            <a:spLocks noGrp="1"/>
          </p:cNvSpPr>
          <p:nvPr>
            <p:ph type="body" idx="1"/>
          </p:nvPr>
        </p:nvSpPr>
        <p:spPr>
          <a:xfrm>
            <a:off x="311700" y="642100"/>
            <a:ext cx="8520600" cy="3455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sz="2300">
                <a:solidFill>
                  <a:srgbClr val="FF9900"/>
                </a:solidFill>
              </a:rPr>
              <a:t>İngiliz kadın mesafe koşucuları</a:t>
            </a:r>
            <a:r>
              <a:rPr lang="tr-TR">
                <a:solidFill>
                  <a:schemeClr val="dk1"/>
                </a:solidFill>
              </a:rPr>
              <a:t> </a:t>
            </a:r>
            <a:r>
              <a:rPr lang="tr-TR" b="1">
                <a:solidFill>
                  <a:schemeClr val="dk1"/>
                </a:solidFill>
              </a:rPr>
              <a:t>ile yapılan bir başka çalışmada sporcuların %16’sında yeme bozukluğu olduğu; bunun %3.8’ inin anoreksiya, %1.1’ inin bulimiya nervoza ve %10’unun ise tanımlanmamış beslenme ve yeme bozukluğu olduğu bildirilmiştir. </a:t>
            </a:r>
            <a:endParaRPr b="1">
              <a:solidFill>
                <a:schemeClr val="dk1"/>
              </a:solidFill>
            </a:endParaRPr>
          </a:p>
          <a:p>
            <a:pPr marL="0" lvl="0" indent="0" algn="l" rtl="0">
              <a:spcBef>
                <a:spcPts val="1600"/>
              </a:spcBef>
              <a:spcAft>
                <a:spcPts val="0"/>
              </a:spcAft>
              <a:buNone/>
            </a:pPr>
            <a:r>
              <a:rPr lang="tr-TR" sz="2400">
                <a:solidFill>
                  <a:srgbClr val="1155CC"/>
                </a:solidFill>
              </a:rPr>
              <a:t>Alman elit sporcularla</a:t>
            </a:r>
            <a:r>
              <a:rPr lang="tr-TR">
                <a:solidFill>
                  <a:schemeClr val="dk1"/>
                </a:solidFill>
              </a:rPr>
              <a:t> </a:t>
            </a:r>
            <a:r>
              <a:rPr lang="tr-TR" b="1">
                <a:solidFill>
                  <a:schemeClr val="dk1"/>
                </a:solidFill>
              </a:rPr>
              <a:t>yapılan çalışmada ise yeme bozukluğunun özellikle kadın sporcularda erkeklerden daha fazla gözlendiği ve sıklet</a:t>
            </a:r>
            <a:r>
              <a:rPr lang="tr-TR">
                <a:solidFill>
                  <a:schemeClr val="dk1"/>
                </a:solidFill>
              </a:rPr>
              <a:t>  (</a:t>
            </a:r>
            <a:r>
              <a:rPr lang="tr-TR">
                <a:solidFill>
                  <a:srgbClr val="00FF00"/>
                </a:solidFill>
              </a:rPr>
              <a:t>boks, judo, tekvando, halter, güreş)</a:t>
            </a:r>
            <a:r>
              <a:rPr lang="tr-TR">
                <a:solidFill>
                  <a:schemeClr val="dk1"/>
                </a:solidFill>
              </a:rPr>
              <a:t> </a:t>
            </a:r>
            <a:r>
              <a:rPr lang="tr-TR" b="1">
                <a:solidFill>
                  <a:schemeClr val="dk1"/>
                </a:solidFill>
              </a:rPr>
              <a:t>sporcularında daha yaygın olduğu saptanmıştır. </a:t>
            </a:r>
            <a:endParaRPr b="1">
              <a:solidFill>
                <a:schemeClr val="dk1"/>
              </a:solidFill>
            </a:endParaRPr>
          </a:p>
          <a:p>
            <a:pPr marL="0" lvl="0" indent="0" algn="l" rtl="0">
              <a:spcBef>
                <a:spcPts val="1600"/>
              </a:spcBef>
              <a:spcAft>
                <a:spcPts val="1600"/>
              </a:spcAft>
              <a:buNone/>
            </a:pPr>
            <a:endParaRPr>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pic>
        <p:nvPicPr>
          <p:cNvPr id="313" name="Google Shape;313;p24"/>
          <p:cNvPicPr preferRelativeResize="0"/>
          <p:nvPr/>
        </p:nvPicPr>
        <p:blipFill>
          <a:blip r:embed="rId3">
            <a:alphaModFix/>
          </a:blip>
          <a:stretch>
            <a:fillRect/>
          </a:stretch>
        </p:blipFill>
        <p:spPr>
          <a:xfrm>
            <a:off x="1590188" y="-542175"/>
            <a:ext cx="5963625" cy="622785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25"/>
          <p:cNvSpPr txBox="1">
            <a:spLocks noGrp="1"/>
          </p:cNvSpPr>
          <p:nvPr>
            <p:ph type="body" idx="1"/>
          </p:nvPr>
        </p:nvSpPr>
        <p:spPr>
          <a:xfrm>
            <a:off x="25" y="223700"/>
            <a:ext cx="8916600" cy="4722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sz="2200">
                <a:solidFill>
                  <a:schemeClr val="accent4"/>
                </a:solidFill>
              </a:rPr>
              <a:t>Kadın yüzücüler ve jimnastikçiler</a:t>
            </a:r>
            <a:r>
              <a:rPr lang="tr-TR" sz="1900">
                <a:solidFill>
                  <a:schemeClr val="dk1"/>
                </a:solidFill>
              </a:rPr>
              <a:t> </a:t>
            </a:r>
            <a:r>
              <a:rPr lang="tr-TR" sz="1900" b="1">
                <a:solidFill>
                  <a:schemeClr val="dk1"/>
                </a:solidFill>
              </a:rPr>
              <a:t>üzerinde yapılan bir başka çalışmada, anormal yeme davranışları görülme sıklığı sırası ile %15.4 ve %62 oranında bulunmuştur. Amerika ve Avrupa’da yaşayan profesyonel balerinler üzerinde yapılan çalışmada, balerinlerin boya göre ideal ağırlıklarının %12 altında olduğu ve %15’inin AN ve %19’unun BN kriterlerini taşıdığı belirlenmiştir. Krentz ve Warschburger  adölesan sporcular ile yaptıkları</a:t>
            </a:r>
            <a:r>
              <a:rPr lang="tr-TR" sz="1900">
                <a:solidFill>
                  <a:schemeClr val="dk1"/>
                </a:solidFill>
              </a:rPr>
              <a:t> </a:t>
            </a:r>
            <a:r>
              <a:rPr lang="tr-TR" sz="1900" b="1">
                <a:solidFill>
                  <a:schemeClr val="dk1"/>
                </a:solidFill>
              </a:rPr>
              <a:t>çalışmada</a:t>
            </a:r>
            <a:r>
              <a:rPr lang="tr-TR" sz="1900">
                <a:solidFill>
                  <a:schemeClr val="dk1"/>
                </a:solidFill>
              </a:rPr>
              <a:t> </a:t>
            </a:r>
            <a:r>
              <a:rPr lang="tr-TR" sz="1900">
                <a:solidFill>
                  <a:srgbClr val="4A86E8"/>
                </a:solidFill>
              </a:rPr>
              <a:t>jimnastik, artistik paten, dalış ve bale</a:t>
            </a:r>
            <a:r>
              <a:rPr lang="tr-TR" sz="1900">
                <a:solidFill>
                  <a:schemeClr val="dk1"/>
                </a:solidFill>
              </a:rPr>
              <a:t> dahil olmak üzere, </a:t>
            </a:r>
            <a:r>
              <a:rPr lang="tr-TR" sz="1900">
                <a:solidFill>
                  <a:srgbClr val="4A86E8"/>
                </a:solidFill>
              </a:rPr>
              <a:t>estetik sporların</a:t>
            </a:r>
            <a:r>
              <a:rPr lang="tr-TR" sz="1900">
                <a:solidFill>
                  <a:schemeClr val="dk1"/>
                </a:solidFill>
              </a:rPr>
              <a:t> </a:t>
            </a:r>
            <a:r>
              <a:rPr lang="tr-TR" sz="1900">
                <a:solidFill>
                  <a:srgbClr val="980000"/>
                </a:solidFill>
              </a:rPr>
              <a:t>yeme bozuklukları için risk faktörü olduğunu</a:t>
            </a:r>
            <a:r>
              <a:rPr lang="tr-TR" sz="1900">
                <a:solidFill>
                  <a:schemeClr val="dk1"/>
                </a:solidFill>
              </a:rPr>
              <a:t> belirtmişlerdir.</a:t>
            </a:r>
            <a:endParaRPr sz="1900">
              <a:solidFill>
                <a:schemeClr val="dk1"/>
              </a:solidFill>
            </a:endParaRPr>
          </a:p>
          <a:p>
            <a:pPr marL="0" lvl="0" indent="0" algn="l" rtl="0">
              <a:spcBef>
                <a:spcPts val="1600"/>
              </a:spcBef>
              <a:spcAft>
                <a:spcPts val="1600"/>
              </a:spcAft>
              <a:buNone/>
            </a:pPr>
            <a:r>
              <a:rPr lang="tr-TR" sz="2200">
                <a:solidFill>
                  <a:srgbClr val="9900FF"/>
                </a:solidFill>
              </a:rPr>
              <a:t>Bir başka çalışmada ise kadın sporcularda yeme bozukluğu</a:t>
            </a:r>
            <a:r>
              <a:rPr lang="tr-TR" sz="1900">
                <a:solidFill>
                  <a:schemeClr val="dk1"/>
                </a:solidFill>
              </a:rPr>
              <a:t>  </a:t>
            </a:r>
            <a:r>
              <a:rPr lang="tr-TR" sz="1900" b="1">
                <a:solidFill>
                  <a:schemeClr val="dk1"/>
                </a:solidFill>
              </a:rPr>
              <a:t>estetik sporlarda (ritmik jimnastik, artistik paten) yaklaşık %40, sıklet sporlarında (judo,boks) yaklaşık %30, takım sporlarında ise %15 olarak bulunmuştur</a:t>
            </a:r>
            <a:r>
              <a:rPr lang="tr-TR" sz="1900">
                <a:solidFill>
                  <a:schemeClr val="dk1"/>
                </a:solidFill>
              </a:rPr>
              <a:t>. </a:t>
            </a:r>
            <a:endParaRPr sz="19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1"/>
          <p:cNvSpPr txBox="1">
            <a:spLocks noGrp="1"/>
          </p:cNvSpPr>
          <p:nvPr>
            <p:ph type="title"/>
          </p:nvPr>
        </p:nvSpPr>
        <p:spPr>
          <a:xfrm>
            <a:off x="311700" y="0"/>
            <a:ext cx="8832300" cy="1449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tr-TR">
                <a:solidFill>
                  <a:srgbClr val="FF0000"/>
                </a:solidFill>
              </a:rPr>
              <a:t>  </a:t>
            </a:r>
            <a:r>
              <a:rPr lang="tr-TR" sz="2700">
                <a:solidFill>
                  <a:srgbClr val="FF0000"/>
                </a:solidFill>
              </a:rPr>
              <a:t>Sporcularda Yeme Bozukluklarının Oluşum Nedenleri</a:t>
            </a:r>
            <a:endParaRPr sz="2700">
              <a:solidFill>
                <a:srgbClr val="FF0000"/>
              </a:solidFill>
            </a:endParaRPr>
          </a:p>
          <a:p>
            <a:pPr marL="0" lvl="0" indent="0" algn="l" rtl="0">
              <a:lnSpc>
                <a:spcPct val="100000"/>
              </a:lnSpc>
              <a:spcBef>
                <a:spcPts val="0"/>
              </a:spcBef>
              <a:spcAft>
                <a:spcPts val="0"/>
              </a:spcAft>
              <a:buSzPts val="2800"/>
              <a:buNone/>
            </a:pPr>
            <a:r>
              <a:rPr lang="tr-TR" sz="2700">
                <a:solidFill>
                  <a:srgbClr val="FF0000"/>
                </a:solidFill>
              </a:rPr>
              <a:t>                                         Ve </a:t>
            </a:r>
            <a:endParaRPr sz="2700">
              <a:solidFill>
                <a:srgbClr val="FF0000"/>
              </a:solidFill>
            </a:endParaRPr>
          </a:p>
          <a:p>
            <a:pPr marL="0" lvl="0" indent="0" algn="l" rtl="0">
              <a:lnSpc>
                <a:spcPct val="100000"/>
              </a:lnSpc>
              <a:spcBef>
                <a:spcPts val="0"/>
              </a:spcBef>
              <a:spcAft>
                <a:spcPts val="0"/>
              </a:spcAft>
              <a:buSzPts val="2800"/>
              <a:buNone/>
            </a:pPr>
            <a:r>
              <a:rPr lang="tr-TR" sz="2700">
                <a:solidFill>
                  <a:srgbClr val="FF0000"/>
                </a:solidFill>
              </a:rPr>
              <a:t>                                 Risk Faktörleri</a:t>
            </a:r>
            <a:endParaRPr sz="2700">
              <a:solidFill>
                <a:srgbClr val="FF0000"/>
              </a:solidFill>
            </a:endParaRPr>
          </a:p>
        </p:txBody>
      </p:sp>
      <p:sp>
        <p:nvSpPr>
          <p:cNvPr id="367" name="Google Shape;367;p1"/>
          <p:cNvSpPr txBox="1"/>
          <p:nvPr/>
        </p:nvSpPr>
        <p:spPr>
          <a:xfrm>
            <a:off x="311700" y="1702225"/>
            <a:ext cx="4952400" cy="3234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tr-TR" sz="2400" b="0" i="0" u="none" strike="noStrike" cap="none">
                <a:solidFill>
                  <a:srgbClr val="000000"/>
                </a:solidFill>
                <a:latin typeface="Arial"/>
                <a:ea typeface="Arial"/>
                <a:cs typeface="Arial"/>
                <a:sym typeface="Arial"/>
              </a:rPr>
              <a:t>Sporcularda görülen yeme bozukluklarının genetik, psikolojik, sosyokültürel, cinsiyete ve spora özgü risk faktörleri ve çocukluk çağında cinsel istismar öyküsüyle ilişkili olduğu düşünülmektedir. </a:t>
            </a:r>
            <a:endParaRPr sz="2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700"/>
              <a:buFont typeface="Arial"/>
              <a:buNone/>
            </a:pPr>
            <a:endParaRPr sz="1700" b="0" i="0" u="none" strike="noStrike" cap="none">
              <a:solidFill>
                <a:srgbClr val="000000"/>
              </a:solidFill>
              <a:latin typeface="Arial"/>
              <a:ea typeface="Arial"/>
              <a:cs typeface="Arial"/>
              <a:sym typeface="Arial"/>
            </a:endParaRPr>
          </a:p>
        </p:txBody>
      </p:sp>
      <p:pic>
        <p:nvPicPr>
          <p:cNvPr id="368" name="Google Shape;368;p1"/>
          <p:cNvPicPr preferRelativeResize="0"/>
          <p:nvPr/>
        </p:nvPicPr>
        <p:blipFill>
          <a:blip r:embed="rId3">
            <a:alphaModFix/>
          </a:blip>
          <a:stretch>
            <a:fillRect/>
          </a:stretch>
        </p:blipFill>
        <p:spPr>
          <a:xfrm>
            <a:off x="5264100" y="1602000"/>
            <a:ext cx="3497675" cy="32349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27"/>
          <p:cNvSpPr txBox="1"/>
          <p:nvPr/>
        </p:nvSpPr>
        <p:spPr>
          <a:xfrm>
            <a:off x="345050" y="546250"/>
            <a:ext cx="7884600" cy="4135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2100">
                <a:solidFill>
                  <a:srgbClr val="FF0000"/>
                </a:solidFill>
              </a:rPr>
              <a:t>Genetik Risk Faktörleri;</a:t>
            </a:r>
            <a:r>
              <a:rPr lang="tr-TR" sz="1600"/>
              <a:t> </a:t>
            </a:r>
            <a:r>
              <a:rPr lang="tr-TR" sz="1700"/>
              <a:t>Aile ve ikizçalışmaları, yeme bozukluklarına yatkınlıkta, genetik etkenlerin rolüne dikkat çekmektedir. Gerek anoreksiya gerekse bulimiya nervozalı kişilerin birinci derece yakınlarında her iki bozukluğun da görülebilmesi ve duygu durum, anksiyete, alkol-madde kullanım ve kişilik bozukluklarının da normal popülasyondan daha sık görülmesi genetik yatkınlığa işaret etmektedir. </a:t>
            </a:r>
            <a:endParaRPr sz="1700"/>
          </a:p>
          <a:p>
            <a:pPr marL="0" lvl="0" indent="0" algn="l" rtl="0">
              <a:spcBef>
                <a:spcPts val="0"/>
              </a:spcBef>
              <a:spcAft>
                <a:spcPts val="0"/>
              </a:spcAft>
              <a:buNone/>
            </a:pPr>
            <a:endParaRPr sz="1600"/>
          </a:p>
          <a:p>
            <a:pPr marL="0" lvl="0" indent="0" algn="l" rtl="0">
              <a:spcBef>
                <a:spcPts val="0"/>
              </a:spcBef>
              <a:spcAft>
                <a:spcPts val="0"/>
              </a:spcAft>
              <a:buNone/>
            </a:pPr>
            <a:endParaRPr sz="1600"/>
          </a:p>
          <a:p>
            <a:pPr marL="0" lvl="0" indent="0" algn="l" rtl="0">
              <a:spcBef>
                <a:spcPts val="0"/>
              </a:spcBef>
              <a:spcAft>
                <a:spcPts val="0"/>
              </a:spcAft>
              <a:buNone/>
            </a:pPr>
            <a:r>
              <a:rPr lang="tr-TR" sz="2000">
                <a:solidFill>
                  <a:srgbClr val="FF0000"/>
                </a:solidFill>
              </a:rPr>
              <a:t>Psikolojik Risk Faktörleri;</a:t>
            </a:r>
            <a:r>
              <a:rPr lang="tr-TR" sz="1600"/>
              <a:t> </a:t>
            </a:r>
            <a:r>
              <a:rPr lang="tr-TR" sz="1700"/>
              <a:t>Yeme bozuklukları konusunda psikolojik risk faktörleri arasında; beden memnuniyetsizliği, düşük benlik saygısı ve mükemmeliyetçilik gibi kişilik özellikleri</a:t>
            </a:r>
            <a:endParaRPr sz="17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28"/>
          <p:cNvSpPr txBox="1"/>
          <p:nvPr/>
        </p:nvSpPr>
        <p:spPr>
          <a:xfrm>
            <a:off x="254700" y="280800"/>
            <a:ext cx="8084700" cy="486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1800">
                <a:solidFill>
                  <a:srgbClr val="FF0000"/>
                </a:solidFill>
              </a:rPr>
              <a:t>Sosyokültürel Risk Faktörleri; </a:t>
            </a:r>
            <a:r>
              <a:rPr lang="tr-TR" sz="1600"/>
              <a:t>Medya aracılığıyla daha zayıf olma durumunun vurgulanması; kadınlarda kilo alma endişesine, zayıf beden algısına, bilinçsiz kilo verme davranışına sebep olmaktadır. Adölesan kadınlarda yeme bozuklukları ile ilişkilendirilen faktörler arasında;akran baskısı, televizyondaki ve magazin dergilerindeki kadınlar gibi görünmeye çalışma ve vücut ağırlıkları ile alay edilme yer almaktadır. </a:t>
            </a:r>
            <a:endParaRPr sz="1600"/>
          </a:p>
          <a:p>
            <a:pPr marL="0" lvl="0" indent="0" algn="l" rtl="0">
              <a:spcBef>
                <a:spcPts val="0"/>
              </a:spcBef>
              <a:spcAft>
                <a:spcPts val="0"/>
              </a:spcAft>
              <a:buNone/>
            </a:pPr>
            <a:r>
              <a:rPr lang="tr-TR" sz="2000">
                <a:solidFill>
                  <a:srgbClr val="FF0000"/>
                </a:solidFill>
              </a:rPr>
              <a:t>Spora Özgü Risk Faktörleri;</a:t>
            </a:r>
            <a:r>
              <a:rPr lang="tr-TR" sz="1600"/>
              <a:t> Yoğun egzersiz programı olan elit sporcular, yeme </a:t>
            </a:r>
            <a:endParaRPr sz="1600"/>
          </a:p>
          <a:p>
            <a:pPr marL="0" lvl="0" indent="0" algn="l" rtl="0">
              <a:spcBef>
                <a:spcPts val="0"/>
              </a:spcBef>
              <a:spcAft>
                <a:spcPts val="0"/>
              </a:spcAft>
              <a:buNone/>
            </a:pPr>
            <a:r>
              <a:rPr lang="tr-TR" sz="1600"/>
              <a:t>bozuklukları bakımından daha fazla risk altında bulunmaktadırlar. Bu durum sağlık için egzersiz yapan bireyler arasında görülmemektedir. Spora bağlı risk </a:t>
            </a:r>
            <a:endParaRPr sz="1600"/>
          </a:p>
          <a:p>
            <a:pPr marL="0" lvl="0" indent="0" algn="l" rtl="0">
              <a:spcBef>
                <a:spcPts val="0"/>
              </a:spcBef>
              <a:spcAft>
                <a:spcPts val="0"/>
              </a:spcAft>
              <a:buNone/>
            </a:pPr>
            <a:r>
              <a:rPr lang="tr-TR" sz="1600"/>
              <a:t>faktörleri ise erken yaşta spora başlama, artmış antrenman yoğunluğu, sık ve </a:t>
            </a:r>
            <a:endParaRPr sz="1600"/>
          </a:p>
          <a:p>
            <a:pPr marL="0" lvl="0" indent="0" algn="l" rtl="0">
              <a:spcBef>
                <a:spcPts val="0"/>
              </a:spcBef>
              <a:spcAft>
                <a:spcPts val="0"/>
              </a:spcAft>
              <a:buNone/>
            </a:pPr>
            <a:r>
              <a:rPr lang="tr-TR" sz="1600"/>
              <a:t>sağlıksız vücut ağırlığı düzenlemeleri, yaralanmalar, motivasyonun baskılanması </a:t>
            </a:r>
            <a:endParaRPr sz="1600"/>
          </a:p>
          <a:p>
            <a:pPr marL="0" lvl="0" indent="0" algn="l" rtl="0">
              <a:spcBef>
                <a:spcPts val="0"/>
              </a:spcBef>
              <a:spcAft>
                <a:spcPts val="0"/>
              </a:spcAft>
              <a:buNone/>
            </a:pPr>
            <a:r>
              <a:rPr lang="tr-TR" sz="1600"/>
              <a:t>ve antrenörlerin olumsuz davranışları şeklinde sıralanmaktadır. Sporcuların yağsız vücut kütlesinin artması ve vücut ağırlığının azalması amacıyla yaptıkları </a:t>
            </a:r>
            <a:endParaRPr sz="1600"/>
          </a:p>
          <a:p>
            <a:pPr marL="0" lvl="0" indent="0" algn="l" rtl="0">
              <a:spcBef>
                <a:spcPts val="0"/>
              </a:spcBef>
              <a:spcAft>
                <a:spcPts val="0"/>
              </a:spcAft>
              <a:buNone/>
            </a:pPr>
            <a:r>
              <a:rPr lang="tr-TR" sz="1600"/>
              <a:t>bilinçsiz enerji kısıtlaması ve vücut ağırlığı kaybı da yeme bozukluklarına sebep </a:t>
            </a:r>
            <a:endParaRPr sz="1600"/>
          </a:p>
          <a:p>
            <a:pPr marL="0" lvl="0" indent="0" algn="l" rtl="0">
              <a:spcBef>
                <a:spcPts val="0"/>
              </a:spcBef>
              <a:spcAft>
                <a:spcPts val="0"/>
              </a:spcAft>
              <a:buNone/>
            </a:pPr>
            <a:r>
              <a:rPr lang="tr-TR" sz="1600"/>
              <a:t>olabilmektedir. Dayanıklılık, estetik ve sıklet sporları, yağsız vücut kütlesinin </a:t>
            </a:r>
            <a:endParaRPr sz="1600"/>
          </a:p>
          <a:p>
            <a:pPr marL="0" lvl="0" indent="0" algn="l" rtl="0">
              <a:spcBef>
                <a:spcPts val="0"/>
              </a:spcBef>
              <a:spcAft>
                <a:spcPts val="0"/>
              </a:spcAft>
              <a:buNone/>
            </a:pPr>
            <a:r>
              <a:rPr lang="tr-TR" sz="1600"/>
              <a:t>önemli olduğu, daha fazla ağırlık kaybı diyetlerinin uygulandığı spor dallarıdır. </a:t>
            </a:r>
            <a:endParaRPr sz="1600"/>
          </a:p>
          <a:p>
            <a:pPr marL="0" lvl="0" indent="0" algn="l" rtl="0">
              <a:spcBef>
                <a:spcPts val="0"/>
              </a:spcBef>
              <a:spcAft>
                <a:spcPts val="0"/>
              </a:spcAft>
              <a:buNone/>
            </a:pPr>
            <a:r>
              <a:rPr lang="tr-TR" sz="1600"/>
              <a:t>Sıklet sporlarında müsabaka öncesi tartım kuralları sporcularda sıklıkla yarıştan </a:t>
            </a:r>
            <a:endParaRPr sz="1600"/>
          </a:p>
          <a:p>
            <a:pPr marL="0" lvl="0" indent="0" algn="l" rtl="0">
              <a:spcBef>
                <a:spcPts val="0"/>
              </a:spcBef>
              <a:spcAft>
                <a:spcPts val="0"/>
              </a:spcAft>
              <a:buNone/>
            </a:pPr>
            <a:r>
              <a:rPr lang="tr-TR" sz="1600"/>
              <a:t>hemen önce hızlı vücut ağırlığı kaybı davranışlarına sebep olmaktadır</a:t>
            </a:r>
            <a:endParaRPr sz="1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29"/>
          <p:cNvSpPr txBox="1"/>
          <p:nvPr/>
        </p:nvSpPr>
        <p:spPr>
          <a:xfrm>
            <a:off x="551075" y="854750"/>
            <a:ext cx="3731700" cy="428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1600">
                <a:solidFill>
                  <a:srgbClr val="FF0000"/>
                </a:solidFill>
              </a:rPr>
              <a:t>Yeme tutum testi (EAT-40)</a:t>
            </a:r>
            <a:r>
              <a:rPr lang="tr-TR"/>
              <a:t> 1979 yılında</a:t>
            </a:r>
            <a:endParaRPr/>
          </a:p>
          <a:p>
            <a:pPr marL="0" lvl="0" indent="0" algn="l" rtl="0">
              <a:spcBef>
                <a:spcPts val="0"/>
              </a:spcBef>
              <a:spcAft>
                <a:spcPts val="0"/>
              </a:spcAft>
              <a:buNone/>
            </a:pPr>
            <a:r>
              <a:rPr lang="tr-TR"/>
              <a:t>anoreksiya nervoza olan bireylerde bir dizi </a:t>
            </a:r>
            <a:endParaRPr/>
          </a:p>
          <a:p>
            <a:pPr marL="0" lvl="0" indent="0" algn="l" rtl="0">
              <a:spcBef>
                <a:spcPts val="0"/>
              </a:spcBef>
              <a:spcAft>
                <a:spcPts val="0"/>
              </a:spcAft>
              <a:buNone/>
            </a:pPr>
            <a:r>
              <a:rPr lang="tr-TR"/>
              <a:t>tutum ve davranışını değerlendirmek için </a:t>
            </a:r>
            <a:endParaRPr/>
          </a:p>
          <a:p>
            <a:pPr marL="0" lvl="0" indent="0" algn="l" rtl="0">
              <a:spcBef>
                <a:spcPts val="0"/>
              </a:spcBef>
              <a:spcAft>
                <a:spcPts val="0"/>
              </a:spcAft>
              <a:buNone/>
            </a:pPr>
            <a:r>
              <a:rPr lang="tr-TR"/>
              <a:t>geliştirilmiştir. Altılı likert tipi ölçek 40 </a:t>
            </a:r>
            <a:endParaRPr/>
          </a:p>
          <a:p>
            <a:pPr marL="0" lvl="0" indent="0" algn="l" rtl="0">
              <a:spcBef>
                <a:spcPts val="0"/>
              </a:spcBef>
              <a:spcAft>
                <a:spcPts val="0"/>
              </a:spcAft>
              <a:buNone/>
            </a:pPr>
            <a:r>
              <a:rPr lang="tr-TR"/>
              <a:t>sorudan oluşmakta ve puan artışı yeme </a:t>
            </a:r>
            <a:endParaRPr/>
          </a:p>
          <a:p>
            <a:pPr marL="0" lvl="0" indent="0" algn="l" rtl="0">
              <a:spcBef>
                <a:spcPts val="0"/>
              </a:spcBef>
              <a:spcAft>
                <a:spcPts val="0"/>
              </a:spcAft>
              <a:buNone/>
            </a:pPr>
            <a:r>
              <a:rPr lang="tr-TR"/>
              <a:t>davranışı bozukluğu riskindeki artışla </a:t>
            </a:r>
            <a:endParaRPr/>
          </a:p>
          <a:p>
            <a:pPr marL="0" lvl="0" indent="0" algn="l" rtl="0">
              <a:spcBef>
                <a:spcPts val="0"/>
              </a:spcBef>
              <a:spcAft>
                <a:spcPts val="0"/>
              </a:spcAft>
              <a:buNone/>
            </a:pPr>
            <a:r>
              <a:rPr lang="tr-TR"/>
              <a:t>ilişkilendirilmektedir</a:t>
            </a:r>
            <a:endParaRPr/>
          </a:p>
          <a:p>
            <a:pPr marL="0" lvl="0" indent="0" algn="l" rtl="0">
              <a:spcBef>
                <a:spcPts val="0"/>
              </a:spcBef>
              <a:spcAft>
                <a:spcPts val="0"/>
              </a:spcAft>
              <a:buNone/>
            </a:pPr>
            <a:endParaRPr/>
          </a:p>
          <a:p>
            <a:pPr marL="0" lvl="0" indent="0" algn="l" rtl="0">
              <a:spcBef>
                <a:spcPts val="0"/>
              </a:spcBef>
              <a:spcAft>
                <a:spcPts val="0"/>
              </a:spcAft>
              <a:buNone/>
            </a:pPr>
            <a:r>
              <a:rPr lang="tr-TR" sz="1600">
                <a:solidFill>
                  <a:srgbClr val="FF0000"/>
                </a:solidFill>
              </a:rPr>
              <a:t>Hollanda Yeme Davranışı Anketi (DEBQ) </a:t>
            </a:r>
            <a:endParaRPr sz="1600">
              <a:solidFill>
                <a:srgbClr val="FF0000"/>
              </a:solidFill>
            </a:endParaRPr>
          </a:p>
          <a:p>
            <a:pPr marL="0" lvl="0" indent="0" algn="l" rtl="0">
              <a:spcBef>
                <a:spcPts val="0"/>
              </a:spcBef>
              <a:spcAft>
                <a:spcPts val="0"/>
              </a:spcAft>
              <a:buNone/>
            </a:pPr>
            <a:r>
              <a:rPr lang="tr-TR"/>
              <a:t>1986 yılında Van Strein ve ark. (50) </a:t>
            </a:r>
            <a:endParaRPr/>
          </a:p>
          <a:p>
            <a:pPr marL="0" lvl="0" indent="0" algn="l" rtl="0">
              <a:spcBef>
                <a:spcPts val="0"/>
              </a:spcBef>
              <a:spcAft>
                <a:spcPts val="0"/>
              </a:spcAft>
              <a:buNone/>
            </a:pPr>
            <a:r>
              <a:rPr lang="tr-TR"/>
              <a:t>tarafından, açlık gibi içsel yeme </a:t>
            </a:r>
            <a:endParaRPr/>
          </a:p>
          <a:p>
            <a:pPr marL="0" lvl="0" indent="0" algn="l" rtl="0">
              <a:spcBef>
                <a:spcPts val="0"/>
              </a:spcBef>
              <a:spcAft>
                <a:spcPts val="0"/>
              </a:spcAft>
              <a:buNone/>
            </a:pPr>
            <a:r>
              <a:rPr lang="tr-TR"/>
              <a:t>davranışları dışında yemeyi etkileyen dışsal </a:t>
            </a:r>
            <a:endParaRPr/>
          </a:p>
          <a:p>
            <a:pPr marL="0" lvl="0" indent="0" algn="l" rtl="0">
              <a:spcBef>
                <a:spcPts val="0"/>
              </a:spcBef>
              <a:spcAft>
                <a:spcPts val="0"/>
              </a:spcAft>
              <a:buNone/>
            </a:pPr>
            <a:r>
              <a:rPr lang="tr-TR"/>
              <a:t>faktörleri saptamak amacıyla </a:t>
            </a:r>
            <a:endParaRPr/>
          </a:p>
          <a:p>
            <a:pPr marL="0" lvl="0" indent="0" algn="l" rtl="0">
              <a:spcBef>
                <a:spcPts val="0"/>
              </a:spcBef>
              <a:spcAft>
                <a:spcPts val="0"/>
              </a:spcAft>
              <a:buNone/>
            </a:pPr>
            <a:r>
              <a:rPr lang="tr-TR"/>
              <a:t>geliştirilmiştir. Anket, 33 madde ve 3 alt </a:t>
            </a:r>
            <a:endParaRPr/>
          </a:p>
          <a:p>
            <a:pPr marL="0" lvl="0" indent="0" algn="l" rtl="0">
              <a:spcBef>
                <a:spcPts val="0"/>
              </a:spcBef>
              <a:spcAft>
                <a:spcPts val="0"/>
              </a:spcAft>
              <a:buNone/>
            </a:pPr>
            <a:r>
              <a:rPr lang="tr-TR"/>
              <a:t>ölçekten oluşmaktadır.</a:t>
            </a:r>
            <a:endParaRPr/>
          </a:p>
        </p:txBody>
      </p:sp>
      <p:sp>
        <p:nvSpPr>
          <p:cNvPr id="340" name="Google Shape;340;p29"/>
          <p:cNvSpPr txBox="1"/>
          <p:nvPr/>
        </p:nvSpPr>
        <p:spPr>
          <a:xfrm>
            <a:off x="914400" y="-2"/>
            <a:ext cx="7315200" cy="65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a:t>                         </a:t>
            </a:r>
            <a:r>
              <a:rPr lang="tr-TR" sz="2300" b="1">
                <a:solidFill>
                  <a:srgbClr val="FF0000"/>
                </a:solidFill>
              </a:rPr>
              <a:t>Yeme Bozukluğu Tarama Testleri</a:t>
            </a:r>
            <a:endParaRPr sz="2300" b="1">
              <a:solidFill>
                <a:srgbClr val="FF0000"/>
              </a:solidFill>
            </a:endParaRPr>
          </a:p>
        </p:txBody>
      </p:sp>
      <p:sp>
        <p:nvSpPr>
          <p:cNvPr id="341" name="Google Shape;341;p29"/>
          <p:cNvSpPr txBox="1"/>
          <p:nvPr/>
        </p:nvSpPr>
        <p:spPr>
          <a:xfrm>
            <a:off x="4502450" y="854750"/>
            <a:ext cx="3731700" cy="397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1600">
                <a:solidFill>
                  <a:srgbClr val="FF0000"/>
                </a:solidFill>
              </a:rPr>
              <a:t>Yeme Bozuklukları Ölçeği (SCOFF)</a:t>
            </a:r>
            <a:r>
              <a:rPr lang="tr-TR"/>
              <a:t> yeme </a:t>
            </a:r>
            <a:endParaRPr/>
          </a:p>
          <a:p>
            <a:pPr marL="0" lvl="0" indent="0" algn="l" rtl="0">
              <a:spcBef>
                <a:spcPts val="0"/>
              </a:spcBef>
              <a:spcAft>
                <a:spcPts val="0"/>
              </a:spcAft>
              <a:buNone/>
            </a:pPr>
            <a:r>
              <a:rPr lang="tr-TR"/>
              <a:t>bozukluğu tanısı koymaktan daha çok yeme </a:t>
            </a:r>
            <a:endParaRPr/>
          </a:p>
          <a:p>
            <a:pPr marL="0" lvl="0" indent="0" algn="l" rtl="0">
              <a:spcBef>
                <a:spcPts val="0"/>
              </a:spcBef>
              <a:spcAft>
                <a:spcPts val="0"/>
              </a:spcAft>
              <a:buNone/>
            </a:pPr>
            <a:r>
              <a:rPr lang="tr-TR"/>
              <a:t>bozukluğu riskini ortaya koymak için </a:t>
            </a:r>
            <a:endParaRPr/>
          </a:p>
          <a:p>
            <a:pPr marL="0" lvl="0" indent="0" algn="l" rtl="0">
              <a:spcBef>
                <a:spcPts val="0"/>
              </a:spcBef>
              <a:spcAft>
                <a:spcPts val="0"/>
              </a:spcAft>
              <a:buNone/>
            </a:pPr>
            <a:r>
              <a:rPr lang="tr-TR"/>
              <a:t>tasarlanmış basit ve uygulanması kolay, 5 </a:t>
            </a:r>
            <a:endParaRPr/>
          </a:p>
          <a:p>
            <a:pPr marL="0" lvl="0" indent="0" algn="l" rtl="0">
              <a:spcBef>
                <a:spcPts val="0"/>
              </a:spcBef>
              <a:spcAft>
                <a:spcPts val="0"/>
              </a:spcAft>
              <a:buNone/>
            </a:pPr>
            <a:r>
              <a:rPr lang="tr-TR"/>
              <a:t>sorudan oluşan bir tarama aracıdır. </a:t>
            </a:r>
            <a:endParaRPr/>
          </a:p>
          <a:p>
            <a:pPr marL="0" lvl="0" indent="0" algn="l" rtl="0">
              <a:spcBef>
                <a:spcPts val="0"/>
              </a:spcBef>
              <a:spcAft>
                <a:spcPts val="0"/>
              </a:spcAft>
              <a:buNone/>
            </a:pPr>
            <a:endParaRPr/>
          </a:p>
          <a:p>
            <a:pPr marL="0" lvl="0" indent="0" algn="l" rtl="0">
              <a:spcBef>
                <a:spcPts val="0"/>
              </a:spcBef>
              <a:spcAft>
                <a:spcPts val="0"/>
              </a:spcAft>
              <a:buNone/>
            </a:pPr>
            <a:r>
              <a:rPr lang="tr-TR" sz="1600">
                <a:solidFill>
                  <a:srgbClr val="FF0000"/>
                </a:solidFill>
              </a:rPr>
              <a:t>Kadın Atlet Tarama Aracı (FAST)</a:t>
            </a:r>
            <a:r>
              <a:rPr lang="tr-TR"/>
              <a:t> özellikle </a:t>
            </a:r>
            <a:endParaRPr/>
          </a:p>
          <a:p>
            <a:pPr marL="0" lvl="0" indent="0" algn="l" rtl="0">
              <a:spcBef>
                <a:spcPts val="0"/>
              </a:spcBef>
              <a:spcAft>
                <a:spcPts val="0"/>
              </a:spcAft>
              <a:buNone/>
            </a:pPr>
            <a:r>
              <a:rPr lang="tr-TR"/>
              <a:t>kadın sporculara yönelik geliştirilen </a:t>
            </a:r>
            <a:endParaRPr/>
          </a:p>
          <a:p>
            <a:pPr marL="0" lvl="0" indent="0" algn="l" rtl="0">
              <a:spcBef>
                <a:spcPts val="0"/>
              </a:spcBef>
              <a:spcAft>
                <a:spcPts val="0"/>
              </a:spcAft>
              <a:buNone/>
            </a:pPr>
            <a:r>
              <a:rPr lang="tr-TR"/>
              <a:t>sporcunun yeme davranışları ve antrenman </a:t>
            </a:r>
            <a:endParaRPr/>
          </a:p>
          <a:p>
            <a:pPr marL="0" lvl="0" indent="0" algn="l" rtl="0">
              <a:spcBef>
                <a:spcPts val="0"/>
              </a:spcBef>
              <a:spcAft>
                <a:spcPts val="0"/>
              </a:spcAft>
              <a:buNone/>
            </a:pPr>
            <a:r>
              <a:rPr lang="tr-TR"/>
              <a:t>düzeni hakkında 33 sorudan oluşan bir </a:t>
            </a:r>
            <a:endParaRPr/>
          </a:p>
          <a:p>
            <a:pPr marL="0" lvl="0" indent="0" algn="l" rtl="0">
              <a:spcBef>
                <a:spcPts val="0"/>
              </a:spcBef>
              <a:spcAft>
                <a:spcPts val="0"/>
              </a:spcAft>
              <a:buNone/>
            </a:pPr>
            <a:r>
              <a:rPr lang="tr-TR"/>
              <a:t>ankettir </a:t>
            </a:r>
            <a:endParaRPr/>
          </a:p>
          <a:p>
            <a:pPr marL="0" lvl="0" indent="0" algn="l" rtl="0">
              <a:spcBef>
                <a:spcPts val="0"/>
              </a:spcBef>
              <a:spcAft>
                <a:spcPts val="0"/>
              </a:spcAft>
              <a:buNone/>
            </a:pPr>
            <a:endParaRPr/>
          </a:p>
          <a:p>
            <a:pPr marL="0" lvl="0" indent="0" algn="l" rtl="0">
              <a:spcBef>
                <a:spcPts val="0"/>
              </a:spcBef>
              <a:spcAft>
                <a:spcPts val="0"/>
              </a:spcAft>
              <a:buNone/>
            </a:pPr>
            <a:r>
              <a:rPr lang="tr-TR" sz="1600">
                <a:solidFill>
                  <a:srgbClr val="FF0000"/>
                </a:solidFill>
              </a:rPr>
              <a:t>Fizyolojik Tarama Testi (PST)</a:t>
            </a:r>
            <a:r>
              <a:rPr lang="tr-TR"/>
              <a:t> 18 maddelik bir tarama aracıdır. Sporcunun kendisi tarafından cevaplanmakta, fizyolojik faktörlere ilişkin 14 adet soru ve 4 adet fizyolojik ölçümden oluşmaktadır.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2"/>
          <p:cNvSpPr txBox="1"/>
          <p:nvPr/>
        </p:nvSpPr>
        <p:spPr>
          <a:xfrm>
            <a:off x="489125" y="517600"/>
            <a:ext cx="3678600" cy="4282800"/>
          </a:xfrm>
          <a:prstGeom prst="rect">
            <a:avLst/>
          </a:prstGeom>
          <a:noFill/>
          <a:ln>
            <a:noFill/>
          </a:ln>
        </p:spPr>
        <p:txBody>
          <a:bodyPr spcFirstLastPara="1" wrap="square" lIns="91425" tIns="91425" rIns="91425" bIns="91425" anchor="t" anchorCtr="0">
            <a:noAutofit/>
          </a:bodyPr>
          <a:lstStyle/>
          <a:p>
            <a:pPr marL="457200" marR="0" lvl="0" indent="-323850" algn="l" rtl="0">
              <a:lnSpc>
                <a:spcPct val="100000"/>
              </a:lnSpc>
              <a:spcBef>
                <a:spcPts val="0"/>
              </a:spcBef>
              <a:spcAft>
                <a:spcPts val="0"/>
              </a:spcAft>
              <a:buClr>
                <a:srgbClr val="000000"/>
              </a:buClr>
              <a:buSzPts val="1500"/>
              <a:buFont typeface="Arial"/>
              <a:buChar char="●"/>
            </a:pPr>
            <a:r>
              <a:rPr lang="tr-TR" sz="1500" b="0" i="0" u="none" strike="noStrike" cap="none">
                <a:solidFill>
                  <a:srgbClr val="000000"/>
                </a:solidFill>
                <a:latin typeface="Arial"/>
                <a:ea typeface="Arial"/>
                <a:cs typeface="Arial"/>
                <a:sym typeface="Arial"/>
              </a:rPr>
              <a:t>Sporcularda yeme bozukluğu tedavisinin hedefleri; yeterli besin alımını sağlamak, vücut ağırlığını sağlıklı bir seviyeye getirmek, aşırı egzersizin azaltılmasını sağlamak, tıkınma ataklarını ve sonrasında meydana gelen telafi davranışlarını durdurmaktır.</a:t>
            </a:r>
            <a:endParaRPr sz="1500" b="0" i="0" u="none" strike="noStrike" cap="none">
              <a:solidFill>
                <a:srgbClr val="000000"/>
              </a:solidFill>
              <a:latin typeface="Arial"/>
              <a:ea typeface="Arial"/>
              <a:cs typeface="Arial"/>
              <a:sym typeface="Arial"/>
            </a:endParaRPr>
          </a:p>
          <a:p>
            <a:pPr marL="457200" marR="0" lvl="0" indent="-323850" algn="l" rtl="0">
              <a:lnSpc>
                <a:spcPct val="100000"/>
              </a:lnSpc>
              <a:spcBef>
                <a:spcPts val="0"/>
              </a:spcBef>
              <a:spcAft>
                <a:spcPts val="0"/>
              </a:spcAft>
              <a:buClr>
                <a:srgbClr val="000000"/>
              </a:buClr>
              <a:buSzPts val="1500"/>
              <a:buFont typeface="Arial"/>
              <a:buChar char="●"/>
            </a:pPr>
            <a:r>
              <a:rPr lang="tr-TR" sz="1500" b="0" i="0" u="none" strike="noStrike" cap="none">
                <a:solidFill>
                  <a:srgbClr val="000000"/>
                </a:solidFill>
                <a:latin typeface="Arial"/>
                <a:ea typeface="Arial"/>
                <a:cs typeface="Arial"/>
                <a:sym typeface="Arial"/>
              </a:rPr>
              <a:t>Yeme bozukluklarına bağlı sporcularda yaralanma riski de artmaktadır. Yaralanma rehabilitasyonunda fizyoterapist- hekim-sporcu-antrenörün iş birliği içerisinde olması büyük önem taşımaktadır. </a:t>
            </a:r>
            <a:endParaRPr sz="1500" b="0" i="0" u="none" strike="noStrike" cap="none">
              <a:solidFill>
                <a:srgbClr val="000000"/>
              </a:solidFill>
              <a:latin typeface="Arial"/>
              <a:ea typeface="Arial"/>
              <a:cs typeface="Arial"/>
              <a:sym typeface="Arial"/>
            </a:endParaRPr>
          </a:p>
          <a:p>
            <a:pPr marL="457200" marR="0" lvl="0" indent="-323850" algn="l" rtl="0">
              <a:lnSpc>
                <a:spcPct val="100000"/>
              </a:lnSpc>
              <a:spcBef>
                <a:spcPts val="0"/>
              </a:spcBef>
              <a:spcAft>
                <a:spcPts val="0"/>
              </a:spcAft>
              <a:buClr>
                <a:srgbClr val="000000"/>
              </a:buClr>
              <a:buSzPts val="1500"/>
              <a:buFont typeface="Arial"/>
              <a:buChar char="●"/>
            </a:pPr>
            <a:r>
              <a:rPr lang="tr-TR" sz="1500" b="0" i="0" u="none" strike="noStrike" cap="none">
                <a:solidFill>
                  <a:srgbClr val="000000"/>
                </a:solidFill>
                <a:latin typeface="Arial"/>
                <a:ea typeface="Arial"/>
                <a:cs typeface="Arial"/>
                <a:sym typeface="Arial"/>
              </a:rPr>
              <a:t>Rehabilitasyon programı planlanmalı ve uygulanmalıdır. </a:t>
            </a:r>
            <a:endParaRPr sz="15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2"/>
          <p:cNvSpPr txBox="1"/>
          <p:nvPr/>
        </p:nvSpPr>
        <p:spPr>
          <a:xfrm>
            <a:off x="5118486" y="616600"/>
            <a:ext cx="3497700" cy="4084800"/>
          </a:xfrm>
          <a:prstGeom prst="rect">
            <a:avLst/>
          </a:prstGeom>
          <a:noFill/>
          <a:ln>
            <a:noFill/>
          </a:ln>
        </p:spPr>
        <p:txBody>
          <a:bodyPr spcFirstLastPara="1" wrap="square" lIns="91425" tIns="91425" rIns="91425" bIns="91425" anchor="t" anchorCtr="0">
            <a:noAutofit/>
          </a:bodyPr>
          <a:lstStyle/>
          <a:p>
            <a:pPr marL="457200" marR="0" lvl="0" indent="-323850" algn="l" rtl="0">
              <a:lnSpc>
                <a:spcPct val="100000"/>
              </a:lnSpc>
              <a:spcBef>
                <a:spcPts val="0"/>
              </a:spcBef>
              <a:spcAft>
                <a:spcPts val="0"/>
              </a:spcAft>
              <a:buClr>
                <a:srgbClr val="000000"/>
              </a:buClr>
              <a:buSzPts val="1500"/>
              <a:buFont typeface="Arial"/>
              <a:buChar char="●"/>
            </a:pPr>
            <a:r>
              <a:rPr lang="tr-TR" sz="1500" b="0" i="0" u="none" strike="noStrike" cap="none">
                <a:solidFill>
                  <a:srgbClr val="000000"/>
                </a:solidFill>
                <a:latin typeface="Arial"/>
                <a:ea typeface="Arial"/>
                <a:cs typeface="Arial"/>
                <a:sym typeface="Arial"/>
              </a:rPr>
              <a:t>Antrenörlere ve sporculara yeme bozuklukları ile ilgili risk faktörleri konusunda eğitim verilmesi büyük önem taşımaktadır. </a:t>
            </a:r>
            <a:endParaRPr sz="1500" b="0" i="0" u="none" strike="noStrike" cap="none">
              <a:solidFill>
                <a:srgbClr val="000000"/>
              </a:solidFill>
              <a:latin typeface="Arial"/>
              <a:ea typeface="Arial"/>
              <a:cs typeface="Arial"/>
              <a:sym typeface="Arial"/>
            </a:endParaRPr>
          </a:p>
          <a:p>
            <a:pPr marL="457200" marR="0" lvl="0" indent="-323850" algn="l" rtl="0">
              <a:lnSpc>
                <a:spcPct val="100000"/>
              </a:lnSpc>
              <a:spcBef>
                <a:spcPts val="0"/>
              </a:spcBef>
              <a:spcAft>
                <a:spcPts val="0"/>
              </a:spcAft>
              <a:buClr>
                <a:srgbClr val="000000"/>
              </a:buClr>
              <a:buSzPts val="1500"/>
              <a:buFont typeface="Arial"/>
              <a:buChar char="●"/>
            </a:pPr>
            <a:r>
              <a:rPr lang="tr-TR" sz="1500" b="0" i="0" u="none" strike="noStrike" cap="none">
                <a:solidFill>
                  <a:srgbClr val="000000"/>
                </a:solidFill>
                <a:latin typeface="Arial"/>
                <a:ea typeface="Arial"/>
                <a:cs typeface="Arial"/>
                <a:sym typeface="Arial"/>
              </a:rPr>
              <a:t>Sporcuya yeme bozukluğu tanısı konulduktan sonra; spor hekimi, fizyoterapist, sporcu diyetisyeni, spor psikoloğu ve antrenörden oluşan multidisipliner bir ekiple tedavi sürecinin planlanması oldukça önemlidir.</a:t>
            </a:r>
            <a:endParaRPr sz="1500" b="0" i="0" u="none" strike="noStrike" cap="none">
              <a:solidFill>
                <a:srgbClr val="000000"/>
              </a:solidFill>
              <a:latin typeface="Arial"/>
              <a:ea typeface="Arial"/>
              <a:cs typeface="Arial"/>
              <a:sym typeface="Arial"/>
            </a:endParaRPr>
          </a:p>
          <a:p>
            <a:pPr marL="457200" marR="0" lvl="0" indent="-323850" algn="l" rtl="0">
              <a:lnSpc>
                <a:spcPct val="100000"/>
              </a:lnSpc>
              <a:spcBef>
                <a:spcPts val="0"/>
              </a:spcBef>
              <a:spcAft>
                <a:spcPts val="0"/>
              </a:spcAft>
              <a:buClr>
                <a:srgbClr val="000000"/>
              </a:buClr>
              <a:buSzPts val="1500"/>
              <a:buFont typeface="Arial"/>
              <a:buChar char="●"/>
            </a:pPr>
            <a:r>
              <a:rPr lang="tr-TR" sz="1500" b="0" i="0" u="none" strike="noStrike" cap="none">
                <a:solidFill>
                  <a:srgbClr val="000000"/>
                </a:solidFill>
                <a:latin typeface="Arial"/>
                <a:ea typeface="Arial"/>
                <a:cs typeface="Arial"/>
                <a:sym typeface="Arial"/>
              </a:rPr>
              <a:t>Antrenörler </a:t>
            </a:r>
            <a:r>
              <a:rPr lang="tr-TR" sz="1500" b="0" i="0" u="none" strike="noStrike" cap="none">
                <a:solidFill>
                  <a:schemeClr val="dk1"/>
                </a:solidFill>
                <a:latin typeface="Arial"/>
                <a:ea typeface="Arial"/>
                <a:cs typeface="Arial"/>
                <a:sym typeface="Arial"/>
              </a:rPr>
              <a:t>sporculara özellikle vücut ağırlığı ve kompozisyonu ile ilgili baskı ve eleştirilerden uzak bir ortam oluşturmalı ve kendilerini geliştirmeye teşvik etmelidirler. </a:t>
            </a:r>
            <a:endParaRPr sz="1500" b="0" i="0" u="none" strike="noStrike" cap="none">
              <a:solidFill>
                <a:srgbClr val="000000"/>
              </a:solidFill>
              <a:latin typeface="Arial"/>
              <a:ea typeface="Arial"/>
              <a:cs typeface="Arial"/>
              <a:sym typeface="Arial"/>
            </a:endParaRPr>
          </a:p>
        </p:txBody>
      </p:sp>
      <p:sp>
        <p:nvSpPr>
          <p:cNvPr id="372" name="Google Shape;372;p2"/>
          <p:cNvSpPr txBox="1"/>
          <p:nvPr/>
        </p:nvSpPr>
        <p:spPr>
          <a:xfrm>
            <a:off x="914400" y="-1"/>
            <a:ext cx="7315200" cy="6165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stStyle>
          <a:p>
            <a:pPr marL="0" lvl="0" indent="0" algn="l" rtl="0">
              <a:spcBef>
                <a:spcPts val="0"/>
              </a:spcBef>
              <a:spcAft>
                <a:spcPts val="0"/>
              </a:spcAft>
              <a:buNone/>
            </a:pPr>
            <a:r>
              <a:rPr lang="tr-TR"/>
              <a:t>                                       </a:t>
            </a:r>
            <a:r>
              <a:rPr lang="tr-TR" sz="2200" b="1">
                <a:solidFill>
                  <a:srgbClr val="FF0000"/>
                </a:solidFill>
              </a:rPr>
              <a:t>Yeme Bozukluğu Tedavisi</a:t>
            </a:r>
            <a:endParaRPr sz="2200" b="1">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31"/>
          <p:cNvSpPr txBox="1">
            <a:spLocks noGrp="1"/>
          </p:cNvSpPr>
          <p:nvPr>
            <p:ph type="title"/>
          </p:nvPr>
        </p:nvSpPr>
        <p:spPr>
          <a:xfrm>
            <a:off x="311700" y="226321"/>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a:t>                                 </a:t>
            </a:r>
            <a:r>
              <a:rPr lang="tr-TR" sz="3300"/>
              <a:t>Kaynakça</a:t>
            </a:r>
            <a:r>
              <a:rPr lang="tr-TR"/>
              <a:t> </a:t>
            </a:r>
            <a:endParaRPr/>
          </a:p>
        </p:txBody>
      </p:sp>
      <p:sp>
        <p:nvSpPr>
          <p:cNvPr id="353" name="Google Shape;353;p31"/>
          <p:cNvSpPr txBox="1">
            <a:spLocks noGrp="1"/>
          </p:cNvSpPr>
          <p:nvPr>
            <p:ph type="body" idx="1"/>
          </p:nvPr>
        </p:nvSpPr>
        <p:spPr>
          <a:xfrm>
            <a:off x="311700" y="1152475"/>
            <a:ext cx="8520600" cy="3990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sz="1500">
                <a:solidFill>
                  <a:schemeClr val="dk1"/>
                </a:solidFill>
              </a:rPr>
              <a:t>1. Amerikan Psikiyatri Birliği Ruhsal Bozuklukların Tanısal ve Sayımsal El kitabı, Beşinci Baskı (DSM) </a:t>
            </a:r>
            <a:endParaRPr sz="1500">
              <a:solidFill>
                <a:schemeClr val="dk1"/>
              </a:solidFill>
            </a:endParaRPr>
          </a:p>
          <a:p>
            <a:pPr marL="0" lvl="0" indent="0" algn="l" rtl="0">
              <a:spcBef>
                <a:spcPts val="1600"/>
              </a:spcBef>
              <a:spcAft>
                <a:spcPts val="0"/>
              </a:spcAft>
              <a:buNone/>
            </a:pPr>
            <a:r>
              <a:rPr lang="tr-TR" sz="1500">
                <a:solidFill>
                  <a:schemeClr val="dk1"/>
                </a:solidFill>
              </a:rPr>
              <a:t>2.Yücel B. Estetik bir kaygıdan hastalığa uzanan yol. Klinik Gelişim. 2009; 22(4): 9-44.</a:t>
            </a:r>
            <a:endParaRPr sz="1500">
              <a:solidFill>
                <a:schemeClr val="dk1"/>
              </a:solidFill>
            </a:endParaRPr>
          </a:p>
          <a:p>
            <a:pPr marL="0" lvl="0" indent="0" algn="l" rtl="0">
              <a:spcBef>
                <a:spcPts val="1600"/>
              </a:spcBef>
              <a:spcAft>
                <a:spcPts val="0"/>
              </a:spcAft>
              <a:buNone/>
            </a:pPr>
            <a:r>
              <a:rPr lang="tr-TR" sz="1500">
                <a:solidFill>
                  <a:schemeClr val="dk1"/>
                </a:solidFill>
              </a:rPr>
              <a:t>3. National Institute of Mental Health. U.S.Department of Health and Human Services. Eating Disorders. NIH Publication No: TR 17-4901.Revised 2018.</a:t>
            </a:r>
            <a:endParaRPr sz="1500">
              <a:solidFill>
                <a:schemeClr val="dk1"/>
              </a:solidFill>
            </a:endParaRPr>
          </a:p>
          <a:p>
            <a:pPr marL="0" lvl="0" indent="0" algn="l" rtl="0">
              <a:spcBef>
                <a:spcPts val="1600"/>
              </a:spcBef>
              <a:spcAft>
                <a:spcPts val="0"/>
              </a:spcAft>
              <a:buNone/>
            </a:pPr>
            <a:r>
              <a:rPr lang="tr-TR" sz="1500">
                <a:solidFill>
                  <a:schemeClr val="dk1"/>
                </a:solidFill>
              </a:rPr>
              <a:t>4. Yage J, Andersen AE. Anorexia nervosa. N Engl J Med. 2005; 353(14): 1481-1488.</a:t>
            </a:r>
            <a:endParaRPr sz="1500">
              <a:solidFill>
                <a:schemeClr val="dk1"/>
              </a:solidFill>
            </a:endParaRPr>
          </a:p>
          <a:p>
            <a:pPr marL="0" lvl="0" indent="0" algn="l" rtl="0">
              <a:spcBef>
                <a:spcPts val="1600"/>
              </a:spcBef>
              <a:spcAft>
                <a:spcPts val="0"/>
              </a:spcAft>
              <a:buNone/>
            </a:pPr>
            <a:r>
              <a:rPr lang="tr-TR" sz="1500">
                <a:solidFill>
                  <a:schemeClr val="dk1"/>
                </a:solidFill>
              </a:rPr>
              <a:t>5. Moskowitz L, Weiselberg E. Anorexia nervosa/atypical anorexia nervosa. Curr Probl Pediatr Adolesc Health Care. 2017; 47(4): 70-84.</a:t>
            </a:r>
            <a:endParaRPr sz="1500">
              <a:solidFill>
                <a:schemeClr val="dk1"/>
              </a:solidFill>
            </a:endParaRPr>
          </a:p>
          <a:p>
            <a:pPr marL="0" lvl="0" indent="0" algn="l" rtl="0">
              <a:spcBef>
                <a:spcPts val="1600"/>
              </a:spcBef>
              <a:spcAft>
                <a:spcPts val="1600"/>
              </a:spcAft>
              <a:buNone/>
            </a:pPr>
            <a:r>
              <a:rPr lang="tr-TR" sz="1500">
                <a:solidFill>
                  <a:schemeClr val="dk1"/>
                </a:solidFill>
              </a:rPr>
              <a:t>  6. Castillo M, Weiselberg E. Bulimia nervosa/purging disorder. Curr Probl Pediatr Adolesc Health Care. 2017; 47(4): 85-94.</a:t>
            </a:r>
            <a:endParaRPr sz="15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14"/>
          <p:cNvSpPr txBox="1"/>
          <p:nvPr/>
        </p:nvSpPr>
        <p:spPr>
          <a:xfrm>
            <a:off x="914408" y="312536"/>
            <a:ext cx="7315200" cy="85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2700" b="1">
                <a:solidFill>
                  <a:srgbClr val="FF0000"/>
                </a:solidFill>
              </a:rPr>
              <a:t>             Yeme Bozukluğu Nedir? </a:t>
            </a:r>
            <a:endParaRPr sz="2700" b="1">
              <a:solidFill>
                <a:srgbClr val="FF0000"/>
              </a:solidFill>
            </a:endParaRPr>
          </a:p>
        </p:txBody>
      </p:sp>
      <p:sp>
        <p:nvSpPr>
          <p:cNvPr id="249" name="Google Shape;249;p14"/>
          <p:cNvSpPr txBox="1"/>
          <p:nvPr/>
        </p:nvSpPr>
        <p:spPr>
          <a:xfrm>
            <a:off x="918950" y="1166025"/>
            <a:ext cx="6959400" cy="3977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2200"/>
              <a:t>Yeme bozuklukları Amerikan Psikiyatri </a:t>
            </a:r>
            <a:endParaRPr sz="2200"/>
          </a:p>
          <a:p>
            <a:pPr marL="0" lvl="0" indent="0" algn="l" rtl="0">
              <a:spcBef>
                <a:spcPts val="0"/>
              </a:spcBef>
              <a:spcAft>
                <a:spcPts val="0"/>
              </a:spcAft>
              <a:buNone/>
            </a:pPr>
            <a:r>
              <a:rPr lang="tr-TR" sz="2200"/>
              <a:t>Birliği ( American Psychiatric Association) ve Dünya Sağlık Örgütü tarafından anormal yeme davranışı olarak tanımlanan klinik ruhsal bozukluklardır.(1)</a:t>
            </a:r>
            <a:endParaRPr sz="2200"/>
          </a:p>
          <a:p>
            <a:pPr marL="0" lvl="0" indent="0" algn="l" rtl="0">
              <a:spcBef>
                <a:spcPts val="0"/>
              </a:spcBef>
              <a:spcAft>
                <a:spcPts val="0"/>
              </a:spcAft>
              <a:buNone/>
            </a:pPr>
            <a:r>
              <a:rPr lang="tr-TR" sz="2200"/>
              <a:t>Bu bozukluklar,vücut ağırlığı ve görünümü konusundaki kaygı sebebiyle </a:t>
            </a:r>
            <a:r>
              <a:rPr lang="tr-TR" sz="2200">
                <a:solidFill>
                  <a:srgbClr val="FF0000"/>
                </a:solidFill>
              </a:rPr>
              <a:t>açlık, kısıtlı yeme, öğün </a:t>
            </a:r>
            <a:endParaRPr sz="2200">
              <a:solidFill>
                <a:srgbClr val="FF0000"/>
              </a:solidFill>
            </a:endParaRPr>
          </a:p>
          <a:p>
            <a:pPr marL="0" lvl="0" indent="0" algn="l" rtl="0">
              <a:spcBef>
                <a:spcPts val="0"/>
              </a:spcBef>
              <a:spcAft>
                <a:spcPts val="0"/>
              </a:spcAft>
              <a:buNone/>
            </a:pPr>
            <a:r>
              <a:rPr lang="tr-TR" sz="2200">
                <a:solidFill>
                  <a:srgbClr val="FF0000"/>
                </a:solidFill>
              </a:rPr>
              <a:t>atlama, aşırı yeme, zayıflama ilaçları</a:t>
            </a:r>
            <a:endParaRPr sz="2200">
              <a:solidFill>
                <a:srgbClr val="FF0000"/>
              </a:solidFill>
            </a:endParaRPr>
          </a:p>
          <a:p>
            <a:pPr marL="0" lvl="0" indent="0" algn="l" rtl="0">
              <a:spcBef>
                <a:spcPts val="0"/>
              </a:spcBef>
              <a:spcAft>
                <a:spcPts val="0"/>
              </a:spcAft>
              <a:buNone/>
            </a:pPr>
            <a:r>
              <a:rPr lang="tr-TR" sz="2200">
                <a:solidFill>
                  <a:srgbClr val="FF0000"/>
                </a:solidFill>
              </a:rPr>
              <a:t>kullanımı, laksatif ve diüretik kullanımı, </a:t>
            </a:r>
            <a:endParaRPr sz="2200">
              <a:solidFill>
                <a:srgbClr val="FF0000"/>
              </a:solidFill>
            </a:endParaRPr>
          </a:p>
          <a:p>
            <a:pPr marL="0" lvl="0" indent="0" algn="l" rtl="0">
              <a:spcBef>
                <a:spcPts val="0"/>
              </a:spcBef>
              <a:spcAft>
                <a:spcPts val="0"/>
              </a:spcAft>
              <a:buNone/>
            </a:pPr>
            <a:r>
              <a:rPr lang="tr-TR" sz="2200">
                <a:solidFill>
                  <a:srgbClr val="FF0000"/>
                </a:solidFill>
              </a:rPr>
              <a:t>aşırı egzersiz yapma gibi sağlık bozucu </a:t>
            </a:r>
            <a:endParaRPr sz="2200">
              <a:solidFill>
                <a:srgbClr val="FF0000"/>
              </a:solidFill>
            </a:endParaRPr>
          </a:p>
          <a:p>
            <a:pPr marL="0" lvl="0" indent="0" algn="l" rtl="0">
              <a:spcBef>
                <a:spcPts val="0"/>
              </a:spcBef>
              <a:spcAft>
                <a:spcPts val="0"/>
              </a:spcAft>
              <a:buNone/>
            </a:pPr>
            <a:r>
              <a:rPr lang="tr-TR" sz="2200"/>
              <a:t>davranışlar ile karakterize edilir. </a:t>
            </a:r>
            <a:endParaRPr sz="2200"/>
          </a:p>
        </p:txBody>
      </p:sp>
      <p:sp>
        <p:nvSpPr>
          <p:cNvPr id="250" name="Google Shape;250;p14"/>
          <p:cNvSpPr txBox="1"/>
          <p:nvPr/>
        </p:nvSpPr>
        <p:spPr>
          <a:xfrm>
            <a:off x="2613740" y="4712325"/>
            <a:ext cx="3033000" cy="431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a:t>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32"/>
          <p:cNvSpPr txBox="1"/>
          <p:nvPr/>
        </p:nvSpPr>
        <p:spPr>
          <a:xfrm>
            <a:off x="561500" y="325500"/>
            <a:ext cx="7644900" cy="4492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1600"/>
              <a:t>6.Şahin Özdemir FN, Ersöz G. Kadın sporcu üçlemesi. Türkiye Klinikleri Spor Bilimleri Dergisi. 2013; 5(2): 86-95.</a:t>
            </a:r>
            <a:endParaRPr sz="1600"/>
          </a:p>
          <a:p>
            <a:pPr marL="0" lvl="0" indent="0" algn="l" rtl="0">
              <a:spcBef>
                <a:spcPts val="0"/>
              </a:spcBef>
              <a:spcAft>
                <a:spcPts val="0"/>
              </a:spcAft>
              <a:buNone/>
            </a:pPr>
            <a:r>
              <a:rPr lang="tr-TR" sz="1600"/>
              <a:t>7.Tuzgöl T, Emiroğlu E, Güneş FE. Atletlerde yeme bozuklukları. Türkiye Klinikleri Spor Bilimleri Dergisi. 2018; 10(2): 88-96.</a:t>
            </a:r>
            <a:endParaRPr sz="1600"/>
          </a:p>
          <a:p>
            <a:pPr marL="0" lvl="0" indent="0" algn="l" rtl="0">
              <a:spcBef>
                <a:spcPts val="0"/>
              </a:spcBef>
              <a:spcAft>
                <a:spcPts val="0"/>
              </a:spcAft>
              <a:buNone/>
            </a:pPr>
            <a:r>
              <a:rPr lang="tr-TR" sz="1600"/>
              <a:t>8. Aydemir Ö, Köksal B, Sapmaz ŞY, Yüceyar H. Kadın üniversite öğrencilerinde REZZY yeme bozuklukları ölçeği Türkçe formunun güvenilirlik ve geçerliliği. Anadolu Psikiyatri Dergisi. 2015; 16(1):31-35.</a:t>
            </a:r>
            <a:endParaRPr sz="1600"/>
          </a:p>
          <a:p>
            <a:pPr marL="0" lvl="0" indent="0" algn="l" rtl="0">
              <a:spcBef>
                <a:spcPts val="0"/>
              </a:spcBef>
              <a:spcAft>
                <a:spcPts val="0"/>
              </a:spcAft>
              <a:buNone/>
            </a:pPr>
            <a:r>
              <a:rPr lang="tr-TR" sz="1600"/>
              <a:t>9. Black DR, Larkin LJS, Coster DC, Leverenz LJ, Abood DA. Physiologic screening test for eating disorders/disordered eating among female collegiate </a:t>
            </a:r>
            <a:endParaRPr sz="1600"/>
          </a:p>
          <a:p>
            <a:pPr marL="0" lvl="0" indent="0" algn="l" rtl="0">
              <a:spcBef>
                <a:spcPts val="0"/>
              </a:spcBef>
              <a:spcAft>
                <a:spcPts val="0"/>
              </a:spcAft>
              <a:buNone/>
            </a:pPr>
            <a:r>
              <a:rPr lang="tr-TR" sz="1600"/>
              <a:t>athletes. J Athl Train. 2003; 38(4): 286–297.</a:t>
            </a:r>
            <a:endParaRPr sz="1600"/>
          </a:p>
          <a:p>
            <a:pPr marL="0" lvl="0" indent="0" algn="l" rtl="0">
              <a:spcBef>
                <a:spcPts val="0"/>
              </a:spcBef>
              <a:spcAft>
                <a:spcPts val="0"/>
              </a:spcAft>
              <a:buNone/>
            </a:pPr>
            <a:r>
              <a:rPr lang="tr-TR" sz="1600"/>
              <a:t>10.Coelho GM, Gomes AI, Ribeiro BG, Soares EA. Prevention of eating disorders in female athletes. J Sports Med. 2014; 5: 105-113.</a:t>
            </a:r>
            <a:endParaRPr sz="1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Google Shape;374;p3"/>
          <p:cNvSpPr txBox="1">
            <a:spLocks noGrp="1"/>
          </p:cNvSpPr>
          <p:nvPr>
            <p:ph type="title"/>
          </p:nvPr>
        </p:nvSpPr>
        <p:spPr>
          <a:xfrm>
            <a:off x="311700" y="199905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tr-TR"/>
              <a:t>                             TEŞEKKÜRLER</a:t>
            </a:r>
            <a:endParaRPr/>
          </a:p>
        </p:txBody>
      </p:sp>
      <p:sp>
        <p:nvSpPr>
          <p:cNvPr id="375" name="Google Shape;375;p3"/>
          <p:cNvSpPr txBox="1"/>
          <p:nvPr/>
        </p:nvSpPr>
        <p:spPr>
          <a:xfrm>
            <a:off x="615300" y="1251799"/>
            <a:ext cx="7864200" cy="3594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stStyle>
          <a:p>
            <a:pPr marL="0" lvl="0" indent="0" algn="l" rtl="0">
              <a:spcBef>
                <a:spcPts val="0"/>
              </a:spcBef>
              <a:spcAft>
                <a:spcPts val="0"/>
              </a:spcAft>
              <a:buNone/>
            </a:pPr>
            <a:r>
              <a:rPr lang="tr-TR"/>
              <a:t>     </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tr-TR"/>
              <a:t>                          </a:t>
            </a:r>
            <a:endParaRPr/>
          </a:p>
          <a:p>
            <a:pPr marL="0" lvl="0" indent="0" algn="l" rtl="0">
              <a:spcBef>
                <a:spcPts val="0"/>
              </a:spcBef>
              <a:spcAft>
                <a:spcPts val="0"/>
              </a:spcAft>
              <a:buNone/>
            </a:pPr>
            <a:r>
              <a:rPr lang="tr-TR"/>
              <a:t>                                                                                                            </a:t>
            </a:r>
            <a:r>
              <a:rPr lang="tr-TR" sz="2400"/>
              <a:t>Nur Ağaoğlu </a:t>
            </a:r>
            <a:endParaRPr sz="2400"/>
          </a:p>
          <a:p>
            <a:pPr marL="0" lvl="0" indent="0" algn="l" rtl="0">
              <a:spcBef>
                <a:spcPts val="0"/>
              </a:spcBef>
              <a:spcAft>
                <a:spcPts val="0"/>
              </a:spcAft>
              <a:buNone/>
            </a:pPr>
            <a:r>
              <a:rPr lang="tr-TR" sz="2400"/>
              <a:t>                                                                  16170152</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15"/>
          <p:cNvSpPr txBox="1"/>
          <p:nvPr/>
        </p:nvSpPr>
        <p:spPr>
          <a:xfrm>
            <a:off x="522746" y="1126986"/>
            <a:ext cx="7315200" cy="3540000"/>
          </a:xfrm>
          <a:prstGeom prst="rect">
            <a:avLst/>
          </a:prstGeom>
          <a:noFill/>
          <a:ln>
            <a:noFill/>
          </a:ln>
        </p:spPr>
        <p:txBody>
          <a:bodyPr spcFirstLastPara="1" wrap="square" lIns="91425" tIns="91425" rIns="91425" bIns="91425" anchor="t" anchorCtr="0">
            <a:noAutofit/>
          </a:bodyPr>
          <a:lstStyle/>
          <a:p>
            <a:pPr marL="457200" lvl="0" indent="-368300" algn="l" rtl="0">
              <a:spcBef>
                <a:spcPts val="0"/>
              </a:spcBef>
              <a:spcAft>
                <a:spcPts val="0"/>
              </a:spcAft>
              <a:buSzPts val="2200"/>
              <a:buChar char="●"/>
            </a:pPr>
            <a:r>
              <a:rPr lang="tr-TR" sz="2200"/>
              <a:t>Anoreksiya Nervoza (AN),</a:t>
            </a:r>
            <a:endParaRPr sz="2200"/>
          </a:p>
          <a:p>
            <a:pPr marL="457200" lvl="0" indent="-368300" algn="l" rtl="0">
              <a:spcBef>
                <a:spcPts val="0"/>
              </a:spcBef>
              <a:spcAft>
                <a:spcPts val="0"/>
              </a:spcAft>
              <a:buSzPts val="2200"/>
              <a:buChar char="●"/>
            </a:pPr>
            <a:r>
              <a:rPr lang="tr-TR" sz="2200"/>
              <a:t>Bulimiya Nervoza (BN), </a:t>
            </a:r>
            <a:endParaRPr sz="2200"/>
          </a:p>
          <a:p>
            <a:pPr marL="457200" lvl="0" indent="-368300" algn="l" rtl="0">
              <a:spcBef>
                <a:spcPts val="0"/>
              </a:spcBef>
              <a:spcAft>
                <a:spcPts val="0"/>
              </a:spcAft>
              <a:buSzPts val="2200"/>
              <a:buChar char="●"/>
            </a:pPr>
            <a:r>
              <a:rPr lang="tr-TR" sz="2200"/>
              <a:t>Tıkınırcasına Yeme Bozukluğu (BED), </a:t>
            </a:r>
            <a:endParaRPr sz="2200"/>
          </a:p>
          <a:p>
            <a:pPr marL="457200" lvl="0" indent="-368300" algn="l" rtl="0">
              <a:spcBef>
                <a:spcPts val="0"/>
              </a:spcBef>
              <a:spcAft>
                <a:spcPts val="0"/>
              </a:spcAft>
              <a:buSzPts val="2200"/>
              <a:buChar char="●"/>
            </a:pPr>
            <a:r>
              <a:rPr lang="tr-TR" sz="2200"/>
              <a:t>Tanımlanmış Beslenme ve Yeme Bozukluğu </a:t>
            </a:r>
            <a:endParaRPr sz="2200"/>
          </a:p>
          <a:p>
            <a:pPr marL="457200" lvl="0" indent="-368300" algn="l" rtl="0">
              <a:spcBef>
                <a:spcPts val="0"/>
              </a:spcBef>
              <a:spcAft>
                <a:spcPts val="0"/>
              </a:spcAft>
              <a:buSzPts val="2200"/>
              <a:buChar char="●"/>
            </a:pPr>
            <a:r>
              <a:rPr lang="tr-TR" sz="2200"/>
              <a:t>Tanımlanmamış Beslenme ve Yeme Bozukluğu olmak üzere beş grup altında toplanmaktadır. (1)</a:t>
            </a:r>
            <a:endParaRPr sz="2200"/>
          </a:p>
        </p:txBody>
      </p:sp>
      <p:sp>
        <p:nvSpPr>
          <p:cNvPr id="256" name="Google Shape;256;p15"/>
          <p:cNvSpPr txBox="1"/>
          <p:nvPr/>
        </p:nvSpPr>
        <p:spPr>
          <a:xfrm>
            <a:off x="709470" y="273467"/>
            <a:ext cx="7315200" cy="85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2500" b="1">
                <a:solidFill>
                  <a:srgbClr val="FF0000"/>
                </a:solidFill>
              </a:rPr>
              <a:t>       Yeme Bozukluğu Problemleri </a:t>
            </a:r>
            <a:endParaRPr sz="2500" b="1">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16"/>
          <p:cNvSpPr txBox="1">
            <a:spLocks noGrp="1"/>
          </p:cNvSpPr>
          <p:nvPr>
            <p:ph type="body" idx="1"/>
          </p:nvPr>
        </p:nvSpPr>
        <p:spPr>
          <a:xfrm>
            <a:off x="236825" y="845625"/>
            <a:ext cx="3999900" cy="3763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TR" sz="1500" b="1">
                <a:solidFill>
                  <a:schemeClr val="dk1"/>
                </a:solidFill>
              </a:rPr>
              <a:t>Anoreksiya nervozada bireyler vücut ağırlıklarını kontrol etme çabası nedeniyle, bir takım takıntılı davranışlar</a:t>
            </a:r>
            <a:r>
              <a:rPr lang="tr-TR" sz="1500" b="1"/>
              <a:t> </a:t>
            </a:r>
            <a:r>
              <a:rPr lang="tr-TR" sz="1500" b="1">
                <a:solidFill>
                  <a:schemeClr val="dk1"/>
                </a:solidFill>
              </a:rPr>
              <a:t>gösterirler; </a:t>
            </a:r>
            <a:r>
              <a:rPr lang="tr-TR" sz="1500" b="1"/>
              <a:t>(</a:t>
            </a:r>
            <a:r>
              <a:rPr lang="tr-TR" sz="1500" b="1">
                <a:solidFill>
                  <a:srgbClr val="E69138"/>
                </a:solidFill>
              </a:rPr>
              <a:t>kendini kusturma, laksatif-diüretik kullanımı, aşırı egzersiz gibi)</a:t>
            </a:r>
            <a:r>
              <a:rPr lang="tr-TR" sz="1500" b="1"/>
              <a:t> </a:t>
            </a:r>
            <a:r>
              <a:rPr lang="tr-TR" sz="1500" b="1">
                <a:solidFill>
                  <a:schemeClr val="dk1"/>
                </a:solidFill>
              </a:rPr>
              <a:t>ile alınan kalorileri denetlemeye çalışmaktadırlar.(2) Besin tüketiminden kaçınırlar ve porsiyonlarını çok küçük miktarlarda ayarlamaya dikkat ederler. Çok düşük kilolu olmalarına rağmen kendilerini aşırı kilolu olarak görmektedirler ve sürekli tekrarlarla tartılma davranışı göstermektedirler</a:t>
            </a:r>
            <a:r>
              <a:rPr lang="tr-TR" sz="1500" b="1"/>
              <a:t>. </a:t>
            </a:r>
            <a:endParaRPr sz="1500" b="1"/>
          </a:p>
        </p:txBody>
      </p:sp>
      <p:sp>
        <p:nvSpPr>
          <p:cNvPr id="262" name="Google Shape;262;p16"/>
          <p:cNvSpPr txBox="1">
            <a:spLocks noGrp="1"/>
          </p:cNvSpPr>
          <p:nvPr>
            <p:ph type="body" idx="2"/>
          </p:nvPr>
        </p:nvSpPr>
        <p:spPr>
          <a:xfrm>
            <a:off x="4768650" y="845625"/>
            <a:ext cx="3999900" cy="41106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TR" sz="1500" b="1">
                <a:solidFill>
                  <a:schemeClr val="dk1"/>
                </a:solidFill>
              </a:rPr>
              <a:t>Aşırı derecede kısıtlanmış yeme davranışı ve yoğun egzersiz, aşırı zayıflık, ağırlık artışı kaygısı, bozulmuş beden algısı ve benlik saygısı şeklindedir.(2) Ayrıca zamanla; hafif anemi, kas kaybı ve güçsüzlüğü, kırılgan saç ve tırnak, kuru ve sarımsı cilt, ince vücut tüylerinin büyümesi (lanugo),şiddetli reflü şikayetleri düşük kan basıncı, yavaşlamış solunum ve nabız,vücut iç ısısında düşme, uyuşukluk (laterji), halsizlik ve yorgun hissetme, kısırlık gibi semptomlar gelişebilmektedir. (3)</a:t>
            </a:r>
            <a:endParaRPr sz="1500" b="1">
              <a:solidFill>
                <a:schemeClr val="dk1"/>
              </a:solidFill>
            </a:endParaRPr>
          </a:p>
        </p:txBody>
      </p:sp>
      <p:sp>
        <p:nvSpPr>
          <p:cNvPr id="263" name="Google Shape;263;p16"/>
          <p:cNvSpPr txBox="1"/>
          <p:nvPr/>
        </p:nvSpPr>
        <p:spPr>
          <a:xfrm rot="415" flipH="1">
            <a:off x="1019800" y="459"/>
            <a:ext cx="7460700" cy="65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TR" sz="2600">
                <a:solidFill>
                  <a:srgbClr val="FF0000"/>
                </a:solidFill>
              </a:rPr>
              <a:t>Anoreksiya Nervoza Tanımı ve Belirtileri</a:t>
            </a:r>
            <a:endParaRPr sz="260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17"/>
          <p:cNvSpPr txBox="1"/>
          <p:nvPr/>
        </p:nvSpPr>
        <p:spPr>
          <a:xfrm flipH="1">
            <a:off x="327800" y="5657126"/>
            <a:ext cx="5801700" cy="160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269" name="Google Shape;269;p17"/>
          <p:cNvPicPr preferRelativeResize="0"/>
          <p:nvPr/>
        </p:nvPicPr>
        <p:blipFill>
          <a:blip r:embed="rId3">
            <a:alphaModFix/>
          </a:blip>
          <a:stretch>
            <a:fillRect/>
          </a:stretch>
        </p:blipFill>
        <p:spPr>
          <a:xfrm>
            <a:off x="0" y="0"/>
            <a:ext cx="4419600" cy="3221188"/>
          </a:xfrm>
          <a:prstGeom prst="rect">
            <a:avLst/>
          </a:prstGeom>
          <a:noFill/>
          <a:ln>
            <a:noFill/>
          </a:ln>
        </p:spPr>
      </p:pic>
      <p:pic>
        <p:nvPicPr>
          <p:cNvPr id="270" name="Google Shape;270;p17"/>
          <p:cNvPicPr preferRelativeResize="0"/>
          <p:nvPr/>
        </p:nvPicPr>
        <p:blipFill>
          <a:blip r:embed="rId4">
            <a:alphaModFix/>
          </a:blip>
          <a:stretch>
            <a:fillRect/>
          </a:stretch>
        </p:blipFill>
        <p:spPr>
          <a:xfrm>
            <a:off x="4572000" y="1828800"/>
            <a:ext cx="4572000" cy="33147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18"/>
          <p:cNvSpPr txBox="1">
            <a:spLocks noGrp="1"/>
          </p:cNvSpPr>
          <p:nvPr>
            <p:ph type="title"/>
          </p:nvPr>
        </p:nvSpPr>
        <p:spPr>
          <a:xfrm>
            <a:off x="840901" y="171651"/>
            <a:ext cx="7806300" cy="67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sz="2600">
                <a:solidFill>
                  <a:srgbClr val="FF0000"/>
                </a:solidFill>
              </a:rPr>
              <a:t>         Bulimiya Nervoza Tanımı ve Belirtileri </a:t>
            </a:r>
            <a:endParaRPr sz="2600">
              <a:solidFill>
                <a:srgbClr val="FF0000"/>
              </a:solidFill>
            </a:endParaRPr>
          </a:p>
        </p:txBody>
      </p:sp>
      <p:sp>
        <p:nvSpPr>
          <p:cNvPr id="276" name="Google Shape;276;p18"/>
          <p:cNvSpPr txBox="1">
            <a:spLocks noGrp="1"/>
          </p:cNvSpPr>
          <p:nvPr>
            <p:ph type="body" idx="1"/>
          </p:nvPr>
        </p:nvSpPr>
        <p:spPr>
          <a:xfrm>
            <a:off x="311700" y="1152475"/>
            <a:ext cx="3999900" cy="37938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TR" sz="1700" b="1">
                <a:solidFill>
                  <a:schemeClr val="dk1"/>
                </a:solidFill>
              </a:rPr>
              <a:t>Tıkınırcasına yeme bulimiya nervozanın en önemli özelliğidir. Bulimiya nervozada, yinelenen tıkınırcasına yeme döngülerini</a:t>
            </a:r>
            <a:r>
              <a:rPr lang="tr-TR" sz="1700" b="1"/>
              <a:t> </a:t>
            </a:r>
            <a:r>
              <a:rPr lang="tr-TR" sz="1700" b="1">
                <a:solidFill>
                  <a:schemeClr val="dk1"/>
                </a:solidFill>
              </a:rPr>
              <a:t>takiben</a:t>
            </a:r>
            <a:r>
              <a:rPr lang="tr-TR" sz="1700" b="1"/>
              <a:t> </a:t>
            </a:r>
            <a:r>
              <a:rPr lang="tr-TR" sz="1700" b="1">
                <a:solidFill>
                  <a:srgbClr val="6AA84F"/>
                </a:solidFill>
              </a:rPr>
              <a:t>ağırlık artışını engellemek için kusma, laksatif / diüretik kullanımı, aç kalma ya da aşırı egzersiz yapma</a:t>
            </a:r>
            <a:r>
              <a:rPr lang="tr-TR" sz="1700" b="1"/>
              <a:t> </a:t>
            </a:r>
            <a:r>
              <a:rPr lang="tr-TR" sz="1700" b="1">
                <a:solidFill>
                  <a:schemeClr val="dk1"/>
                </a:solidFill>
              </a:rPr>
              <a:t>gibi davranışlar gözlenir. Bu telafi edici mekanizmalara rağmen, BN'li bireyler genellikle normal ağırlıkta ya da hafif şişmandır.</a:t>
            </a:r>
            <a:endParaRPr sz="1700" b="1">
              <a:solidFill>
                <a:schemeClr val="dk1"/>
              </a:solidFill>
            </a:endParaRPr>
          </a:p>
        </p:txBody>
      </p:sp>
      <p:sp>
        <p:nvSpPr>
          <p:cNvPr id="277" name="Google Shape;277;p18"/>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TR" sz="1600" b="1">
                <a:solidFill>
                  <a:schemeClr val="dk1"/>
                </a:solidFill>
              </a:rPr>
              <a:t>Kronik iltihaplı ve ağrılı boğaz, boyun ve çene altındaki tükürük bezlerinde şişme,kronik öksürük, aşınmış diş minesi ve mide asidine maruz kalmadan kaynaklanan giderek daha fazla duyarlı hale gelmiş ve çürümüş dişler, reflü gibi gastrointestinal problemler, şiddetli dehidrasyon, laksatif kullanımı sonucu intestinal sorunlar ve kardiyak aritmi, nöbet ve ölümle sonuçlabilen elektrolit dengesizlikleri BN’nın semptomlarındandır. </a:t>
            </a:r>
            <a:endParaRPr sz="1600" b="1">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pic>
        <p:nvPicPr>
          <p:cNvPr id="282" name="Google Shape;282;p19"/>
          <p:cNvPicPr preferRelativeResize="0"/>
          <p:nvPr/>
        </p:nvPicPr>
        <p:blipFill>
          <a:blip r:embed="rId3">
            <a:alphaModFix/>
          </a:blip>
          <a:stretch>
            <a:fillRect/>
          </a:stretch>
        </p:blipFill>
        <p:spPr>
          <a:xfrm>
            <a:off x="152400" y="0"/>
            <a:ext cx="4419600" cy="3137150"/>
          </a:xfrm>
          <a:prstGeom prst="rect">
            <a:avLst/>
          </a:prstGeom>
          <a:noFill/>
          <a:ln>
            <a:noFill/>
          </a:ln>
        </p:spPr>
      </p:pic>
      <p:pic>
        <p:nvPicPr>
          <p:cNvPr id="283" name="Google Shape;283;p19"/>
          <p:cNvPicPr preferRelativeResize="0"/>
          <p:nvPr/>
        </p:nvPicPr>
        <p:blipFill>
          <a:blip r:embed="rId4">
            <a:alphaModFix/>
          </a:blip>
          <a:stretch>
            <a:fillRect/>
          </a:stretch>
        </p:blipFill>
        <p:spPr>
          <a:xfrm>
            <a:off x="4383075" y="1853950"/>
            <a:ext cx="4608525" cy="31371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tr-TR" sz="1800" b="1">
                <a:solidFill>
                  <a:srgbClr val="FF0000"/>
                </a:solidFill>
              </a:rPr>
              <a:t>Tıkınırcasına Yeme Bozukluğu Tanımı</a:t>
            </a:r>
            <a:endParaRPr sz="1800" b="1">
              <a:solidFill>
                <a:srgbClr val="FF0000"/>
              </a:solidFill>
            </a:endParaRPr>
          </a:p>
        </p:txBody>
      </p:sp>
      <p:sp>
        <p:nvSpPr>
          <p:cNvPr id="289" name="Google Shape;289;p20"/>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TR"/>
              <a:t> </a:t>
            </a:r>
            <a:r>
              <a:rPr lang="tr-TR" sz="1700" b="1">
                <a:solidFill>
                  <a:schemeClr val="dk1"/>
                </a:solidFill>
              </a:rPr>
              <a:t>Tıkınırcasına yeme bozukluğu (TYB) olan bireyler yeme kontrollerini kaybederler.TYB’li bireylerde tıkınırcasına yeme ataklarını bulimiya nervozadaki gibi arınma yöntemleri, aşırı egzersiz ve aç kalma takip etmez. Bunun sonucunda tıkınırcasına yeme bozukluğu olan kişiler genellikle aşırı kilolu veya obezdirler</a:t>
            </a:r>
            <a:r>
              <a:rPr lang="tr-TR"/>
              <a:t>. </a:t>
            </a:r>
            <a:endParaRPr/>
          </a:p>
        </p:txBody>
      </p:sp>
      <p:sp>
        <p:nvSpPr>
          <p:cNvPr id="290" name="Google Shape;290;p20"/>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291" name="Google Shape;291;p20"/>
          <p:cNvPicPr preferRelativeResize="0"/>
          <p:nvPr/>
        </p:nvPicPr>
        <p:blipFill>
          <a:blip r:embed="rId3">
            <a:alphaModFix/>
          </a:blip>
          <a:stretch>
            <a:fillRect/>
          </a:stretch>
        </p:blipFill>
        <p:spPr>
          <a:xfrm>
            <a:off x="4580775" y="557213"/>
            <a:ext cx="4503150" cy="40290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b="1">
                <a:solidFill>
                  <a:srgbClr val="FF0000"/>
                </a:solidFill>
              </a:rPr>
              <a:t>Tanımlanmamış Beslenme ve Yeme Bozukluğu</a:t>
            </a:r>
            <a:endParaRPr b="1">
              <a:solidFill>
                <a:srgbClr val="FF0000"/>
              </a:solidFill>
            </a:endParaRPr>
          </a:p>
        </p:txBody>
      </p:sp>
      <p:sp>
        <p:nvSpPr>
          <p:cNvPr id="297" name="Google Shape;297;p21"/>
          <p:cNvSpPr txBox="1">
            <a:spLocks noGrp="1"/>
          </p:cNvSpPr>
          <p:nvPr>
            <p:ph type="body" idx="1"/>
          </p:nvPr>
        </p:nvSpPr>
        <p:spPr>
          <a:xfrm>
            <a:off x="311700" y="1152475"/>
            <a:ext cx="75084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TR" sz="1900" b="1">
                <a:solidFill>
                  <a:srgbClr val="000000"/>
                </a:solidFill>
              </a:rPr>
              <a:t>Bireyde toplumsal, mesleki veya diğer önemli alanlarda klinik açıdan belirgin bir sıkıntıya neden olan beslenme ve yeme bozukluğunun belirtilerinin baskın olduğu, ancak bunların beslenme ve yeme bozuklukları tanı kümesindeki herhangi birinin tanısı için tanı ölçütlerini tam karşılamadığı durumlar bu kategoride değerlendirilir.</a:t>
            </a:r>
            <a:r>
              <a:rPr lang="tr-TR" b="1">
                <a:solidFill>
                  <a:srgbClr val="000000"/>
                </a:solidFill>
              </a:rPr>
              <a:t> </a:t>
            </a:r>
            <a:endParaRPr b="1">
              <a:solidFill>
                <a:srgbClr val="000000"/>
              </a:solidFill>
            </a:endParaRPr>
          </a:p>
        </p:txBody>
      </p:sp>
    </p:spTree>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1686</Words>
  <Application>Microsoft Office PowerPoint</Application>
  <PresentationFormat>Ekran Gösterisi (16:9)</PresentationFormat>
  <Paragraphs>115</Paragraphs>
  <Slides>21</Slides>
  <Notes>21</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simple-light-2</vt:lpstr>
      <vt:lpstr>Slayt 1</vt:lpstr>
      <vt:lpstr>Slayt 2</vt:lpstr>
      <vt:lpstr>Slayt 3</vt:lpstr>
      <vt:lpstr>Slayt 4</vt:lpstr>
      <vt:lpstr>Slayt 5</vt:lpstr>
      <vt:lpstr>         Bulimiya Nervoza Tanımı ve Belirtileri </vt:lpstr>
      <vt:lpstr>Slayt 7</vt:lpstr>
      <vt:lpstr>Tıkınırcasına Yeme Bozukluğu Tanımı</vt:lpstr>
      <vt:lpstr>Tanımlanmamış Beslenme ve Yeme Bozukluğu</vt:lpstr>
      <vt:lpstr>   Sporcularda Yeme Bozukluklarının Yaygınlığı</vt:lpstr>
      <vt:lpstr>Slayt 11</vt:lpstr>
      <vt:lpstr>Slayt 12</vt:lpstr>
      <vt:lpstr>Slayt 13</vt:lpstr>
      <vt:lpstr>  Sporcularda Yeme Bozukluklarının Oluşum Nedenleri                                          Ve                                   Risk Faktörleri</vt:lpstr>
      <vt:lpstr>Slayt 15</vt:lpstr>
      <vt:lpstr>Slayt 16</vt:lpstr>
      <vt:lpstr>Slayt 17</vt:lpstr>
      <vt:lpstr>Slayt 18</vt:lpstr>
      <vt:lpstr>                                 Kaynakça </vt:lpstr>
      <vt:lpstr>Slayt 20</vt:lpstr>
      <vt:lpstr>                             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Nevin GUNDUZ</dc:creator>
  <cp:lastModifiedBy>Nevin GUNDUZ</cp:lastModifiedBy>
  <cp:revision>1</cp:revision>
  <dcterms:modified xsi:type="dcterms:W3CDTF">2020-05-19T23:00:44Z</dcterms:modified>
</cp:coreProperties>
</file>