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74" r:id="rId4"/>
    <p:sldId id="273" r:id="rId5"/>
    <p:sldId id="275" r:id="rId6"/>
    <p:sldId id="264" r:id="rId7"/>
    <p:sldId id="276" r:id="rId8"/>
    <p:sldId id="279" r:id="rId9"/>
    <p:sldId id="280" r:id="rId10"/>
    <p:sldId id="281"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88"/>
    <p:restoredTop sz="92476"/>
  </p:normalViewPr>
  <p:slideViewPr>
    <p:cSldViewPr>
      <p:cViewPr>
        <p:scale>
          <a:sx n="75" d="100"/>
          <a:sy n="75" d="100"/>
        </p:scale>
        <p:origin x="2600" y="7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E762CE5-7BF7-4445-A836-AFF86D349FB6}" type="datetimeFigureOut">
              <a:rPr lang="tr-TR" smtClean="0"/>
              <a:pPr/>
              <a:t>23.05.2017</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34A9B38-295C-4524-9EED-A86A1A360E7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İSTENEN DAVRANIŞLARIN DESTEKLENMESİ </a:t>
            </a:r>
            <a:r>
              <a:rPr lang="tr-TR" dirty="0" smtClean="0"/>
              <a:t>II</a:t>
            </a:r>
            <a:endParaRPr lang="tr-TR" dirty="0"/>
          </a:p>
        </p:txBody>
      </p:sp>
      <p:sp>
        <p:nvSpPr>
          <p:cNvPr id="3" name="2 Alt Başlık"/>
          <p:cNvSpPr>
            <a:spLocks noGrp="1"/>
          </p:cNvSpPr>
          <p:nvPr>
            <p:ph type="subTitle" idx="1"/>
          </p:nvPr>
        </p:nvSpPr>
        <p:spPr/>
        <p:txBody>
          <a:bodyPr/>
          <a:lstStyle/>
          <a:p>
            <a:endParaRPr lang="tr-TR" dirty="0" smtClean="0"/>
          </a:p>
          <a:p>
            <a:r>
              <a:rPr lang="tr-TR" dirty="0" smtClean="0"/>
              <a:t>PROF. DR. ÇAĞLAYAN DİNÇER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KOLAYLAŞTIRMAK</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İstenen davranışları kolaylaştırmada;</a:t>
            </a:r>
          </a:p>
          <a:p>
            <a:pPr lvl="1"/>
            <a:r>
              <a:rPr lang="tr-TR" sz="2900" smtClean="0"/>
              <a:t>Çocukları iyi </a:t>
            </a:r>
            <a:r>
              <a:rPr lang="tr-TR" sz="2900" dirty="0" smtClean="0"/>
              <a:t>tanımak, </a:t>
            </a:r>
          </a:p>
          <a:p>
            <a:pPr lvl="1"/>
            <a:r>
              <a:rPr lang="tr-TR" sz="2900" dirty="0" smtClean="0"/>
              <a:t>onlarla ilgili değişiklikleri izlemek, </a:t>
            </a:r>
          </a:p>
          <a:p>
            <a:pPr lvl="1"/>
            <a:r>
              <a:rPr lang="tr-TR" sz="2900" dirty="0" smtClean="0"/>
              <a:t>yakın ve dostça davranmak, </a:t>
            </a:r>
          </a:p>
          <a:p>
            <a:pPr lvl="1"/>
            <a:r>
              <a:rPr lang="tr-TR" sz="2900" dirty="0" smtClean="0"/>
              <a:t>istenmeyen davranışa eğilimli olanlara daha çok dikkat etmek, </a:t>
            </a:r>
          </a:p>
          <a:p>
            <a:pPr lvl="1"/>
            <a:r>
              <a:rPr lang="tr-TR" sz="2900" dirty="0" smtClean="0"/>
              <a:t>sert ve kırıcı olmamak,</a:t>
            </a:r>
          </a:p>
          <a:p>
            <a:pPr lvl="1"/>
            <a:r>
              <a:rPr lang="tr-TR" sz="2900" dirty="0" smtClean="0"/>
              <a:t>istenen davranışları ve küçük başarıları övmek,</a:t>
            </a:r>
          </a:p>
          <a:p>
            <a:pPr lvl="1"/>
            <a:r>
              <a:rPr lang="tr-TR" sz="2900" dirty="0" smtClean="0"/>
              <a:t>beğenmediği iş ve davranışlarını arkadaşları yanında söylememek veya beğenmez davranmamak,</a:t>
            </a:r>
          </a:p>
          <a:p>
            <a:pPr lvl="1"/>
            <a:r>
              <a:rPr lang="tr-TR" sz="2900" dirty="0" smtClean="0"/>
              <a:t>güçlükle karşılaştıklarında yardımcı olmak, </a:t>
            </a:r>
          </a:p>
          <a:p>
            <a:pPr lvl="1"/>
            <a:r>
              <a:rPr lang="tr-TR" sz="2900" dirty="0" smtClean="0"/>
              <a:t>başarısız olduklarında, karşılaştıkları güçlükleri sınıfa açıklamak,</a:t>
            </a:r>
          </a:p>
          <a:p>
            <a:pPr lvl="1"/>
            <a:r>
              <a:rPr lang="tr-TR" sz="2900" dirty="0" smtClean="0"/>
              <a:t>olumsuz davranışlarına hoşgörü göstermeleri ve gruba almaları konusunda arkadaşlarıyla konuşmak, </a:t>
            </a:r>
          </a:p>
          <a:p>
            <a:pPr lvl="1"/>
            <a:r>
              <a:rPr lang="tr-TR" sz="2900" dirty="0" smtClean="0"/>
              <a:t>Beğenilen, hoşlanılan görevler vererek, onlara verilen değeri artırmak...</a:t>
            </a:r>
            <a:endParaRPr lang="tr-TR" sz="2900" i="1"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SAĞLAMLAŞTIRMAK</a:t>
            </a:r>
            <a:endParaRPr lang="tr-TR" dirty="0"/>
          </a:p>
        </p:txBody>
      </p:sp>
      <p:sp>
        <p:nvSpPr>
          <p:cNvPr id="3" name="2 İçerik Yer Tutucusu"/>
          <p:cNvSpPr>
            <a:spLocks noGrp="1"/>
          </p:cNvSpPr>
          <p:nvPr>
            <p:ph idx="1"/>
          </p:nvPr>
        </p:nvSpPr>
        <p:spPr/>
        <p:txBody>
          <a:bodyPr/>
          <a:lstStyle/>
          <a:p>
            <a:endParaRPr lang="tr-TR" dirty="0" smtClean="0"/>
          </a:p>
          <a:p>
            <a:r>
              <a:rPr lang="tr-TR" dirty="0" smtClean="0"/>
              <a:t>İstenen davranışın sürekliliğini sağlamanın da bir yoludur, aksi halde istenen davranışlar seyrekleşerek unutulup ortadan kalkabilir.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SAĞLAMLAŞTIRMAK</a:t>
            </a:r>
            <a:endParaRPr lang="tr-TR" dirty="0"/>
          </a:p>
        </p:txBody>
      </p:sp>
      <p:sp>
        <p:nvSpPr>
          <p:cNvPr id="3" name="2 İçerik Yer Tutucusu"/>
          <p:cNvSpPr>
            <a:spLocks noGrp="1"/>
          </p:cNvSpPr>
          <p:nvPr>
            <p:ph idx="1"/>
          </p:nvPr>
        </p:nvSpPr>
        <p:spPr/>
        <p:txBody>
          <a:bodyPr>
            <a:normAutofit fontScale="92500" lnSpcReduction="10000"/>
          </a:bodyPr>
          <a:lstStyle/>
          <a:p>
            <a:endParaRPr lang="tr-TR" dirty="0" smtClean="0"/>
          </a:p>
          <a:p>
            <a:pPr>
              <a:buNone/>
            </a:pPr>
            <a:r>
              <a:rPr lang="tr-TR" dirty="0" smtClean="0"/>
              <a:t>İstenen davranışı sağlamlaştırmanın yolları;</a:t>
            </a:r>
          </a:p>
          <a:p>
            <a:pPr lvl="1"/>
            <a:r>
              <a:rPr lang="tr-TR" dirty="0" smtClean="0"/>
              <a:t>övgü ve ödülle destekleme, </a:t>
            </a:r>
          </a:p>
          <a:p>
            <a:pPr lvl="1"/>
            <a:r>
              <a:rPr lang="tr-TR" dirty="0" smtClean="0"/>
              <a:t>övgü ve ödülü kaldırma, </a:t>
            </a:r>
          </a:p>
          <a:p>
            <a:pPr lvl="1"/>
            <a:r>
              <a:rPr lang="tr-TR" dirty="0" smtClean="0"/>
              <a:t>istenmeyen bir uygulamaya son verme, </a:t>
            </a:r>
          </a:p>
          <a:p>
            <a:pPr lvl="1"/>
            <a:r>
              <a:rPr lang="tr-TR" dirty="0" smtClean="0"/>
              <a:t>acı ve sıkıntı veren bir durumla karşılaştırma da sayılabilir.</a:t>
            </a:r>
          </a:p>
          <a:p>
            <a:pPr lvl="1"/>
            <a:endParaRPr lang="tr-TR" dirty="0" smtClean="0"/>
          </a:p>
          <a:p>
            <a:pPr lvl="1" algn="ctr">
              <a:buNone/>
            </a:pPr>
            <a:r>
              <a:rPr lang="tr-TR" dirty="0" smtClean="0">
                <a:solidFill>
                  <a:srgbClr val="C00000"/>
                </a:solidFill>
              </a:rPr>
              <a:t>İstenen davranışı sağlamlaştırmak için, istenmeyen davranışın ortaya çıkacağı durumlarda, onun yerine istenen davranış sergilenebilir.</a:t>
            </a:r>
          </a:p>
          <a:p>
            <a:pPr lvl="1"/>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SAĞLAMLAŞTIRMAK</a:t>
            </a:r>
            <a:endParaRPr lang="tr-TR" dirty="0"/>
          </a:p>
        </p:txBody>
      </p:sp>
      <p:sp>
        <p:nvSpPr>
          <p:cNvPr id="3" name="2 İçerik Yer Tutucusu"/>
          <p:cNvSpPr>
            <a:spLocks noGrp="1"/>
          </p:cNvSpPr>
          <p:nvPr>
            <p:ph idx="1"/>
          </p:nvPr>
        </p:nvSpPr>
        <p:spPr/>
        <p:txBody>
          <a:bodyPr>
            <a:normAutofit fontScale="70000" lnSpcReduction="20000"/>
          </a:bodyPr>
          <a:lstStyle/>
          <a:p>
            <a:endParaRPr lang="tr-TR" dirty="0" smtClean="0"/>
          </a:p>
          <a:p>
            <a:r>
              <a:rPr lang="tr-TR" dirty="0" smtClean="0"/>
              <a:t>İstenen davranışlara verilen </a:t>
            </a:r>
            <a:r>
              <a:rPr lang="tr-TR" dirty="0" smtClean="0">
                <a:solidFill>
                  <a:srgbClr val="C00000"/>
                </a:solidFill>
              </a:rPr>
              <a:t>övgü ve ödül</a:t>
            </a:r>
            <a:r>
              <a:rPr lang="tr-TR" dirty="0" smtClean="0"/>
              <a:t>, bunları almak isteyen çocukları başka istenen davranışlara da götürür. </a:t>
            </a:r>
          </a:p>
          <a:p>
            <a:endParaRPr lang="tr-TR" dirty="0" smtClean="0"/>
          </a:p>
          <a:p>
            <a:r>
              <a:rPr lang="tr-TR" dirty="0" smtClean="0"/>
              <a:t>İnsanlar, yaptıkları hakkında başkalarının düşüncelerini almak, bunların onandığını görmek ister.</a:t>
            </a:r>
          </a:p>
          <a:p>
            <a:endParaRPr lang="tr-TR" dirty="0" smtClean="0"/>
          </a:p>
          <a:p>
            <a:r>
              <a:rPr lang="tr-TR" dirty="0" smtClean="0"/>
              <a:t>Olumlu davranışlarla ilgili bu düşüncelerin belirtilmesi, onların sağlamlaşmasına hizmet eder. </a:t>
            </a:r>
          </a:p>
          <a:p>
            <a:endParaRPr lang="tr-TR" dirty="0" smtClean="0"/>
          </a:p>
          <a:p>
            <a:r>
              <a:rPr lang="tr-TR" dirty="0" smtClean="0"/>
              <a:t>Başarı sevincini paylaşmak da başarı isteğini pekiştirir. Başarıdan mutluluk duyduğunu belirtmek, bu mutluluğun sürmesi ve artması için, istenen davranışı çoğaltan ve pekiştiren etkiler üretir.</a:t>
            </a:r>
          </a:p>
          <a:p>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SAĞLAMLAŞTIRMAK</a:t>
            </a:r>
            <a:endParaRPr lang="tr-TR" dirty="0"/>
          </a:p>
        </p:txBody>
      </p:sp>
      <p:sp>
        <p:nvSpPr>
          <p:cNvPr id="3" name="2 İçerik Yer Tutucusu"/>
          <p:cNvSpPr>
            <a:spLocks noGrp="1"/>
          </p:cNvSpPr>
          <p:nvPr>
            <p:ph idx="1"/>
          </p:nvPr>
        </p:nvSpPr>
        <p:spPr/>
        <p:txBody>
          <a:bodyPr>
            <a:normAutofit fontScale="70000" lnSpcReduction="20000"/>
          </a:bodyPr>
          <a:lstStyle/>
          <a:p>
            <a:endParaRPr lang="tr-TR" dirty="0" smtClean="0"/>
          </a:p>
          <a:p>
            <a:r>
              <a:rPr lang="tr-TR" dirty="0" smtClean="0"/>
              <a:t>İstenen davranışın kapsamlı, birkaç parçalı, güç olması durumunda, davranış parçalara ayrılarak, basamaklı hale getirilir, </a:t>
            </a:r>
            <a:r>
              <a:rPr lang="tr-TR" dirty="0" smtClean="0">
                <a:solidFill>
                  <a:srgbClr val="FF0000"/>
                </a:solidFill>
              </a:rPr>
              <a:t>her basamak gerçekleştiğinde </a:t>
            </a:r>
            <a:r>
              <a:rPr lang="tr-TR" dirty="0" err="1" smtClean="0">
                <a:solidFill>
                  <a:srgbClr val="FF0000"/>
                </a:solidFill>
              </a:rPr>
              <a:t>pekiştireç</a:t>
            </a:r>
            <a:r>
              <a:rPr lang="tr-TR" dirty="0" smtClean="0">
                <a:solidFill>
                  <a:srgbClr val="FF0000"/>
                </a:solidFill>
              </a:rPr>
              <a:t> </a:t>
            </a:r>
            <a:r>
              <a:rPr lang="tr-TR" dirty="0" smtClean="0"/>
              <a:t>verilir. İstenen davranış alışılmamış, yabancı, tepki çekici olabilecekse, o zaman, ona yakın bir davranış seçilerek pekiştirilir. Sonra istenene daha yakın davranışlar seçilerek, istenenin alışılmış, yabancı olmayan bir davranış olması ve yapılması sağlanabilir.</a:t>
            </a:r>
          </a:p>
          <a:p>
            <a:endParaRPr lang="tr-TR" dirty="0" smtClean="0"/>
          </a:p>
          <a:p>
            <a:r>
              <a:rPr lang="tr-TR" dirty="0" smtClean="0"/>
              <a:t>Olumsuz davranış görmezden gelinip, bu davranış sona ererek yerini olumluya bıraktığında, hemen olumlu </a:t>
            </a:r>
            <a:r>
              <a:rPr lang="tr-TR" dirty="0" err="1" smtClean="0"/>
              <a:t>pekiştireç</a:t>
            </a:r>
            <a:r>
              <a:rPr lang="tr-TR" dirty="0" smtClean="0"/>
              <a:t> vermek de o davranışı sağlamlaştırabilir.</a:t>
            </a:r>
            <a:br>
              <a:rPr lang="tr-TR" dirty="0" smtClean="0"/>
            </a:br>
            <a:r>
              <a:rPr lang="tr-TR" b="1" dirty="0" smtClean="0">
                <a:solidFill>
                  <a:srgbClr val="C00000"/>
                </a:solidFill>
              </a:rPr>
              <a:t>Olumsuz pekiştirme, </a:t>
            </a:r>
            <a:r>
              <a:rPr lang="tr-TR" dirty="0" smtClean="0"/>
              <a:t>istenen davranış gerçekleştiğinde, istenmeyen, rahatsızlık veren bir sonucun/uygulamanın kaldırılmasıdır.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KOLAYLAŞTIRMAK</a:t>
            </a:r>
            <a:endParaRPr lang="tr-TR" dirty="0"/>
          </a:p>
        </p:txBody>
      </p:sp>
      <p:sp>
        <p:nvSpPr>
          <p:cNvPr id="3" name="2 İçerik Yer Tutucusu"/>
          <p:cNvSpPr>
            <a:spLocks noGrp="1"/>
          </p:cNvSpPr>
          <p:nvPr>
            <p:ph idx="1"/>
          </p:nvPr>
        </p:nvSpPr>
        <p:spPr/>
        <p:txBody>
          <a:bodyPr>
            <a:normAutofit/>
          </a:bodyPr>
          <a:lstStyle/>
          <a:p>
            <a:endParaRPr lang="tr-TR" dirty="0" smtClean="0"/>
          </a:p>
          <a:p>
            <a:pPr>
              <a:buNone/>
            </a:pPr>
            <a:r>
              <a:rPr lang="tr-TR" dirty="0" smtClean="0"/>
              <a:t>İstenen davranışı kolaylaştırmanın yolları;</a:t>
            </a:r>
          </a:p>
          <a:p>
            <a:pPr lvl="1"/>
            <a:r>
              <a:rPr lang="tr-TR" dirty="0" smtClean="0"/>
              <a:t>İstenen davranışı yapmayı engelleyici değişkenler ortadan kaldırılmalıdır, </a:t>
            </a:r>
          </a:p>
          <a:p>
            <a:pPr lvl="1"/>
            <a:r>
              <a:rPr lang="tr-TR" dirty="0" smtClean="0"/>
              <a:t>İstenen davranışın gösterilmesi, istenmeyenin gösterilmesinden kolay olmalı ki, çocuk ona yönelsin. </a:t>
            </a:r>
          </a:p>
          <a:p>
            <a:pPr lvl="1"/>
            <a:r>
              <a:rPr lang="tr-TR" dirty="0" smtClean="0"/>
              <a:t>Sınıfın fiziksel, eğitsel, sosyal düzeninde değişiklikler yapılarak istenen davranışlar kolaylaştırılabilir.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KOLAYLAŞTIRMAK</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İstenen davranışı kolaylaştırmanın yolları;</a:t>
            </a:r>
          </a:p>
          <a:p>
            <a:pPr lvl="1"/>
            <a:r>
              <a:rPr lang="tr-TR" dirty="0" smtClean="0"/>
              <a:t>İstenmeyen davranışı yapmanın zorlaştırılmasıdır. Öğretmenlerin, çocuklar arasında olması, onların istenmeyen davranışlara yönelmesini zorlaştırır. </a:t>
            </a:r>
          </a:p>
          <a:p>
            <a:pPr lvl="1"/>
            <a:endParaRPr lang="tr-TR" dirty="0" smtClean="0"/>
          </a:p>
          <a:p>
            <a:pPr lvl="1"/>
            <a:r>
              <a:rPr lang="tr-TR" dirty="0" smtClean="0"/>
              <a:t>İstenen davranışa bir yolla değil, birkaç şekilde ulaşılabilir olmak, bir yolu beğenmeyenin, diğerlerini seçip o davranışı yapmasını kolaylaştırır. Sütü sıcak içmeyi sevmeyen çocuğa, soğuk içme şansı verilebilir. Amaca bir etkinlikle ulaşmayı sevmeyen çocuklara başka seçeneklerle ulaşma fırsatı sağlanabilir.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KOLAYLAŞTIRMAK</a:t>
            </a:r>
            <a:endParaRPr lang="tr-TR" dirty="0"/>
          </a:p>
        </p:txBody>
      </p:sp>
      <p:sp>
        <p:nvSpPr>
          <p:cNvPr id="3" name="2 İçerik Yer Tutucusu"/>
          <p:cNvSpPr>
            <a:spLocks noGrp="1"/>
          </p:cNvSpPr>
          <p:nvPr>
            <p:ph idx="1"/>
          </p:nvPr>
        </p:nvSpPr>
        <p:spPr/>
        <p:txBody>
          <a:bodyPr>
            <a:normAutofit lnSpcReduction="10000"/>
          </a:bodyPr>
          <a:lstStyle/>
          <a:p>
            <a:r>
              <a:rPr lang="tr-TR" dirty="0" smtClean="0"/>
              <a:t>İstenen davranışı kolaylaştırmanın yolları;</a:t>
            </a:r>
          </a:p>
          <a:p>
            <a:pPr lvl="1"/>
            <a:r>
              <a:rPr lang="tr-TR" dirty="0" smtClean="0"/>
              <a:t>Kolaylaştırmanın bir yöntemi de, ilginç hale getirmek, gereksinimleriyle ilişkilendirmektir. Örn. Etkinliklere çeşitlilik sağlamak, aynı etkinliklerin birbirini izlemesi veya uzun zaman alması, sıkıcılık yoluyla istenmeyen davranışlara itebilir. Şaka, espri, farklı bir gülmece, bir şiir, bir iki dakikalık müzik, bir gösteri, materyalin değiştirilmesi, ortamın değiştirilmesi gibi yollarla sağlanabilecek olan çeşitlilik.</a:t>
            </a:r>
          </a:p>
          <a:p>
            <a:pPr lvl="1"/>
            <a:endParaRPr lang="tr-TR" dirty="0" smtClean="0"/>
          </a:p>
          <a:p>
            <a:pPr lvl="1"/>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DAVRANIŞI KOLAYLAŞTIRMAK</a:t>
            </a:r>
            <a:endParaRPr lang="tr-TR" dirty="0"/>
          </a:p>
        </p:txBody>
      </p:sp>
      <p:sp>
        <p:nvSpPr>
          <p:cNvPr id="3" name="2 İçerik Yer Tutucusu"/>
          <p:cNvSpPr>
            <a:spLocks noGrp="1"/>
          </p:cNvSpPr>
          <p:nvPr>
            <p:ph idx="1"/>
          </p:nvPr>
        </p:nvSpPr>
        <p:spPr>
          <a:xfrm>
            <a:off x="502920" y="530352"/>
            <a:ext cx="8183880" cy="5041788"/>
          </a:xfrm>
        </p:spPr>
        <p:txBody>
          <a:bodyPr>
            <a:normAutofit fontScale="77500" lnSpcReduction="20000"/>
          </a:bodyPr>
          <a:lstStyle/>
          <a:p>
            <a:endParaRPr lang="tr-TR" dirty="0" smtClean="0"/>
          </a:p>
          <a:p>
            <a:r>
              <a:rPr lang="tr-TR" dirty="0" smtClean="0"/>
              <a:t>İstenen davranışı kolaylaştırmanın yolları;</a:t>
            </a:r>
          </a:p>
          <a:p>
            <a:pPr lvl="1"/>
            <a:endParaRPr lang="tr-TR" dirty="0" smtClean="0"/>
          </a:p>
          <a:p>
            <a:pPr lvl="1"/>
            <a:r>
              <a:rPr lang="tr-TR" dirty="0" smtClean="0"/>
              <a:t>İstenen davranışın sağlamlaştırılmasında kullanılan basamaklandırma aynı zamanda kolaylaştırıcı olarak da işe yarar. Karmaşık, kapsamlı davranışlar basamaklara bölünerek tek tek ve sırayla gerçekleştirilir, böylece davranış kolaylaştırılmış olur. İnsanlar ustalaştıkları işlere yönelir, iyi yapamadıklarından veya yaparken zorlandıklarından kaçar. </a:t>
            </a:r>
          </a:p>
          <a:p>
            <a:pPr lvl="1"/>
            <a:endParaRPr lang="tr-TR" dirty="0" smtClean="0"/>
          </a:p>
          <a:p>
            <a:pPr lvl="1"/>
            <a:r>
              <a:rPr lang="tr-TR" dirty="0" smtClean="0"/>
              <a:t>Ortam ve olanak sağlama da istenen davranışı kolaylaştırır. “Kitap oku!” demek yetmez, bulmasını kolaylaştırmak, sağlamak, kitap okuyabileceği ortamı oluşturmak, kitabı, televizyon kumanda aletinden daha yakında tutmak gerekir. Şu ödevi yapın demek yerine, nasıl yapılacağını açıklamak, gerekli araçları sağlamak, kitaplıktan yararlanma fırsatı vermek, gerekiyorsa zaman sağlamak, ödev yapma davranışına yönelmeyi artıracaktır.</a:t>
            </a:r>
          </a:p>
          <a:p>
            <a:pPr lvl="1"/>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974</TotalTime>
  <Words>630</Words>
  <Application>Microsoft Macintosh PowerPoint</Application>
  <PresentationFormat>Ekran Gösterisi (4:3)</PresentationFormat>
  <Paragraphs>63</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Verdana</vt:lpstr>
      <vt:lpstr>Wingdings 2</vt:lpstr>
      <vt:lpstr>Görünüş</vt:lpstr>
      <vt:lpstr>İSTENEN DAVRANIŞLARIN DESTEKLENMESİ II</vt:lpstr>
      <vt:lpstr>İSTENEN DAVRANIŞI SAĞLAMLAŞTIRMAK</vt:lpstr>
      <vt:lpstr>İSTENEN DAVRANIŞI SAĞLAMLAŞTIRMAK</vt:lpstr>
      <vt:lpstr>İSTENEN DAVRANIŞI SAĞLAMLAŞTIRMAK</vt:lpstr>
      <vt:lpstr>İSTENEN DAVRANIŞI SAĞLAMLAŞTIRMAK</vt:lpstr>
      <vt:lpstr>İSTENEN DAVRANIŞI KOLAYLAŞTIRMAK</vt:lpstr>
      <vt:lpstr>İSTENEN DAVRANIŞI KOLAYLAŞTIRMAK</vt:lpstr>
      <vt:lpstr>İSTENEN DAVRANIŞI KOLAYLAŞTIRMAK</vt:lpstr>
      <vt:lpstr>İSTENEN DAVRANIŞI KOLAYLAŞTIRMAK</vt:lpstr>
      <vt:lpstr>İSTENEN DAVRANIŞI KOLAYLAŞTIRMAK</vt:lpstr>
    </vt:vector>
  </TitlesOfParts>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İSTENEN DAVRANIŞLARIN DESTEKLENMESİ</dc:title>
  <dc:creator>cdincer</dc:creator>
  <cp:lastModifiedBy>Fatma Çağlayan Dinçer</cp:lastModifiedBy>
  <cp:revision>28</cp:revision>
  <dcterms:created xsi:type="dcterms:W3CDTF">2014-12-14T21:40:53Z</dcterms:created>
  <dcterms:modified xsi:type="dcterms:W3CDTF">2017-05-23T14:42:42Z</dcterms:modified>
</cp:coreProperties>
</file>