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8" r:id="rId2"/>
    <p:sldId id="260" r:id="rId3"/>
    <p:sldId id="261" r:id="rId4"/>
    <p:sldId id="262" r:id="rId5"/>
    <p:sldId id="264" r:id="rId6"/>
    <p:sldId id="265" r:id="rId7"/>
    <p:sldId id="346" r:id="rId8"/>
    <p:sldId id="267" r:id="rId9"/>
    <p:sldId id="271" r:id="rId10"/>
    <p:sldId id="277" r:id="rId11"/>
    <p:sldId id="281" r:id="rId12"/>
    <p:sldId id="283" r:id="rId13"/>
    <p:sldId id="301" r:id="rId14"/>
    <p:sldId id="304"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77" autoAdjust="0"/>
    <p:restoredTop sz="94660"/>
  </p:normalViewPr>
  <p:slideViewPr>
    <p:cSldViewPr>
      <p:cViewPr varScale="1">
        <p:scale>
          <a:sx n="87" d="100"/>
          <a:sy n="87" d="100"/>
        </p:scale>
        <p:origin x="1488"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CA4C27-DF2D-423E-9125-4DFE5A082D81}" type="datetimeFigureOut">
              <a:rPr lang="tr-TR" smtClean="0"/>
              <a:pPr/>
              <a:t>8.2.2018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230C6D-FA4F-4964-AAA0-33777B216D33}" type="slidenum">
              <a:rPr lang="tr-TR" smtClean="0"/>
              <a:pPr/>
              <a:t>‹#›</a:t>
            </a:fld>
            <a:endParaRPr lang="tr-TR"/>
          </a:p>
        </p:txBody>
      </p:sp>
    </p:spTree>
    <p:extLst>
      <p:ext uri="{BB962C8B-B14F-4D97-AF65-F5344CB8AC3E}">
        <p14:creationId xmlns:p14="http://schemas.microsoft.com/office/powerpoint/2010/main" val="6602391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0D0B611F-72F9-427B-8B99-297A954C6C1D}" type="datetimeFigureOut">
              <a:rPr lang="tr-TR" smtClean="0"/>
              <a:pPr/>
              <a:t>8.2.2018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2CE3961-A237-4BD3-9968-9C05D96691F5}"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D0B611F-72F9-427B-8B99-297A954C6C1D}" type="datetimeFigureOut">
              <a:rPr lang="tr-TR" smtClean="0"/>
              <a:pPr/>
              <a:t>8.2.2018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2CE3961-A237-4BD3-9968-9C05D96691F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D0B611F-72F9-427B-8B99-297A954C6C1D}" type="datetimeFigureOut">
              <a:rPr lang="tr-TR" smtClean="0"/>
              <a:pPr/>
              <a:t>8.2.2018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2CE3961-A237-4BD3-9968-9C05D96691F5}"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D0B611F-72F9-427B-8B99-297A954C6C1D}" type="datetimeFigureOut">
              <a:rPr lang="tr-TR" smtClean="0"/>
              <a:pPr/>
              <a:t>8.2.2018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2CE3961-A237-4BD3-9968-9C05D96691F5}"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0D0B611F-72F9-427B-8B99-297A954C6C1D}" type="datetimeFigureOut">
              <a:rPr lang="tr-TR" smtClean="0"/>
              <a:pPr/>
              <a:t>8.2.2018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2CE3961-A237-4BD3-9968-9C05D96691F5}"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0D0B611F-72F9-427B-8B99-297A954C6C1D}" type="datetimeFigureOut">
              <a:rPr lang="tr-TR" smtClean="0"/>
              <a:pPr/>
              <a:t>8.2.2018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2CE3961-A237-4BD3-9968-9C05D96691F5}"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0D0B611F-72F9-427B-8B99-297A954C6C1D}" type="datetimeFigureOut">
              <a:rPr lang="tr-TR" smtClean="0"/>
              <a:pPr/>
              <a:t>8.2.2018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2CE3961-A237-4BD3-9968-9C05D96691F5}"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0D0B611F-72F9-427B-8B99-297A954C6C1D}" type="datetimeFigureOut">
              <a:rPr lang="tr-TR" smtClean="0"/>
              <a:pPr/>
              <a:t>8.2.2018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2CE3961-A237-4BD3-9968-9C05D96691F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D0B611F-72F9-427B-8B99-297A954C6C1D}" type="datetimeFigureOut">
              <a:rPr lang="tr-TR" smtClean="0"/>
              <a:pPr/>
              <a:t>8.2.2018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2CE3961-A237-4BD3-9968-9C05D96691F5}"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0D0B611F-72F9-427B-8B99-297A954C6C1D}" type="datetimeFigureOut">
              <a:rPr lang="tr-TR" smtClean="0"/>
              <a:pPr/>
              <a:t>8.2.2018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2CE3961-A237-4BD3-9968-9C05D96691F5}"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0D0B611F-72F9-427B-8B99-297A954C6C1D}" type="datetimeFigureOut">
              <a:rPr lang="tr-TR" smtClean="0"/>
              <a:pPr/>
              <a:t>8.2.2018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2CE3961-A237-4BD3-9968-9C05D96691F5}"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40000"/>
                <a:lumOff val="60000"/>
              </a:schemeClr>
            </a:gs>
            <a:gs pos="50000">
              <a:schemeClr val="tx2">
                <a:lumMod val="40000"/>
                <a:lumOff val="60000"/>
              </a:schemeClr>
            </a:gs>
            <a:gs pos="100000">
              <a:schemeClr val="accent1">
                <a:lumMod val="40000"/>
                <a:lumOff val="60000"/>
              </a:schemeClr>
            </a:gs>
          </a:gsLst>
          <a:lin ang="5400000" scaled="0"/>
          <a:tileRect/>
        </a:gra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0B611F-72F9-427B-8B99-297A954C6C1D}" type="datetimeFigureOut">
              <a:rPr lang="tr-TR" smtClean="0"/>
              <a:pPr/>
              <a:t>8.2.2018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CE3961-A237-4BD3-9968-9C05D96691F5}"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71472" y="1643050"/>
            <a:ext cx="8229600" cy="1143000"/>
          </a:xfrm>
        </p:spPr>
        <p:txBody>
          <a:bodyPr>
            <a:normAutofit fontScale="90000"/>
          </a:bodyPr>
          <a:lstStyle/>
          <a:p>
            <a:r>
              <a:rPr lang="tr-TR" dirty="0">
                <a:solidFill>
                  <a:srgbClr val="CC3399"/>
                </a:solidFill>
                <a:latin typeface="Comic Sans MS" pitchFamily="66" charset="0"/>
              </a:rPr>
              <a:t/>
            </a:r>
            <a:br>
              <a:rPr lang="tr-TR" dirty="0">
                <a:solidFill>
                  <a:srgbClr val="CC3399"/>
                </a:solidFill>
                <a:latin typeface="Comic Sans MS" pitchFamily="66" charset="0"/>
              </a:rPr>
            </a:br>
            <a:r>
              <a:rPr lang="tr-TR" b="1" dirty="0">
                <a:solidFill>
                  <a:srgbClr val="7030A0"/>
                </a:solidFill>
                <a:latin typeface="Comic Sans MS" pitchFamily="66" charset="0"/>
              </a:rPr>
              <a:t>ÖZEL EĞİTİM VE REHBERLİK</a:t>
            </a:r>
            <a:r>
              <a:rPr lang="tr-TR" dirty="0">
                <a:solidFill>
                  <a:srgbClr val="CC3399"/>
                </a:solidFill>
                <a:latin typeface="Comic Sans MS" pitchFamily="66" charset="0"/>
              </a:rPr>
              <a:t/>
            </a:r>
            <a:br>
              <a:rPr lang="tr-TR" dirty="0">
                <a:solidFill>
                  <a:srgbClr val="CC3399"/>
                </a:solidFill>
                <a:latin typeface="Comic Sans MS" pitchFamily="66" charset="0"/>
              </a:rPr>
            </a:br>
            <a:endParaRPr lang="tr-TR" dirty="0">
              <a:solidFill>
                <a:srgbClr val="CC3399"/>
              </a:solidFill>
              <a:latin typeface="Comic Sans MS" pitchFamily="66" charset="0"/>
            </a:endParaRPr>
          </a:p>
        </p:txBody>
      </p:sp>
      <p:pic>
        <p:nvPicPr>
          <p:cNvPr id="14338" name="Picture 2" descr="C:\Documents and Settings\OEM\Desktop\rehberlik resimleri\o.jpg"/>
          <p:cNvPicPr>
            <a:picLocks noChangeAspect="1" noChangeArrowheads="1"/>
          </p:cNvPicPr>
          <p:nvPr/>
        </p:nvPicPr>
        <p:blipFill>
          <a:blip r:embed="rId2"/>
          <a:srcRect/>
          <a:stretch>
            <a:fillRect/>
          </a:stretch>
        </p:blipFill>
        <p:spPr bwMode="auto">
          <a:xfrm>
            <a:off x="3143240" y="2643182"/>
            <a:ext cx="3143271" cy="2714644"/>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827584" y="1484784"/>
            <a:ext cx="8229600" cy="4525963"/>
          </a:xfrm>
        </p:spPr>
        <p:txBody>
          <a:bodyPr>
            <a:normAutofit/>
          </a:bodyPr>
          <a:lstStyle/>
          <a:p>
            <a:pPr>
              <a:buNone/>
            </a:pPr>
            <a:r>
              <a:rPr lang="tr-TR" dirty="0" smtClean="0">
                <a:latin typeface="Comic Sans MS" pitchFamily="66" charset="0"/>
              </a:rPr>
              <a:t>      Engellilerin </a:t>
            </a:r>
            <a:r>
              <a:rPr lang="tr-TR" dirty="0">
                <a:latin typeface="Comic Sans MS" pitchFamily="66" charset="0"/>
              </a:rPr>
              <a:t>Sınıflandırılması ; </a:t>
            </a:r>
          </a:p>
          <a:p>
            <a:pPr>
              <a:buNone/>
            </a:pPr>
            <a:r>
              <a:rPr lang="tr-TR" dirty="0" smtClean="0">
                <a:latin typeface="Comic Sans MS" pitchFamily="66" charset="0"/>
              </a:rPr>
              <a:t>   1</a:t>
            </a:r>
            <a:r>
              <a:rPr lang="tr-TR" dirty="0">
                <a:latin typeface="Comic Sans MS" pitchFamily="66" charset="0"/>
              </a:rPr>
              <a:t>. Zihinsel engelli olanlar,yavaş öğrenenler ve üstün zekalılar</a:t>
            </a:r>
          </a:p>
          <a:p>
            <a:pPr>
              <a:buNone/>
            </a:pPr>
            <a:r>
              <a:rPr lang="tr-TR" dirty="0" smtClean="0">
                <a:latin typeface="Comic Sans MS" pitchFamily="66" charset="0"/>
              </a:rPr>
              <a:t>   a</a:t>
            </a:r>
            <a:r>
              <a:rPr lang="tr-TR" dirty="0">
                <a:latin typeface="Comic Sans MS" pitchFamily="66" charset="0"/>
              </a:rPr>
              <a:t>. Zihinsel engelli </a:t>
            </a:r>
            <a:r>
              <a:rPr lang="tr-TR" dirty="0" smtClean="0">
                <a:latin typeface="Comic Sans MS" pitchFamily="66" charset="0"/>
              </a:rPr>
              <a:t>çocuklar </a:t>
            </a:r>
          </a:p>
          <a:p>
            <a:pPr>
              <a:buNone/>
            </a:pPr>
            <a:r>
              <a:rPr lang="tr-TR" dirty="0" smtClean="0">
                <a:latin typeface="Comic Sans MS" pitchFamily="66" charset="0"/>
              </a:rPr>
              <a:t>     </a:t>
            </a:r>
            <a:endParaRPr lang="tr-TR" dirty="0">
              <a:latin typeface="Comic Sans MS" pitchFamily="66"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71472" y="785794"/>
            <a:ext cx="8229600" cy="4525963"/>
          </a:xfrm>
        </p:spPr>
        <p:txBody>
          <a:bodyPr>
            <a:normAutofit fontScale="92500"/>
          </a:bodyPr>
          <a:lstStyle/>
          <a:p>
            <a:pPr>
              <a:buNone/>
            </a:pPr>
            <a:r>
              <a:rPr lang="tr-TR" dirty="0" smtClean="0">
                <a:latin typeface="Comic Sans MS" pitchFamily="66" charset="0"/>
              </a:rPr>
              <a:t>    Üstün </a:t>
            </a:r>
            <a:r>
              <a:rPr lang="tr-TR" dirty="0">
                <a:latin typeface="Comic Sans MS" pitchFamily="66" charset="0"/>
              </a:rPr>
              <a:t>zekalı çocuklar</a:t>
            </a:r>
          </a:p>
          <a:p>
            <a:pPr>
              <a:buNone/>
            </a:pPr>
            <a:r>
              <a:rPr lang="tr-TR" dirty="0" smtClean="0">
                <a:latin typeface="Comic Sans MS" pitchFamily="66" charset="0"/>
              </a:rPr>
              <a:t>     Zeka testinden 110-130 </a:t>
            </a:r>
            <a:r>
              <a:rPr lang="tr-TR" dirty="0">
                <a:latin typeface="Comic Sans MS" pitchFamily="66" charset="0"/>
              </a:rPr>
              <a:t>alan çocuklar üstün zekalı ve yetenekli olarak kabul edilmektedir. Bu çocuklar normal eğitimden yararlanabilmekte uyum sorunu çekmemektedirler. 130 ve daha üstü zeka seviyesine sahip çocuklar mevcut eğitim sisteminden yararlanamayan özel olarak müdahale edilmesi gereken çocuklardır.</a:t>
            </a:r>
          </a:p>
          <a:p>
            <a:endParaRPr lang="tr-TR" dirty="0">
              <a:latin typeface="Comic Sans MS" pitchFamily="66"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1196752"/>
            <a:ext cx="8229600" cy="2448272"/>
          </a:xfrm>
        </p:spPr>
        <p:txBody>
          <a:bodyPr>
            <a:normAutofit fontScale="85000" lnSpcReduction="20000"/>
          </a:bodyPr>
          <a:lstStyle/>
          <a:p>
            <a:pPr>
              <a:buNone/>
            </a:pPr>
            <a:r>
              <a:rPr lang="tr-TR" dirty="0" smtClean="0">
                <a:latin typeface="Comic Sans MS" pitchFamily="66" charset="0"/>
              </a:rPr>
              <a:t>     Duyusal </a:t>
            </a:r>
            <a:r>
              <a:rPr lang="tr-TR" dirty="0">
                <a:latin typeface="Comic Sans MS" pitchFamily="66" charset="0"/>
              </a:rPr>
              <a:t>engeli olanlar. </a:t>
            </a:r>
            <a:endParaRPr lang="tr-TR" dirty="0" smtClean="0">
              <a:latin typeface="Comic Sans MS" pitchFamily="66" charset="0"/>
            </a:endParaRPr>
          </a:p>
          <a:p>
            <a:pPr>
              <a:buNone/>
            </a:pPr>
            <a:r>
              <a:rPr lang="tr-TR" dirty="0">
                <a:latin typeface="Comic Sans MS" pitchFamily="66" charset="0"/>
              </a:rPr>
              <a:t> </a:t>
            </a:r>
            <a:r>
              <a:rPr lang="tr-TR" dirty="0" smtClean="0">
                <a:latin typeface="Comic Sans MS" pitchFamily="66" charset="0"/>
              </a:rPr>
              <a:t>  </a:t>
            </a:r>
            <a:r>
              <a:rPr lang="tr-TR" dirty="0" smtClean="0">
                <a:latin typeface="Comic Sans MS" pitchFamily="66" charset="0"/>
              </a:rPr>
              <a:t>İşitme </a:t>
            </a:r>
            <a:r>
              <a:rPr lang="tr-TR" dirty="0">
                <a:latin typeface="Comic Sans MS" pitchFamily="66" charset="0"/>
              </a:rPr>
              <a:t>ve görme duyuları çalışmayan ya da sınırlılık gösteren çocuklar</a:t>
            </a:r>
            <a:r>
              <a:rPr lang="tr-TR" dirty="0" smtClean="0">
                <a:latin typeface="Comic Sans MS" pitchFamily="66" charset="0"/>
              </a:rPr>
              <a:t>.</a:t>
            </a:r>
          </a:p>
          <a:p>
            <a:pPr>
              <a:buNone/>
            </a:pPr>
            <a:endParaRPr lang="tr-TR" dirty="0">
              <a:latin typeface="Comic Sans MS" pitchFamily="66" charset="0"/>
            </a:endParaRPr>
          </a:p>
          <a:p>
            <a:pPr>
              <a:buNone/>
            </a:pPr>
            <a:r>
              <a:rPr lang="tr-TR" dirty="0" smtClean="0">
                <a:latin typeface="Comic Sans MS" pitchFamily="66" charset="0"/>
              </a:rPr>
              <a:t>   a</a:t>
            </a:r>
            <a:r>
              <a:rPr lang="tr-TR" dirty="0">
                <a:latin typeface="Comic Sans MS" pitchFamily="66" charset="0"/>
              </a:rPr>
              <a:t>. İşitme </a:t>
            </a:r>
            <a:r>
              <a:rPr lang="tr-TR" dirty="0" smtClean="0">
                <a:latin typeface="Comic Sans MS" pitchFamily="66" charset="0"/>
              </a:rPr>
              <a:t>Engellilik:</a:t>
            </a:r>
            <a:endParaRPr lang="tr-TR" dirty="0">
              <a:latin typeface="Comic Sans MS" pitchFamily="66" charset="0"/>
            </a:endParaRPr>
          </a:p>
          <a:p>
            <a:pPr>
              <a:buNone/>
            </a:pPr>
            <a:r>
              <a:rPr lang="tr-TR" dirty="0" smtClean="0">
                <a:latin typeface="Comic Sans MS" pitchFamily="66" charset="0"/>
              </a:rPr>
              <a:t>     </a:t>
            </a:r>
            <a:endParaRPr lang="tr-TR" dirty="0">
              <a:latin typeface="Comic Sans MS" pitchFamily="66" charset="0"/>
            </a:endParaRPr>
          </a:p>
        </p:txBody>
      </p:sp>
      <p:sp>
        <p:nvSpPr>
          <p:cNvPr id="2" name="Dikdörtgen 1"/>
          <p:cNvSpPr/>
          <p:nvPr/>
        </p:nvSpPr>
        <p:spPr>
          <a:xfrm>
            <a:off x="683568" y="3861048"/>
            <a:ext cx="3273653" cy="523220"/>
          </a:xfrm>
          <a:prstGeom prst="rect">
            <a:avLst/>
          </a:prstGeom>
        </p:spPr>
        <p:txBody>
          <a:bodyPr wrap="none">
            <a:spAutoFit/>
          </a:bodyPr>
          <a:lstStyle/>
          <a:p>
            <a:pPr>
              <a:buNone/>
            </a:pPr>
            <a:r>
              <a:rPr lang="tr-TR" sz="2800" dirty="0">
                <a:latin typeface="Comic Sans MS" pitchFamily="66" charset="0"/>
              </a:rPr>
              <a:t>b. Görme Engellilik</a:t>
            </a:r>
            <a:endParaRPr lang="tr-TR" sz="2800" dirty="0">
              <a:latin typeface="Comic Sans MS" pitchFamily="66"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948907" y="2298416"/>
            <a:ext cx="8229600" cy="4525963"/>
          </a:xfrm>
        </p:spPr>
        <p:txBody>
          <a:bodyPr>
            <a:noAutofit/>
          </a:bodyPr>
          <a:lstStyle/>
          <a:p>
            <a:pPr>
              <a:buNone/>
            </a:pPr>
            <a:r>
              <a:rPr lang="tr-TR" sz="2400" dirty="0" smtClean="0">
                <a:latin typeface="Comic Sans MS" pitchFamily="66" charset="0"/>
              </a:rPr>
              <a:t>      ÖZEL </a:t>
            </a:r>
            <a:r>
              <a:rPr lang="tr-TR" sz="2400" dirty="0">
                <a:latin typeface="Comic Sans MS" pitchFamily="66" charset="0"/>
              </a:rPr>
              <a:t>EĞİTİME MUHTAÇ ÇOCUKLARIN TANILANMASI (TEŞHİS)</a:t>
            </a:r>
          </a:p>
          <a:p>
            <a:pPr>
              <a:buNone/>
            </a:pPr>
            <a:endParaRPr lang="tr-TR" sz="2400" dirty="0" smtClean="0">
              <a:latin typeface="Comic Sans MS" pitchFamily="66" charset="0"/>
            </a:endParaRPr>
          </a:p>
          <a:p>
            <a:pPr>
              <a:buNone/>
            </a:pPr>
            <a:r>
              <a:rPr lang="tr-TR" sz="2400" dirty="0" smtClean="0">
                <a:latin typeface="Comic Sans MS" pitchFamily="66" charset="0"/>
              </a:rPr>
              <a:t>      </a:t>
            </a:r>
            <a:endParaRPr lang="tr-TR" sz="2400" dirty="0">
              <a:latin typeface="Comic Sans MS" pitchFamily="66" charset="0"/>
            </a:endParaRPr>
          </a:p>
          <a:p>
            <a:endParaRPr lang="tr-TR" sz="2400" dirty="0">
              <a:latin typeface="Comic Sans MS" pitchFamily="66"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714356"/>
            <a:ext cx="8229600" cy="5522956"/>
          </a:xfrm>
        </p:spPr>
        <p:txBody>
          <a:bodyPr>
            <a:normAutofit/>
          </a:bodyPr>
          <a:lstStyle/>
          <a:p>
            <a:pPr>
              <a:buNone/>
            </a:pPr>
            <a:r>
              <a:rPr lang="tr-TR" dirty="0" smtClean="0">
                <a:latin typeface="Comic Sans MS" pitchFamily="66" charset="0"/>
              </a:rPr>
              <a:t>     </a:t>
            </a:r>
            <a:r>
              <a:rPr lang="tr-TR" dirty="0" smtClean="0">
                <a:latin typeface="Comic Sans MS" pitchFamily="66" charset="0"/>
              </a:rPr>
              <a:t>  Bu </a:t>
            </a:r>
            <a:r>
              <a:rPr lang="tr-TR" dirty="0">
                <a:latin typeface="Comic Sans MS" pitchFamily="66" charset="0"/>
              </a:rPr>
              <a:t>ilkeler:</a:t>
            </a:r>
          </a:p>
          <a:p>
            <a:pPr>
              <a:buNone/>
            </a:pPr>
            <a:r>
              <a:rPr lang="tr-TR" dirty="0" smtClean="0">
                <a:latin typeface="Comic Sans MS" pitchFamily="66" charset="0"/>
              </a:rPr>
              <a:t>     </a:t>
            </a:r>
            <a:r>
              <a:rPr lang="tr-TR" dirty="0" smtClean="0">
                <a:latin typeface="Comic Sans MS" pitchFamily="66" charset="0"/>
              </a:rPr>
              <a:t>  </a:t>
            </a:r>
            <a:r>
              <a:rPr lang="tr-TR" sz="1800" b="1" dirty="0" smtClean="0">
                <a:latin typeface="Comic Sans MS" pitchFamily="66" charset="0"/>
              </a:rPr>
              <a:t>a</a:t>
            </a:r>
            <a:r>
              <a:rPr lang="tr-TR" sz="1800" b="1" dirty="0">
                <a:latin typeface="Comic Sans MS" pitchFamily="66" charset="0"/>
              </a:rPr>
              <a:t>. </a:t>
            </a:r>
            <a:r>
              <a:rPr lang="tr-TR" sz="1800" b="1" dirty="0" err="1">
                <a:latin typeface="Comic Sans MS" pitchFamily="66" charset="0"/>
              </a:rPr>
              <a:t>Erkenlik</a:t>
            </a:r>
            <a:r>
              <a:rPr lang="tr-TR" sz="1800" b="1" dirty="0">
                <a:latin typeface="Comic Sans MS" pitchFamily="66" charset="0"/>
              </a:rPr>
              <a:t> ilkesi</a:t>
            </a:r>
          </a:p>
          <a:p>
            <a:pPr>
              <a:buNone/>
            </a:pPr>
            <a:r>
              <a:rPr lang="tr-TR" dirty="0" smtClean="0">
                <a:latin typeface="Comic Sans MS" pitchFamily="66" charset="0"/>
              </a:rPr>
              <a:t>     </a:t>
            </a:r>
            <a:endParaRPr lang="tr-TR" dirty="0">
              <a:latin typeface="Comic Sans MS" pitchFamily="66" charset="0"/>
            </a:endParaRPr>
          </a:p>
        </p:txBody>
      </p:sp>
      <p:sp>
        <p:nvSpPr>
          <p:cNvPr id="2" name="Dikdörtgen 1"/>
          <p:cNvSpPr/>
          <p:nvPr/>
        </p:nvSpPr>
        <p:spPr>
          <a:xfrm>
            <a:off x="1189593" y="1988840"/>
            <a:ext cx="3453189" cy="369332"/>
          </a:xfrm>
          <a:prstGeom prst="rect">
            <a:avLst/>
          </a:prstGeom>
        </p:spPr>
        <p:txBody>
          <a:bodyPr wrap="none">
            <a:spAutoFit/>
          </a:bodyPr>
          <a:lstStyle/>
          <a:p>
            <a:pPr>
              <a:buNone/>
            </a:pPr>
            <a:r>
              <a:rPr lang="tr-TR" b="1" dirty="0" smtClean="0">
                <a:latin typeface="Comic Sans MS" pitchFamily="66" charset="0"/>
              </a:rPr>
              <a:t> b</a:t>
            </a:r>
            <a:r>
              <a:rPr lang="tr-TR" b="1" dirty="0">
                <a:latin typeface="Comic Sans MS" pitchFamily="66" charset="0"/>
              </a:rPr>
              <a:t>. Bütünlük ve derinlik ilkesi</a:t>
            </a:r>
            <a:endParaRPr lang="tr-TR" b="1" dirty="0">
              <a:latin typeface="Comic Sans MS" pitchFamily="66" charset="0"/>
            </a:endParaRPr>
          </a:p>
        </p:txBody>
      </p:sp>
      <p:sp>
        <p:nvSpPr>
          <p:cNvPr id="4" name="Dikdörtgen 3"/>
          <p:cNvSpPr/>
          <p:nvPr/>
        </p:nvSpPr>
        <p:spPr>
          <a:xfrm>
            <a:off x="1207643" y="2492896"/>
            <a:ext cx="2629246" cy="369332"/>
          </a:xfrm>
          <a:prstGeom prst="rect">
            <a:avLst/>
          </a:prstGeom>
        </p:spPr>
        <p:txBody>
          <a:bodyPr wrap="none">
            <a:spAutoFit/>
          </a:bodyPr>
          <a:lstStyle/>
          <a:p>
            <a:pPr>
              <a:buNone/>
            </a:pPr>
            <a:r>
              <a:rPr lang="tr-TR" b="1" dirty="0" smtClean="0">
                <a:latin typeface="Comic Sans MS" pitchFamily="66" charset="0"/>
              </a:rPr>
              <a:t> c</a:t>
            </a:r>
            <a:r>
              <a:rPr lang="tr-TR" b="1" dirty="0">
                <a:latin typeface="Comic Sans MS" pitchFamily="66" charset="0"/>
              </a:rPr>
              <a:t>. Alternatiflik ilkesi</a:t>
            </a:r>
            <a:endParaRPr lang="tr-TR" b="1" dirty="0">
              <a:latin typeface="Comic Sans MS" pitchFamily="66" charset="0"/>
            </a:endParaRPr>
          </a:p>
        </p:txBody>
      </p:sp>
      <p:sp>
        <p:nvSpPr>
          <p:cNvPr id="5" name="Dikdörtgen 4"/>
          <p:cNvSpPr/>
          <p:nvPr/>
        </p:nvSpPr>
        <p:spPr>
          <a:xfrm>
            <a:off x="1259632" y="3031960"/>
            <a:ext cx="2706190" cy="369332"/>
          </a:xfrm>
          <a:prstGeom prst="rect">
            <a:avLst/>
          </a:prstGeom>
        </p:spPr>
        <p:txBody>
          <a:bodyPr wrap="none">
            <a:spAutoFit/>
          </a:bodyPr>
          <a:lstStyle/>
          <a:p>
            <a:pPr>
              <a:buNone/>
            </a:pPr>
            <a:r>
              <a:rPr lang="tr-TR" b="1" dirty="0">
                <a:latin typeface="Comic Sans MS" pitchFamily="66" charset="0"/>
              </a:rPr>
              <a:t>d. Profesyonellik ilkesi</a:t>
            </a:r>
            <a:endParaRPr lang="tr-TR" b="1" dirty="0">
              <a:latin typeface="Comic Sans MS" pitchFamily="66" charset="0"/>
            </a:endParaRPr>
          </a:p>
        </p:txBody>
      </p:sp>
      <p:sp>
        <p:nvSpPr>
          <p:cNvPr id="6" name="Dikdörtgen 5"/>
          <p:cNvSpPr/>
          <p:nvPr/>
        </p:nvSpPr>
        <p:spPr>
          <a:xfrm>
            <a:off x="1259632" y="3606673"/>
            <a:ext cx="4047903" cy="369332"/>
          </a:xfrm>
          <a:prstGeom prst="rect">
            <a:avLst/>
          </a:prstGeom>
        </p:spPr>
        <p:txBody>
          <a:bodyPr wrap="none">
            <a:spAutoFit/>
          </a:bodyPr>
          <a:lstStyle/>
          <a:p>
            <a:pPr>
              <a:buNone/>
            </a:pPr>
            <a:r>
              <a:rPr lang="tr-TR" b="1" dirty="0">
                <a:latin typeface="Comic Sans MS" pitchFamily="66" charset="0"/>
              </a:rPr>
              <a:t>e. Erken müdahale ve izleme ilkesi</a:t>
            </a:r>
            <a:endParaRPr lang="tr-TR" b="1" dirty="0">
              <a:latin typeface="Comic Sans MS" pitchFamily="66" charset="0"/>
            </a:endParaRPr>
          </a:p>
        </p:txBody>
      </p:sp>
      <p:sp>
        <p:nvSpPr>
          <p:cNvPr id="7" name="Dikdörtgen 6"/>
          <p:cNvSpPr/>
          <p:nvPr/>
        </p:nvSpPr>
        <p:spPr>
          <a:xfrm>
            <a:off x="1291089" y="4304452"/>
            <a:ext cx="2020105" cy="369332"/>
          </a:xfrm>
          <a:prstGeom prst="rect">
            <a:avLst/>
          </a:prstGeom>
        </p:spPr>
        <p:txBody>
          <a:bodyPr wrap="none">
            <a:spAutoFit/>
          </a:bodyPr>
          <a:lstStyle/>
          <a:p>
            <a:r>
              <a:rPr lang="tr-TR" b="1" dirty="0">
                <a:latin typeface="Comic Sans MS" pitchFamily="66" charset="0"/>
              </a:rPr>
              <a:t>f. İşbirliği ilkesi</a:t>
            </a:r>
            <a:endParaRPr lang="tr-TR" dirty="0"/>
          </a:p>
        </p:txBody>
      </p:sp>
      <p:sp>
        <p:nvSpPr>
          <p:cNvPr id="8" name="Dikdörtgen 7"/>
          <p:cNvSpPr/>
          <p:nvPr/>
        </p:nvSpPr>
        <p:spPr>
          <a:xfrm>
            <a:off x="1292078" y="4855174"/>
            <a:ext cx="2478564" cy="369332"/>
          </a:xfrm>
          <a:prstGeom prst="rect">
            <a:avLst/>
          </a:prstGeom>
        </p:spPr>
        <p:txBody>
          <a:bodyPr wrap="none">
            <a:spAutoFit/>
          </a:bodyPr>
          <a:lstStyle/>
          <a:p>
            <a:pPr>
              <a:buNone/>
            </a:pPr>
            <a:r>
              <a:rPr lang="tr-TR" b="1" dirty="0">
                <a:latin typeface="Comic Sans MS" pitchFamily="66" charset="0"/>
              </a:rPr>
              <a:t>g. Kayıt tutma ilkesi</a:t>
            </a:r>
            <a:endParaRPr lang="tr-TR" b="1" dirty="0">
              <a:latin typeface="Comic Sans MS"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857232"/>
            <a:ext cx="8229600" cy="4525963"/>
          </a:xfrm>
        </p:spPr>
        <p:txBody>
          <a:bodyPr>
            <a:normAutofit fontScale="92500" lnSpcReduction="10000"/>
          </a:bodyPr>
          <a:lstStyle/>
          <a:p>
            <a:pPr>
              <a:buNone/>
            </a:pPr>
            <a:r>
              <a:rPr lang="tr-TR" dirty="0" smtClean="0">
                <a:latin typeface="Comic Sans MS" pitchFamily="66" charset="0"/>
              </a:rPr>
              <a:t>      ÖZEL EĞİTİM:</a:t>
            </a:r>
            <a:endParaRPr lang="tr-TR" dirty="0">
              <a:latin typeface="Comic Sans MS" pitchFamily="66" charset="0"/>
            </a:endParaRPr>
          </a:p>
          <a:p>
            <a:pPr>
              <a:buNone/>
            </a:pPr>
            <a:r>
              <a:rPr lang="tr-TR" dirty="0" smtClean="0">
                <a:latin typeface="Comic Sans MS" pitchFamily="66" charset="0"/>
              </a:rPr>
              <a:t>          Zedelenme-Sapma</a:t>
            </a:r>
            <a:r>
              <a:rPr lang="tr-TR" dirty="0">
                <a:latin typeface="Comic Sans MS" pitchFamily="66" charset="0"/>
              </a:rPr>
              <a:t>: Bireyin psikolojisinde, fizyolojisinde ve anatomisinde meydana gelen geçici ya da kalıcı türden bir kayıp, görev bozukluğu veya yapı bozukluğuna zedelenme denir. Erken dönemde anne kaybı, gözlerin görmemesi veya ellerini kaybetme yürüyememe vb. durumlar zedelenme olarak değerlendirilebilir. </a:t>
            </a:r>
          </a:p>
          <a:p>
            <a:endParaRPr lang="tr-TR" dirty="0">
              <a:latin typeface="Comic Sans MS" pitchFamily="66"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785794"/>
            <a:ext cx="8229600" cy="5072098"/>
          </a:xfrm>
        </p:spPr>
        <p:txBody>
          <a:bodyPr>
            <a:noAutofit/>
          </a:bodyPr>
          <a:lstStyle/>
          <a:p>
            <a:pPr>
              <a:buNone/>
            </a:pPr>
            <a:r>
              <a:rPr lang="tr-TR" sz="2800" dirty="0" smtClean="0">
                <a:latin typeface="Comic Sans MS" pitchFamily="66" charset="0"/>
              </a:rPr>
              <a:t>     Yetersizlik</a:t>
            </a:r>
            <a:r>
              <a:rPr lang="tr-TR" sz="2800" dirty="0">
                <a:latin typeface="Comic Sans MS" pitchFamily="66" charset="0"/>
              </a:rPr>
              <a:t>: Yetersizlik geçici-kalıcı, giderilebilir-giderilemez, gelişen-gerileyen, etkisi durumdan duruma değişebilen özellikler gösterebilir. </a:t>
            </a:r>
            <a:r>
              <a:rPr lang="tr-TR" sz="2800" dirty="0" smtClean="0">
                <a:latin typeface="Comic Sans MS" pitchFamily="66" charset="0"/>
              </a:rPr>
              <a:t>Yetersizlik </a:t>
            </a:r>
            <a:r>
              <a:rPr lang="tr-TR" sz="2800" dirty="0">
                <a:latin typeface="Comic Sans MS" pitchFamily="66" charset="0"/>
              </a:rPr>
              <a:t>daha çok bireye bağlıdır, bireyseldir. </a:t>
            </a:r>
            <a:endParaRPr lang="tr-TR" sz="2800" dirty="0" smtClean="0">
              <a:latin typeface="Comic Sans MS" pitchFamily="66" charset="0"/>
            </a:endParaRPr>
          </a:p>
          <a:p>
            <a:pPr>
              <a:buNone/>
            </a:pPr>
            <a:r>
              <a:rPr lang="tr-TR" sz="2800" dirty="0" smtClean="0">
                <a:latin typeface="Comic Sans MS" pitchFamily="66" charset="0"/>
              </a:rPr>
              <a:t>     Özür-Engel</a:t>
            </a:r>
            <a:r>
              <a:rPr lang="tr-TR" sz="2800" dirty="0">
                <a:latin typeface="Comic Sans MS" pitchFamily="66" charset="0"/>
              </a:rPr>
              <a:t>: Bireyin yetersizlik yüzünden kendinden beklenen rolleri oynayamaması durumudur.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42910" y="285728"/>
            <a:ext cx="8229600" cy="4525963"/>
          </a:xfrm>
        </p:spPr>
        <p:txBody>
          <a:bodyPr>
            <a:noAutofit/>
          </a:bodyPr>
          <a:lstStyle/>
          <a:p>
            <a:pPr>
              <a:buNone/>
            </a:pPr>
            <a:r>
              <a:rPr lang="tr-TR" sz="2800" dirty="0" smtClean="0">
                <a:latin typeface="Comic Sans MS" pitchFamily="66" charset="0"/>
              </a:rPr>
              <a:t>      Beden</a:t>
            </a:r>
            <a:r>
              <a:rPr lang="tr-TR" sz="2800" dirty="0">
                <a:latin typeface="Comic Sans MS" pitchFamily="66" charset="0"/>
              </a:rPr>
              <a:t>, zihin, duygusal ve sosyal gelişim özellikleri yönünden normal çocukların gelişim ve özelliklerinden ayrılan çocukların eğitim ve öğretim işlerini kapsayan çalışmalar özel </a:t>
            </a:r>
            <a:r>
              <a:rPr lang="tr-TR" sz="2800" dirty="0" smtClean="0">
                <a:latin typeface="Comic Sans MS" pitchFamily="66" charset="0"/>
              </a:rPr>
              <a:t>eğitimdir.Özel </a:t>
            </a:r>
            <a:r>
              <a:rPr lang="tr-TR" sz="2800" dirty="0">
                <a:latin typeface="Comic Sans MS" pitchFamily="66" charset="0"/>
              </a:rPr>
              <a:t>eğitime muhtaç çocukların eğitimi için özel olarak yetiştirilmiş personel, geliştirilmiş eğitim programları ve bu çocukların özür ve özelliklerine uygun eğitim ortamında sürdürülen çalışmalara özel eğitim denir.</a:t>
            </a:r>
          </a:p>
          <a:p>
            <a:pPr>
              <a:buNone/>
            </a:pPr>
            <a:r>
              <a:rPr lang="tr-TR" sz="2800" dirty="0">
                <a:latin typeface="Comic Sans MS" pitchFamily="66" charset="0"/>
              </a:rPr>
              <a:t> </a:t>
            </a:r>
            <a:r>
              <a:rPr lang="tr-TR" sz="2800" dirty="0" smtClean="0">
                <a:latin typeface="Comic Sans MS" pitchFamily="66" charset="0"/>
              </a:rPr>
              <a:t>    Özel </a:t>
            </a:r>
            <a:r>
              <a:rPr lang="tr-TR" sz="2800" dirty="0">
                <a:latin typeface="Comic Sans MS" pitchFamily="66" charset="0"/>
              </a:rPr>
              <a:t>eğitim rehberlik, sağaltıcı eğitim ve rehabilitasyon etkinliklerinin </a:t>
            </a:r>
            <a:r>
              <a:rPr lang="tr-TR" sz="2800" dirty="0" smtClean="0">
                <a:latin typeface="Comic Sans MS" pitchFamily="66" charset="0"/>
              </a:rPr>
              <a:t>birlikte olduğu </a:t>
            </a:r>
            <a:r>
              <a:rPr lang="tr-TR" sz="2800" dirty="0">
                <a:latin typeface="Comic Sans MS" pitchFamily="66" charset="0"/>
              </a:rPr>
              <a:t>bir etkileşim şeklidir. </a:t>
            </a:r>
          </a:p>
          <a:p>
            <a:endParaRPr lang="tr-TR" sz="2800" dirty="0">
              <a:latin typeface="Comic Sans MS" pitchFamily="66"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714356"/>
            <a:ext cx="8229600" cy="4525963"/>
          </a:xfrm>
        </p:spPr>
        <p:txBody>
          <a:bodyPr>
            <a:normAutofit fontScale="85000" lnSpcReduction="10000"/>
          </a:bodyPr>
          <a:lstStyle/>
          <a:p>
            <a:pPr>
              <a:buNone/>
            </a:pPr>
            <a:r>
              <a:rPr lang="tr-TR" dirty="0" smtClean="0">
                <a:latin typeface="Comic Sans MS" pitchFamily="66" charset="0"/>
              </a:rPr>
              <a:t>      Özel </a:t>
            </a:r>
            <a:r>
              <a:rPr lang="tr-TR" dirty="0">
                <a:latin typeface="Comic Sans MS" pitchFamily="66" charset="0"/>
              </a:rPr>
              <a:t>Eğitime Muhtaç Çocuk:</a:t>
            </a:r>
          </a:p>
          <a:p>
            <a:pPr>
              <a:buNone/>
            </a:pPr>
            <a:r>
              <a:rPr lang="tr-TR" dirty="0" smtClean="0">
                <a:latin typeface="Comic Sans MS" pitchFamily="66" charset="0"/>
              </a:rPr>
              <a:t>     Özel </a:t>
            </a:r>
            <a:r>
              <a:rPr lang="tr-TR" dirty="0">
                <a:latin typeface="Comic Sans MS" pitchFamily="66" charset="0"/>
              </a:rPr>
              <a:t>eğitime muhtaç çocuk genel eğitim yada normal eğitim hizmetleri yoluyla kapasitesi ölçüsünde gelişim gösteremeyen, özel eğitim hizmetlerine ve destek servislerine gereği olan çocuktur.</a:t>
            </a:r>
          </a:p>
          <a:p>
            <a:pPr>
              <a:buNone/>
            </a:pPr>
            <a:r>
              <a:rPr lang="tr-TR" dirty="0" smtClean="0">
                <a:latin typeface="Comic Sans MS" pitchFamily="66" charset="0"/>
              </a:rPr>
              <a:t>      Özel </a:t>
            </a:r>
            <a:r>
              <a:rPr lang="tr-TR" dirty="0">
                <a:latin typeface="Comic Sans MS" pitchFamily="66" charset="0"/>
              </a:rPr>
              <a:t>eğitime muhtaç çocuklar beden, zihin, </a:t>
            </a:r>
            <a:r>
              <a:rPr lang="tr-TR" dirty="0" smtClean="0">
                <a:latin typeface="Comic Sans MS" pitchFamily="66" charset="0"/>
              </a:rPr>
              <a:t>duygu</a:t>
            </a:r>
            <a:r>
              <a:rPr lang="tr-TR" dirty="0">
                <a:latin typeface="Comic Sans MS" pitchFamily="66" charset="0"/>
              </a:rPr>
              <a:t>, sosyal ve sağlık özellikleri ve durumlarındaki olağan dışı ayrılıkları sebebiyle normal eğitim hizmetlerinden </a:t>
            </a:r>
            <a:r>
              <a:rPr lang="tr-TR" dirty="0" smtClean="0">
                <a:latin typeface="Comic Sans MS" pitchFamily="66" charset="0"/>
              </a:rPr>
              <a:t>yararlanamayan</a:t>
            </a:r>
          </a:p>
          <a:p>
            <a:pPr>
              <a:buNone/>
            </a:pPr>
            <a:r>
              <a:rPr lang="tr-TR" dirty="0" smtClean="0">
                <a:latin typeface="Comic Sans MS" pitchFamily="66" charset="0"/>
              </a:rPr>
              <a:t>    </a:t>
            </a:r>
            <a:r>
              <a:rPr lang="tr-TR" dirty="0">
                <a:latin typeface="Comic Sans MS" pitchFamily="66" charset="0"/>
              </a:rPr>
              <a:t>4-18 yaş grubundaki </a:t>
            </a:r>
            <a:r>
              <a:rPr lang="tr-TR" dirty="0" smtClean="0">
                <a:latin typeface="Comic Sans MS" pitchFamily="66" charset="0"/>
              </a:rPr>
              <a:t>çocuklardır.</a:t>
            </a:r>
            <a:endParaRPr lang="tr-TR" dirty="0">
              <a:latin typeface="Comic Sans MS" pitchFamily="66" charset="0"/>
            </a:endParaRPr>
          </a:p>
          <a:p>
            <a:endParaRPr lang="tr-TR" dirty="0">
              <a:latin typeface="Comic Sans MS" pitchFamily="66"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1214422"/>
            <a:ext cx="8229600" cy="4525963"/>
          </a:xfrm>
        </p:spPr>
        <p:txBody>
          <a:bodyPr>
            <a:noAutofit/>
          </a:bodyPr>
          <a:lstStyle/>
          <a:p>
            <a:pPr>
              <a:buNone/>
            </a:pPr>
            <a:r>
              <a:rPr lang="tr-TR" sz="2400" dirty="0" smtClean="0">
                <a:latin typeface="Comic Sans MS" pitchFamily="66" charset="0"/>
              </a:rPr>
              <a:t>       ÖZEL </a:t>
            </a:r>
            <a:r>
              <a:rPr lang="tr-TR" sz="2400" dirty="0">
                <a:latin typeface="Comic Sans MS" pitchFamily="66" charset="0"/>
              </a:rPr>
              <a:t>EĞİTİMİN ÜLKEMİZDEKİ DURUMU</a:t>
            </a:r>
          </a:p>
          <a:p>
            <a:pPr>
              <a:buNone/>
            </a:pPr>
            <a:r>
              <a:rPr lang="tr-TR" sz="2400" dirty="0" smtClean="0">
                <a:latin typeface="Comic Sans MS" pitchFamily="66" charset="0"/>
              </a:rPr>
              <a:t>     Özel </a:t>
            </a:r>
            <a:r>
              <a:rPr lang="tr-TR" sz="2400" dirty="0">
                <a:latin typeface="Comic Sans MS" pitchFamily="66" charset="0"/>
              </a:rPr>
              <a:t>eğitime muhtaç çocuklar çok farklı gereksinimi ve çok değişik özellikleri olan çocuklardır. Bu özellikleri nedeniyle çok farklı hizmet ve kurum söz konusu olmakta ve her farklı hizmet alanı farklı tanım ve kavramlar kullanarak bir kavram karışıklığı görülmektedir. Bu da kurumlar arası </a:t>
            </a:r>
            <a:r>
              <a:rPr lang="tr-TR" sz="2400" dirty="0" smtClean="0">
                <a:latin typeface="Comic Sans MS" pitchFamily="66" charset="0"/>
              </a:rPr>
              <a:t>bürokratik </a:t>
            </a:r>
            <a:r>
              <a:rPr lang="tr-TR" sz="2400" dirty="0">
                <a:latin typeface="Comic Sans MS" pitchFamily="66" charset="0"/>
              </a:rPr>
              <a:t>engellere ve hizmetin verilmesinde zorluklara yol </a:t>
            </a:r>
            <a:r>
              <a:rPr lang="tr-TR" sz="2400" dirty="0" smtClean="0">
                <a:latin typeface="Comic Sans MS" pitchFamily="66" charset="0"/>
              </a:rPr>
              <a:t>açmaktadır. </a:t>
            </a:r>
            <a:endParaRPr lang="tr-TR" sz="2400" dirty="0">
              <a:latin typeface="Comic Sans MS" pitchFamily="66"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785794"/>
            <a:ext cx="8229600" cy="4525963"/>
          </a:xfrm>
        </p:spPr>
        <p:txBody>
          <a:bodyPr>
            <a:normAutofit/>
          </a:bodyPr>
          <a:lstStyle/>
          <a:p>
            <a:pPr>
              <a:buNone/>
            </a:pPr>
            <a:r>
              <a:rPr lang="tr-TR" sz="2800" dirty="0" smtClean="0">
                <a:latin typeface="Comic Sans MS" pitchFamily="66" charset="0"/>
              </a:rPr>
              <a:t>     Bu konuda ülkemizde önemli ulusal boyutlarda girişimler de olmuştur. 26-27 mayıs 1989 da düzenlenen “1990’ların Çocuk Politikası Ulusal Kongresinde bütün bu farklı kurumların temsil edildiği Özürlü Çocuklar Çalışma Grubu oluşturulmuş ve ülkemizin Özel Eğitime Muhtaç Çocuklarla ilgili öncelikli sorunlar ve ulusal politikaları belirlenmiştir. </a:t>
            </a:r>
            <a:r>
              <a:rPr lang="tr-TR" sz="2800" dirty="0" smtClean="0">
                <a:latin typeface="Comic Sans MS" pitchFamily="66" charset="0"/>
              </a:rPr>
              <a:t>Ancak bu </a:t>
            </a:r>
            <a:r>
              <a:rPr lang="tr-TR" sz="2800" dirty="0" smtClean="0">
                <a:latin typeface="Comic Sans MS" pitchFamily="66" charset="0"/>
              </a:rPr>
              <a:t>girişim kurumsallaşma özelliği gösterememiştir.</a:t>
            </a:r>
            <a:endParaRPr lang="tr-TR"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857232"/>
            <a:ext cx="8229600" cy="4525963"/>
          </a:xfrm>
        </p:spPr>
        <p:txBody>
          <a:bodyPr>
            <a:noAutofit/>
          </a:bodyPr>
          <a:lstStyle/>
          <a:p>
            <a:pPr>
              <a:buNone/>
            </a:pPr>
            <a:r>
              <a:rPr lang="tr-TR" sz="2400" dirty="0" smtClean="0">
                <a:latin typeface="Comic Sans MS" pitchFamily="66" charset="0"/>
              </a:rPr>
              <a:t>      Ülkemizde </a:t>
            </a:r>
            <a:r>
              <a:rPr lang="tr-TR" sz="2400" dirty="0">
                <a:latin typeface="Comic Sans MS" pitchFamily="66" charset="0"/>
              </a:rPr>
              <a:t>resmi yada özel olsun özel eğitimden sorumlu görünen ana kurum Milli Eğitim Bakanlığıdır. Milli Eğitim Bakanlığında özel eğitimden sorumlu bir genel müdürlük (Özel Eğitim Genel Müdürlüğü) ve buna bağlı Rehberlik Araştırma Merkezleri (RAM) hizmet vermektedir. Özel eğitime muhtaç çocukların oran olarak çok küçük bir kısmı Milli Eğitim Bakanlığına bağlı özel okullarda yine çok az bir kısmı da resmi devlet okullarında diğer çocuklarla beraber ya da ayrı sınıflarda eğitim almaktadırlar.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42910" y="714356"/>
            <a:ext cx="8229600" cy="3857652"/>
          </a:xfrm>
        </p:spPr>
        <p:txBody>
          <a:bodyPr>
            <a:noAutofit/>
          </a:bodyPr>
          <a:lstStyle/>
          <a:p>
            <a:pPr>
              <a:buNone/>
            </a:pPr>
            <a:r>
              <a:rPr lang="tr-TR" sz="2800" dirty="0" smtClean="0">
                <a:latin typeface="Comic Sans MS" pitchFamily="66" charset="0"/>
              </a:rPr>
              <a:t>     ENGELLİ </a:t>
            </a:r>
            <a:r>
              <a:rPr lang="tr-TR" sz="2800" dirty="0">
                <a:latin typeface="Comic Sans MS" pitchFamily="66" charset="0"/>
              </a:rPr>
              <a:t>ÇOCUKLAR VE ENGELLİLERİN SINIFLANDIRILMASI</a:t>
            </a:r>
          </a:p>
          <a:p>
            <a:pPr>
              <a:buNone/>
            </a:pPr>
            <a:r>
              <a:rPr lang="tr-TR" sz="2800" dirty="0" smtClean="0">
                <a:latin typeface="Comic Sans MS" pitchFamily="66" charset="0"/>
              </a:rPr>
              <a:t>     Özürlü Çocuk, </a:t>
            </a:r>
            <a:r>
              <a:rPr lang="tr-TR" sz="2800" dirty="0">
                <a:latin typeface="Comic Sans MS" pitchFamily="66" charset="0"/>
              </a:rPr>
              <a:t>Zihinsel özellikleri duyusal yetenekleri nörolojik ve fiziksel özellikleri sosyal davranışları ve iletişim becerileri yönünden ortalama ya da normal bir çocuktan farklı olan bunun için profesyonel yardım alması gereken çocuk engelli çocuk olarak </a:t>
            </a:r>
            <a:r>
              <a:rPr lang="tr-TR" sz="2800" dirty="0" smtClean="0">
                <a:latin typeface="Comic Sans MS" pitchFamily="66" charset="0"/>
              </a:rPr>
              <a:t>tanımlanabilir.</a:t>
            </a:r>
            <a:endParaRPr lang="tr-TR" sz="2800" dirty="0">
              <a:latin typeface="Comic Sans MS" pitchFamily="66" charset="0"/>
            </a:endParaRPr>
          </a:p>
          <a:p>
            <a:pPr>
              <a:buNone/>
            </a:pPr>
            <a:r>
              <a:rPr lang="tr-TR" sz="2800" dirty="0" smtClean="0">
                <a:latin typeface="Comic Sans MS" pitchFamily="66" charset="0"/>
              </a:rPr>
              <a:t>     </a:t>
            </a:r>
            <a:endParaRPr lang="tr-TR" sz="2800" dirty="0">
              <a:latin typeface="Comic Sans MS" pitchFamily="66" charset="0"/>
            </a:endParaRPr>
          </a:p>
          <a:p>
            <a:endParaRPr lang="tr-TR" sz="2800" dirty="0">
              <a:latin typeface="Comic Sans MS" pitchFamily="66"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409</TotalTime>
  <Words>603</Words>
  <Application>Microsoft Office PowerPoint</Application>
  <PresentationFormat>Ekran Gösterisi (4:3)</PresentationFormat>
  <Paragraphs>42</Paragraphs>
  <Slides>14</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vt:i4>
      </vt:variant>
    </vt:vector>
  </HeadingPairs>
  <TitlesOfParts>
    <vt:vector size="18" baseType="lpstr">
      <vt:lpstr>Arial</vt:lpstr>
      <vt:lpstr>Calibri</vt:lpstr>
      <vt:lpstr>Comic Sans MS</vt:lpstr>
      <vt:lpstr>Ofis Teması</vt:lpstr>
      <vt:lpstr> ÖZEL EĞİTİM VE REHBERLİK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Saba Hoca</dc:creator>
  <cp:lastModifiedBy>saba</cp:lastModifiedBy>
  <cp:revision>60</cp:revision>
  <dcterms:created xsi:type="dcterms:W3CDTF">2014-01-27T13:42:21Z</dcterms:created>
  <dcterms:modified xsi:type="dcterms:W3CDTF">2018-02-08T09:39:25Z</dcterms:modified>
</cp:coreProperties>
</file>