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11"/>
  </p:notesMasterIdLst>
  <p:sldIdLst>
    <p:sldId id="256" r:id="rId2"/>
    <p:sldId id="268" r:id="rId3"/>
    <p:sldId id="269" r:id="rId4"/>
    <p:sldId id="270" r:id="rId5"/>
    <p:sldId id="271" r:id="rId6"/>
    <p:sldId id="272" r:id="rId7"/>
    <p:sldId id="273" r:id="rId8"/>
    <p:sldId id="274"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150" d="100"/>
          <a:sy n="150" d="100"/>
        </p:scale>
        <p:origin x="654" y="12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96A244-2731-4DF1-8919-BA2DBC05034E}" type="datetimeFigureOut">
              <a:rPr lang="tr-TR" smtClean="0"/>
              <a:t>29.01.2020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557F1-74E6-4E7A-8034-3FC0F4A81BDB}" type="slidenum">
              <a:rPr lang="tr-TR" smtClean="0"/>
              <a:t>‹#›</a:t>
            </a:fld>
            <a:endParaRPr lang="tr-TR"/>
          </a:p>
        </p:txBody>
      </p:sp>
    </p:spTree>
    <p:extLst>
      <p:ext uri="{BB962C8B-B14F-4D97-AF65-F5344CB8AC3E}">
        <p14:creationId xmlns:p14="http://schemas.microsoft.com/office/powerpoint/2010/main" val="398372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82557F1-74E6-4E7A-8034-3FC0F4A81BDB}" type="slidenum">
              <a:rPr lang="tr-TR" smtClean="0"/>
              <a:t>2</a:t>
            </a:fld>
            <a:endParaRPr lang="tr-TR"/>
          </a:p>
        </p:txBody>
      </p:sp>
    </p:spTree>
    <p:extLst>
      <p:ext uri="{BB962C8B-B14F-4D97-AF65-F5344CB8AC3E}">
        <p14:creationId xmlns:p14="http://schemas.microsoft.com/office/powerpoint/2010/main" val="2548724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82557F1-74E6-4E7A-8034-3FC0F4A81BDB}" type="slidenum">
              <a:rPr lang="tr-TR" smtClean="0"/>
              <a:t>9</a:t>
            </a:fld>
            <a:endParaRPr lang="tr-TR"/>
          </a:p>
        </p:txBody>
      </p:sp>
    </p:spTree>
    <p:extLst>
      <p:ext uri="{BB962C8B-B14F-4D97-AF65-F5344CB8AC3E}">
        <p14:creationId xmlns:p14="http://schemas.microsoft.com/office/powerpoint/2010/main" val="3399550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153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40613815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364471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normAutofit/>
          </a:bodyPr>
          <a:lstStyle>
            <a:lvl1pPr>
              <a:defRPr sz="2800">
                <a:solidFill>
                  <a:schemeClr val="bg2">
                    <a:lumMod val="25000"/>
                  </a:schemeClr>
                </a:solidFill>
                <a:latin typeface="Times New Roman" panose="02020603050405020304" pitchFamily="18" charset="0"/>
                <a:cs typeface="Times New Roman" panose="02020603050405020304" pitchFamily="18" charset="0"/>
              </a:defRPr>
            </a:lvl1pPr>
            <a:lvl2pPr>
              <a:defRPr sz="2400">
                <a:solidFill>
                  <a:schemeClr val="bg2">
                    <a:lumMod val="25000"/>
                  </a:schemeClr>
                </a:solidFill>
                <a:latin typeface="Times New Roman" panose="02020603050405020304" pitchFamily="18" charset="0"/>
                <a:cs typeface="Times New Roman" panose="02020603050405020304" pitchFamily="18" charset="0"/>
              </a:defRPr>
            </a:lvl2pPr>
            <a:lvl3pPr>
              <a:defRPr sz="18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5464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4665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58196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19925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91519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34539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9029531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808284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092114"/>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761366"/>
            <a:ext cx="9906000" cy="1471612"/>
          </a:xfrm>
        </p:spPr>
        <p:txBody>
          <a:bodyPr>
            <a:normAutofit/>
          </a:bodyPr>
          <a:lstStyle/>
          <a:p>
            <a:pPr>
              <a:defRPr/>
            </a:pPr>
            <a:r>
              <a:rPr lang="tr-TR" sz="3600" dirty="0" err="1" smtClean="0">
                <a:solidFill>
                  <a:schemeClr val="tx2">
                    <a:satMod val="130000"/>
                  </a:schemeClr>
                </a:solidFill>
              </a:rPr>
              <a:t>Veritabanından</a:t>
            </a:r>
            <a:r>
              <a:rPr lang="tr-TR" sz="3600" dirty="0" smtClean="0">
                <a:solidFill>
                  <a:schemeClr val="tx2">
                    <a:satMod val="130000"/>
                  </a:schemeClr>
                </a:solidFill>
              </a:rPr>
              <a:t> Raporlama Yapmak</a:t>
            </a:r>
            <a:endParaRPr lang="tr-TR" sz="3600" dirty="0">
              <a:solidFill>
                <a:schemeClr val="tx2">
                  <a:satMod val="130000"/>
                </a:schemeClr>
              </a:solidFill>
            </a:endParaRPr>
          </a:p>
        </p:txBody>
      </p:sp>
      <p:sp>
        <p:nvSpPr>
          <p:cNvPr id="3" name="Subtitle 2"/>
          <p:cNvSpPr>
            <a:spLocks noGrp="1"/>
          </p:cNvSpPr>
          <p:nvPr>
            <p:ph type="subTitle" idx="1"/>
          </p:nvPr>
        </p:nvSpPr>
        <p:spPr>
          <a:xfrm>
            <a:off x="1219200" y="4453550"/>
            <a:ext cx="9906000" cy="691356"/>
          </a:xfrm>
        </p:spPr>
        <p:txBody>
          <a:bodyPr>
            <a:normAutofit lnSpcReduction="10000"/>
          </a:bodyPr>
          <a:lstStyle/>
          <a:p>
            <a:pPr fontAlgn="auto">
              <a:spcAft>
                <a:spcPts val="0"/>
              </a:spcAft>
              <a:defRPr/>
            </a:pPr>
            <a:r>
              <a:rPr lang="tr-TR" dirty="0">
                <a:solidFill>
                  <a:schemeClr val="tx2">
                    <a:satMod val="130000"/>
                  </a:schemeClr>
                </a:solidFill>
              </a:rPr>
              <a:t>İleri Görsel Programlama </a:t>
            </a:r>
          </a:p>
          <a:p>
            <a:pPr fontAlgn="auto">
              <a:spcAft>
                <a:spcPts val="0"/>
              </a:spcAft>
              <a:defRPr/>
            </a:pPr>
            <a:r>
              <a:rPr lang="tr-TR" altLang="tr-TR" dirty="0" err="1">
                <a:latin typeface="Arial" panose="020B0604020202020204" pitchFamily="34" charset="0"/>
              </a:rPr>
              <a:t>Öğr.Gör</a:t>
            </a:r>
            <a:r>
              <a:rPr lang="tr-TR" altLang="tr-TR" dirty="0">
                <a:latin typeface="Arial" panose="020B0604020202020204" pitchFamily="34" charset="0"/>
              </a:rPr>
              <a:t>. Mahmut </a:t>
            </a:r>
            <a:r>
              <a:rPr lang="tr-TR" altLang="tr-TR" dirty="0" err="1">
                <a:latin typeface="Arial" panose="020B0604020202020204" pitchFamily="34" charset="0"/>
              </a:rPr>
              <a:t>kılıçaslan</a:t>
            </a:r>
            <a:endParaRPr lang="tr-TR" altLang="tr-TR">
              <a:latin typeface="Arial" panose="020B0604020202020204" pitchFamily="34" charset="0"/>
            </a:endParaRPr>
          </a:p>
          <a:p>
            <a:pPr eaLnBrk="1" fontAlgn="auto" hangingPunct="1">
              <a:spcAft>
                <a:spcPts val="0"/>
              </a:spcAft>
              <a:defRPr/>
            </a:pPr>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 Report </a:t>
            </a:r>
            <a:r>
              <a:rPr lang="tr-TR" dirty="0" err="1" smtClean="0"/>
              <a:t>View</a:t>
            </a:r>
            <a:r>
              <a:rPr lang="tr-TR" dirty="0" smtClean="0"/>
              <a:t> Kullanımı [1]</a:t>
            </a:r>
            <a:endParaRPr lang="tr-TR" dirty="0"/>
          </a:p>
        </p:txBody>
      </p:sp>
      <p:sp>
        <p:nvSpPr>
          <p:cNvPr id="3" name="İçerik Yer Tutucusu 2"/>
          <p:cNvSpPr>
            <a:spLocks noGrp="1"/>
          </p:cNvSpPr>
          <p:nvPr>
            <p:ph idx="1"/>
          </p:nvPr>
        </p:nvSpPr>
        <p:spPr/>
        <p:txBody>
          <a:bodyPr/>
          <a:lstStyle/>
          <a:p>
            <a:r>
              <a:rPr lang="tr-TR" dirty="0"/>
              <a:t>C# da form uygulamalarında kullandığımız </a:t>
            </a:r>
            <a:r>
              <a:rPr lang="tr-TR" dirty="0" err="1"/>
              <a:t>ReportView</a:t>
            </a:r>
            <a:r>
              <a:rPr lang="tr-TR" dirty="0"/>
              <a:t> in kullanımını inceleyeceğiz. Dinamik olarak </a:t>
            </a:r>
            <a:r>
              <a:rPr lang="tr-TR" dirty="0" err="1"/>
              <a:t>id</a:t>
            </a:r>
            <a:r>
              <a:rPr lang="tr-TR" dirty="0"/>
              <a:t> aralığına göre, yada herhangi başka kolon için kısıtlama belirterek istediğimiz şekilde raporlama yapabilir, daha sonrasında ise, </a:t>
            </a:r>
            <a:r>
              <a:rPr lang="tr-TR" dirty="0" err="1"/>
              <a:t>ReportView</a:t>
            </a:r>
            <a:r>
              <a:rPr lang="tr-TR" dirty="0"/>
              <a:t> in bize sunduğu hazır seçenek ve kütüphaneler ile </a:t>
            </a:r>
            <a:r>
              <a:rPr lang="tr-TR" dirty="0" err="1"/>
              <a:t>excel</a:t>
            </a:r>
            <a:r>
              <a:rPr lang="tr-TR" dirty="0"/>
              <a:t>, </a:t>
            </a:r>
            <a:r>
              <a:rPr lang="tr-TR" dirty="0" err="1"/>
              <a:t>word</a:t>
            </a:r>
            <a:r>
              <a:rPr lang="tr-TR" dirty="0"/>
              <a:t>, </a:t>
            </a:r>
            <a:r>
              <a:rPr lang="tr-TR" dirty="0" err="1"/>
              <a:t>pdf</a:t>
            </a:r>
            <a:r>
              <a:rPr lang="tr-TR" dirty="0"/>
              <a:t> olarak kaydedebilir, yada çıktı </a:t>
            </a:r>
            <a:r>
              <a:rPr lang="tr-TR" dirty="0" smtClean="0"/>
              <a:t>alabiliriz.</a:t>
            </a:r>
            <a:endParaRPr lang="tr-TR" dirty="0"/>
          </a:p>
        </p:txBody>
      </p:sp>
    </p:spTree>
    <p:extLst>
      <p:ext uri="{BB962C8B-B14F-4D97-AF65-F5344CB8AC3E}">
        <p14:creationId xmlns:p14="http://schemas.microsoft.com/office/powerpoint/2010/main" val="2725119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10058400" cy="973666"/>
          </a:xfrm>
        </p:spPr>
        <p:txBody>
          <a:bodyPr/>
          <a:lstStyle/>
          <a:p>
            <a:r>
              <a:rPr lang="tr-TR" dirty="0"/>
              <a:t>İlk olarak uygulamamız için bir form uygulaması açıp, uygulamamıza </a:t>
            </a:r>
            <a:r>
              <a:rPr lang="tr-TR" dirty="0" err="1"/>
              <a:t>ReportView</a:t>
            </a:r>
            <a:r>
              <a:rPr lang="tr-TR" dirty="0"/>
              <a:t> ekleyelim.</a:t>
            </a:r>
          </a:p>
        </p:txBody>
      </p:sp>
      <p:pic>
        <p:nvPicPr>
          <p:cNvPr id="1026"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1" y="2705798"/>
            <a:ext cx="5867720" cy="3542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1411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914400" y="1828800"/>
            <a:ext cx="9575044" cy="1127899"/>
          </a:xfrm>
        </p:spPr>
        <p:txBody>
          <a:bodyPr/>
          <a:lstStyle/>
          <a:p>
            <a:r>
              <a:rPr lang="tr-TR" dirty="0"/>
              <a:t>Daha sonra </a:t>
            </a:r>
            <a:r>
              <a:rPr lang="tr-TR" dirty="0" err="1" smtClean="0"/>
              <a:t>report</a:t>
            </a:r>
            <a:r>
              <a:rPr lang="tr-TR" dirty="0" smtClean="0"/>
              <a:t> </a:t>
            </a:r>
            <a:r>
              <a:rPr lang="tr-TR" dirty="0" err="1" smtClean="0"/>
              <a:t>view</a:t>
            </a:r>
            <a:r>
              <a:rPr lang="tr-TR" dirty="0" smtClean="0"/>
              <a:t> </a:t>
            </a:r>
            <a:r>
              <a:rPr lang="tr-TR" dirty="0"/>
              <a:t>in köşesindeki ok işaretine tıklayıp, yeni </a:t>
            </a:r>
            <a:r>
              <a:rPr lang="tr-TR" dirty="0" err="1"/>
              <a:t>bi</a:t>
            </a:r>
            <a:r>
              <a:rPr lang="tr-TR" dirty="0"/>
              <a:t> rapor dizayn edip, </a:t>
            </a:r>
            <a:r>
              <a:rPr lang="tr-TR" dirty="0" err="1"/>
              <a:t>report</a:t>
            </a:r>
            <a:r>
              <a:rPr lang="tr-TR" dirty="0"/>
              <a:t> </a:t>
            </a:r>
            <a:r>
              <a:rPr lang="tr-TR" dirty="0" err="1" smtClean="0"/>
              <a:t>view’imizde</a:t>
            </a:r>
            <a:r>
              <a:rPr lang="tr-TR" dirty="0" smtClean="0"/>
              <a:t> </a:t>
            </a:r>
            <a:r>
              <a:rPr lang="tr-TR" dirty="0"/>
              <a:t>bunu kullanacağız.</a:t>
            </a:r>
          </a:p>
        </p:txBody>
      </p:sp>
      <p:pic>
        <p:nvPicPr>
          <p:cNvPr id="2050"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9522" y="2743200"/>
            <a:ext cx="7924800" cy="3518104"/>
          </a:xfrm>
          <a:prstGeom prst="rect">
            <a:avLst/>
          </a:prstGeom>
          <a:noFill/>
          <a:ln w="127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9882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10058400" cy="745066"/>
          </a:xfrm>
        </p:spPr>
        <p:txBody>
          <a:bodyPr/>
          <a:lstStyle/>
          <a:p>
            <a:r>
              <a:rPr lang="tr-TR" dirty="0"/>
              <a:t>Database seçili iken </a:t>
            </a:r>
            <a:r>
              <a:rPr lang="tr-TR" dirty="0" err="1"/>
              <a:t>Next</a:t>
            </a:r>
            <a:r>
              <a:rPr lang="tr-TR" dirty="0"/>
              <a:t> </a:t>
            </a:r>
            <a:r>
              <a:rPr lang="tr-TR" dirty="0" err="1"/>
              <a:t>diyip</a:t>
            </a:r>
            <a:r>
              <a:rPr lang="tr-TR" dirty="0"/>
              <a:t> devam ediyoruz</a:t>
            </a:r>
          </a:p>
        </p:txBody>
      </p:sp>
      <p:pic>
        <p:nvPicPr>
          <p:cNvPr id="3074"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362200"/>
            <a:ext cx="5410200" cy="3899992"/>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743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10058400" cy="516466"/>
          </a:xfrm>
        </p:spPr>
        <p:txBody>
          <a:bodyPr/>
          <a:lstStyle/>
          <a:p>
            <a:r>
              <a:rPr lang="tr-TR" dirty="0" err="1"/>
              <a:t>Dataset</a:t>
            </a:r>
            <a:r>
              <a:rPr lang="tr-TR" dirty="0"/>
              <a:t> seçili iken </a:t>
            </a:r>
            <a:r>
              <a:rPr lang="tr-TR" dirty="0" err="1"/>
              <a:t>Next</a:t>
            </a:r>
            <a:r>
              <a:rPr lang="tr-TR" dirty="0"/>
              <a:t> </a:t>
            </a:r>
            <a:r>
              <a:rPr lang="tr-TR" dirty="0" err="1"/>
              <a:t>diyip</a:t>
            </a:r>
            <a:r>
              <a:rPr lang="tr-TR" dirty="0"/>
              <a:t> devam ediyoruz</a:t>
            </a:r>
          </a:p>
        </p:txBody>
      </p:sp>
      <p:pic>
        <p:nvPicPr>
          <p:cNvPr id="4098"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358189"/>
            <a:ext cx="5029200" cy="3615462"/>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0938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10058400" cy="1049866"/>
          </a:xfrm>
        </p:spPr>
        <p:txBody>
          <a:bodyPr/>
          <a:lstStyle/>
          <a:p>
            <a:r>
              <a:rPr lang="tr-TR" dirty="0"/>
              <a:t>İlk kez bu işlemi yaptığımızdan dolayı yeni bir bağlantı ekliyoruz, daha sonraki işlemlerimizde yine bu bağlantıyı kullanabiliriz.</a:t>
            </a:r>
          </a:p>
        </p:txBody>
      </p:sp>
      <p:pic>
        <p:nvPicPr>
          <p:cNvPr id="5122"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669840"/>
            <a:ext cx="5029200" cy="3654760"/>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0307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 Report </a:t>
            </a:r>
            <a:r>
              <a:rPr lang="tr-TR" dirty="0" err="1"/>
              <a:t>View</a:t>
            </a:r>
            <a:r>
              <a:rPr lang="tr-TR" dirty="0"/>
              <a:t> Kullanımı [1]</a:t>
            </a:r>
          </a:p>
        </p:txBody>
      </p:sp>
      <p:sp>
        <p:nvSpPr>
          <p:cNvPr id="3" name="İçerik Yer Tutucusu 2"/>
          <p:cNvSpPr>
            <a:spLocks noGrp="1"/>
          </p:cNvSpPr>
          <p:nvPr>
            <p:ph idx="1"/>
          </p:nvPr>
        </p:nvSpPr>
        <p:spPr>
          <a:xfrm>
            <a:off x="1097280" y="1845734"/>
            <a:ext cx="6903720" cy="3564466"/>
          </a:xfrm>
        </p:spPr>
        <p:txBody>
          <a:bodyPr>
            <a:normAutofit/>
          </a:bodyPr>
          <a:lstStyle/>
          <a:p>
            <a:r>
              <a:rPr lang="tr-TR" dirty="0"/>
              <a:t>Şimdi ise açılan pencereye kendi </a:t>
            </a:r>
            <a:r>
              <a:rPr lang="tr-TR" dirty="0" err="1"/>
              <a:t>veritabanımıza</a:t>
            </a:r>
            <a:r>
              <a:rPr lang="tr-TR" dirty="0"/>
              <a:t> göre bilgilerimizi girip, en son ise bağlantı bilgilerinin doğruluğunu test etmek için Test Connection butonuna basıyoruz. Eğer aşağıdaki gibi sonuç başarılı olursa işlemlerimize devam ediyoruz. Eğer hata ile karşılaşırsanız bağlantı bilgilerini kontrol edip tekrar </a:t>
            </a:r>
            <a:r>
              <a:rPr lang="tr-TR" dirty="0" smtClean="0"/>
              <a:t>deneyiniz</a:t>
            </a:r>
            <a:endParaRPr lang="tr-TR" dirty="0"/>
          </a:p>
        </p:txBody>
      </p:sp>
      <p:pic>
        <p:nvPicPr>
          <p:cNvPr id="6146" name="Picture 2" descr="report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1922" y="1845735"/>
            <a:ext cx="3095151" cy="4478866"/>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4300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a:xfrm>
            <a:off x="1066800" y="1845734"/>
            <a:ext cx="10972800" cy="4023360"/>
          </a:xfrm>
        </p:spPr>
        <p:txBody>
          <a:bodyPr/>
          <a:lstStyle/>
          <a:p>
            <a:pPr marL="0" indent="0">
              <a:buNone/>
            </a:pPr>
            <a:r>
              <a:rPr lang="tr-TR" dirty="0" smtClean="0"/>
              <a:t>1. </a:t>
            </a:r>
            <a:r>
              <a:rPr lang="tr-TR" sz="2400" dirty="0" smtClean="0"/>
              <a:t>http</a:t>
            </a:r>
            <a:r>
              <a:rPr lang="tr-TR" sz="2400"/>
              <a:t>://</a:t>
            </a:r>
            <a:r>
              <a:rPr lang="tr-TR" sz="2400" smtClean="0"/>
              <a:t>www.farukunal.net/blog.aspx?id=yazilarim_c_sharp_report_view_kullanimi-115-1-faruk-unal-blog.yazilarim   Erişim </a:t>
            </a:r>
            <a:r>
              <a:rPr lang="tr-TR" sz="2400" dirty="0" smtClean="0"/>
              <a:t>Tarihi : 08.12.2017</a:t>
            </a:r>
            <a:endParaRPr lang="tr-TR" sz="2400" dirty="0"/>
          </a:p>
        </p:txBody>
      </p:sp>
    </p:spTree>
    <p:extLst>
      <p:ext uri="{BB962C8B-B14F-4D97-AF65-F5344CB8AC3E}">
        <p14:creationId xmlns:p14="http://schemas.microsoft.com/office/powerpoint/2010/main" val="190378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1094</TotalTime>
  <Words>244</Words>
  <Application>Microsoft Office PowerPoint</Application>
  <PresentationFormat>Geniş ekran</PresentationFormat>
  <Paragraphs>21</Paragraphs>
  <Slides>9</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AnkaraÜniversitesiDersNotları</vt:lpstr>
      <vt:lpstr>Veritabanından Raporlama Yapmak</vt:lpstr>
      <vt:lpstr>C# Report View Kullanımı [1]</vt:lpstr>
      <vt:lpstr>C# Report View Kullanımı [1]</vt:lpstr>
      <vt:lpstr>C# Report View Kullanımı [1]</vt:lpstr>
      <vt:lpstr>C# Report View Kullanımı [1]</vt:lpstr>
      <vt:lpstr>C# Report View Kullanımı [1]</vt:lpstr>
      <vt:lpstr>C# Report View Kullanımı [1]</vt:lpstr>
      <vt:lpstr>C# Report View Kullanımı [1]</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116</cp:revision>
  <cp:lastPrinted>1601-01-01T00:00:00Z</cp:lastPrinted>
  <dcterms:created xsi:type="dcterms:W3CDTF">2012-02-07T21:22:49Z</dcterms:created>
  <dcterms:modified xsi:type="dcterms:W3CDTF">2020-01-29T08:18:37Z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