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710B0-2A8A-4C4C-87EC-367F45371270}" type="datetimeFigureOut">
              <a:rPr lang="tr-TR" smtClean="0"/>
              <a:t>20.2.2018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F2696-356C-4CE0-A01E-D43071908F6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2618699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26186998" TargetMode="External"/><Relationship Id="rId2" Type="http://schemas.openxmlformats.org/officeDocument/2006/relationships/hyperlink" Target="https://www.ncbi.nlm.nih.gov/pubmed/2642372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MSC </a:t>
            </a:r>
            <a:r>
              <a:rPr lang="tr-TR" dirty="0" err="1" smtClean="0"/>
              <a:t>Therapy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MSC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Mesenchymal</a:t>
            </a:r>
            <a:r>
              <a:rPr lang="tr-TR" dirty="0" smtClean="0"/>
              <a:t> </a:t>
            </a:r>
            <a:r>
              <a:rPr lang="tr-TR" dirty="0" err="1" smtClean="0"/>
              <a:t>stem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Adipose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bone </a:t>
            </a:r>
            <a:r>
              <a:rPr lang="tr-TR" dirty="0" err="1" smtClean="0"/>
              <a:t>marrow</a:t>
            </a:r>
            <a:r>
              <a:rPr lang="tr-TR" dirty="0" smtClean="0"/>
              <a:t> </a:t>
            </a:r>
            <a:r>
              <a:rPr lang="tr-TR" dirty="0" err="1" smtClean="0"/>
              <a:t>origin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Multipotent</a:t>
            </a:r>
            <a:r>
              <a:rPr lang="tr-TR" dirty="0" smtClean="0"/>
              <a:t> </a:t>
            </a:r>
            <a:r>
              <a:rPr lang="tr-TR" dirty="0" err="1" smtClean="0"/>
              <a:t>character</a:t>
            </a:r>
            <a:endParaRPr lang="tr-TR" dirty="0" smtClean="0"/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last year, the promising features of </a:t>
            </a:r>
            <a:r>
              <a:rPr lang="en-US" dirty="0" err="1" smtClean="0"/>
              <a:t>mesenchymal</a:t>
            </a:r>
            <a:r>
              <a:rPr lang="en-US" dirty="0" smtClean="0"/>
              <a:t> stem cells (MSCs), including their regenerative properties and ability to differentiate into diverse cell lineages, have generated great interest among researchers whose work has offered intriguing perspectives on cell-based therapies for various diseases.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Characteristics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Currently </a:t>
            </a:r>
            <a:r>
              <a:rPr lang="en-US" dirty="0"/>
              <a:t>the most commonly used adult stem cells in regenerative </a:t>
            </a:r>
            <a:r>
              <a:rPr lang="en-US" dirty="0" smtClean="0"/>
              <a:t>medicine</a:t>
            </a:r>
            <a:r>
              <a:rPr lang="tr-TR" dirty="0" smtClean="0"/>
              <a:t>,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unique</a:t>
            </a:r>
            <a:r>
              <a:rPr lang="tr-TR" dirty="0" smtClean="0"/>
              <a:t> </a:t>
            </a:r>
            <a:r>
              <a:rPr lang="tr-TR" dirty="0" err="1" smtClean="0"/>
              <a:t>characteristics</a:t>
            </a:r>
            <a:r>
              <a:rPr lang="tr-TR" dirty="0" smtClean="0"/>
              <a:t>: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be isolated from several tissues, </a:t>
            </a:r>
            <a:endParaRPr lang="tr-TR" dirty="0" smtClean="0"/>
          </a:p>
          <a:p>
            <a:pPr lvl="1"/>
            <a:r>
              <a:rPr lang="en-US" dirty="0" smtClean="0"/>
              <a:t>exhibit </a:t>
            </a:r>
            <a:r>
              <a:rPr lang="en-US" dirty="0"/>
              <a:t>a strong capacity for replication in vitro, and </a:t>
            </a:r>
            <a:endParaRPr lang="tr-TR" dirty="0" smtClean="0"/>
          </a:p>
          <a:p>
            <a:pPr lvl="1"/>
            <a:r>
              <a:rPr lang="en-US" dirty="0" smtClean="0"/>
              <a:t>can </a:t>
            </a:r>
            <a:r>
              <a:rPr lang="en-US" dirty="0"/>
              <a:t>differentiate into </a:t>
            </a:r>
            <a:r>
              <a:rPr lang="en-US" dirty="0" err="1"/>
              <a:t>osteoblasts</a:t>
            </a:r>
            <a:r>
              <a:rPr lang="en-US" dirty="0"/>
              <a:t>, </a:t>
            </a:r>
            <a:r>
              <a:rPr lang="en-US" dirty="0" err="1"/>
              <a:t>chondrocytes</a:t>
            </a:r>
            <a:r>
              <a:rPr lang="en-US" dirty="0"/>
              <a:t>, and </a:t>
            </a:r>
            <a:r>
              <a:rPr lang="en-US" dirty="0" err="1"/>
              <a:t>adipocytes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</a:t>
            </a:r>
            <a:r>
              <a:rPr lang="en-US" dirty="0" err="1" smtClean="0"/>
              <a:t>hough</a:t>
            </a:r>
            <a:r>
              <a:rPr lang="en-US" dirty="0" smtClean="0"/>
              <a:t> </a:t>
            </a:r>
            <a:r>
              <a:rPr lang="en-US" dirty="0"/>
              <a:t>the nature and functions of MSCs remain unclear, </a:t>
            </a:r>
            <a:r>
              <a:rPr lang="en-US" dirty="0" err="1"/>
              <a:t>nonclonal</a:t>
            </a:r>
            <a:r>
              <a:rPr lang="en-US" dirty="0"/>
              <a:t> </a:t>
            </a:r>
            <a:r>
              <a:rPr lang="en-US" dirty="0" err="1"/>
              <a:t>stromal</a:t>
            </a:r>
            <a:r>
              <a:rPr lang="en-US" dirty="0"/>
              <a:t> cultures obtained from bone marrow and other tissues currently serve as sources of putative MSCs for therapeutic purposes, and several findings underscore their effectiveness in treating different diseases.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trials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 400 </a:t>
            </a:r>
            <a:r>
              <a:rPr lang="en-US" dirty="0" smtClean="0"/>
              <a:t>MSC-based clinical trials</a:t>
            </a:r>
            <a:r>
              <a:rPr lang="tr-TR" dirty="0" smtClean="0"/>
              <a:t> </a:t>
            </a:r>
            <a:r>
              <a:rPr lang="en-US" dirty="0" smtClean="0"/>
              <a:t>in the database of the US National Institutes of Health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In particular, clinical trials using MSCs for representative diseases, including hematological disease, graft-versus-host disease, organ transplantation, diabetes, inflammatory diseases, and diseases in the liver, kidney, and lung, as well as cardiovascular, bone and cartilage, neurological, and autoimmune diseases.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ars.els-cdn.com/content/image/1-s2.0-S0011224015002047-g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6912768" cy="4736526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4067944" y="58052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u="sng" dirty="0">
                <a:hlinkClick r:id="rId3" tooltip="Cryobiology."/>
              </a:rPr>
              <a:t>Cryobiology.</a:t>
            </a:r>
            <a:r>
              <a:rPr lang="en-US" dirty="0"/>
              <a:t> 2015 Oct;71(2):181-97. </a:t>
            </a:r>
            <a:r>
              <a:rPr lang="en-US" dirty="0" err="1"/>
              <a:t>doi</a:t>
            </a:r>
            <a:r>
              <a:rPr lang="en-US" dirty="0"/>
              <a:t>: 10.1016/j.cryobiol.2015.07.003.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err="1">
                <a:hlinkClick r:id="rId2" tooltip="Cell transplantation."/>
              </a:rPr>
              <a:t>Cell</a:t>
            </a:r>
            <a:r>
              <a:rPr lang="fr-FR" u="sng" dirty="0">
                <a:hlinkClick r:id="rId2" tooltip="Cell transplantation."/>
              </a:rPr>
              <a:t> Transplant.</a:t>
            </a:r>
            <a:r>
              <a:rPr lang="fr-FR" dirty="0"/>
              <a:t> 2016;25(5):829-48. </a:t>
            </a:r>
            <a:r>
              <a:rPr lang="fr-FR" dirty="0" err="1"/>
              <a:t>doi</a:t>
            </a:r>
            <a:r>
              <a:rPr lang="fr-FR" dirty="0"/>
              <a:t>: 10.3727/096368915X689622</a:t>
            </a:r>
            <a:r>
              <a:rPr lang="fr-FR" dirty="0" smtClean="0"/>
              <a:t>.</a:t>
            </a:r>
            <a:endParaRPr lang="tr-TR" dirty="0" smtClean="0"/>
          </a:p>
          <a:p>
            <a:r>
              <a:rPr lang="en-US" u="sng" dirty="0">
                <a:hlinkClick r:id="rId3" tooltip="Cryobiology."/>
              </a:rPr>
              <a:t>Cryobiology.</a:t>
            </a:r>
            <a:r>
              <a:rPr lang="en-US" dirty="0"/>
              <a:t> 2015 Oct;71(2):181-97. </a:t>
            </a:r>
            <a:r>
              <a:rPr lang="en-US" dirty="0" err="1"/>
              <a:t>doi</a:t>
            </a:r>
            <a:r>
              <a:rPr lang="en-US" dirty="0"/>
              <a:t>: 10.1016/j.cryobiol.2015.07.003.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NIH, USA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225</Words>
  <Application>Microsoft Office PowerPoint</Application>
  <PresentationFormat>Ekran Gösterisi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MSC Therapy</vt:lpstr>
      <vt:lpstr>MSC</vt:lpstr>
      <vt:lpstr>Slayt 3</vt:lpstr>
      <vt:lpstr>Characteristics</vt:lpstr>
      <vt:lpstr>Clinical trials</vt:lpstr>
      <vt:lpstr>Slayt 6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MSC Therapy</dc:title>
  <dc:creator>ASUSPC</dc:creator>
  <cp:lastModifiedBy>ASUSPC</cp:lastModifiedBy>
  <cp:revision>1</cp:revision>
  <dcterms:created xsi:type="dcterms:W3CDTF">2018-02-20T20:48:06Z</dcterms:created>
  <dcterms:modified xsi:type="dcterms:W3CDTF">2018-02-20T20:58:16Z</dcterms:modified>
</cp:coreProperties>
</file>