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04" r:id="rId2"/>
    <p:sldId id="290" r:id="rId3"/>
    <p:sldId id="302" r:id="rId4"/>
    <p:sldId id="291" r:id="rId5"/>
    <p:sldId id="294" r:id="rId6"/>
    <p:sldId id="292" r:id="rId7"/>
    <p:sldId id="293" r:id="rId8"/>
    <p:sldId id="271" r:id="rId9"/>
    <p:sldId id="318" r:id="rId10"/>
    <p:sldId id="272" r:id="rId11"/>
    <p:sldId id="273" r:id="rId12"/>
    <p:sldId id="274" r:id="rId13"/>
    <p:sldId id="296" r:id="rId14"/>
    <p:sldId id="298" r:id="rId15"/>
    <p:sldId id="299" r:id="rId16"/>
    <p:sldId id="300" r:id="rId17"/>
    <p:sldId id="301" r:id="rId18"/>
    <p:sldId id="275" r:id="rId19"/>
    <p:sldId id="305" r:id="rId20"/>
    <p:sldId id="303" r:id="rId21"/>
    <p:sldId id="306" r:id="rId22"/>
    <p:sldId id="307" r:id="rId23"/>
    <p:sldId id="308" r:id="rId24"/>
    <p:sldId id="276" r:id="rId25"/>
    <p:sldId id="309" r:id="rId26"/>
    <p:sldId id="310" r:id="rId27"/>
    <p:sldId id="311" r:id="rId28"/>
    <p:sldId id="277" r:id="rId29"/>
    <p:sldId id="312" r:id="rId30"/>
    <p:sldId id="313" r:id="rId31"/>
    <p:sldId id="278" r:id="rId32"/>
    <p:sldId id="279" r:id="rId33"/>
    <p:sldId id="317" r:id="rId34"/>
    <p:sldId id="314" r:id="rId35"/>
    <p:sldId id="285" r:id="rId36"/>
    <p:sldId id="286" r:id="rId37"/>
    <p:sldId id="28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çalışma istasyonu" initials="çi" lastIdx="1" clrIdx="0">
    <p:extLst>
      <p:ext uri="{19B8F6BF-5375-455C-9EA6-DF929625EA0E}">
        <p15:presenceInfo xmlns:p15="http://schemas.microsoft.com/office/powerpoint/2012/main" userId="çalışma istasyon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50" autoAdjust="0"/>
    <p:restoredTop sz="94660"/>
  </p:normalViewPr>
  <p:slideViewPr>
    <p:cSldViewPr snapToGrid="0">
      <p:cViewPr varScale="1">
        <p:scale>
          <a:sx n="87" d="100"/>
          <a:sy n="87" d="100"/>
        </p:scale>
        <p:origin x="7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47435-1F61-4666-A47C-F0DB5B66B00D}" type="datetimeFigureOut">
              <a:rPr lang="en-GB" smtClean="0"/>
              <a:pPr/>
              <a:t>31/05/2016</a:t>
            </a:fld>
            <a:endParaRPr lang="en-GB"/>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7FECA-2015-4015-A5BA-6C7AF726935F}" type="slidenum">
              <a:rPr lang="en-GB" smtClean="0"/>
              <a:pPr/>
              <a:t>‹#›</a:t>
            </a:fld>
            <a:endParaRPr lang="en-GB"/>
          </a:p>
        </p:txBody>
      </p:sp>
    </p:spTree>
    <p:extLst>
      <p:ext uri="{BB962C8B-B14F-4D97-AF65-F5344CB8AC3E}">
        <p14:creationId xmlns:p14="http://schemas.microsoft.com/office/powerpoint/2010/main" val="2104041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GB"/>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GB"/>
          </a:p>
        </p:txBody>
      </p:sp>
      <p:sp>
        <p:nvSpPr>
          <p:cNvPr id="4" name="Veri Yer Tutucusu 3"/>
          <p:cNvSpPr>
            <a:spLocks noGrp="1"/>
          </p:cNvSpPr>
          <p:nvPr>
            <p:ph type="dt" sz="half" idx="10"/>
          </p:nvPr>
        </p:nvSpPr>
        <p:spPr/>
        <p:txBody>
          <a:bodyPr/>
          <a:lstStyle/>
          <a:p>
            <a:fld id="{BD611EB6-8FA0-4571-84F0-74A56D87BF93}" type="datetimeFigureOut">
              <a:rPr lang="en-GB" smtClean="0"/>
              <a:pPr/>
              <a:t>31/05/2016</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409139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BD611EB6-8FA0-4571-84F0-74A56D87BF93}" type="datetimeFigureOut">
              <a:rPr lang="en-GB" smtClean="0"/>
              <a:pPr/>
              <a:t>31/05/2016</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3571634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GB"/>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BD611EB6-8FA0-4571-84F0-74A56D87BF93}" type="datetimeFigureOut">
              <a:rPr lang="en-GB" smtClean="0"/>
              <a:pPr/>
              <a:t>31/05/2016</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1424136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BD611EB6-8FA0-4571-84F0-74A56D87BF93}" type="datetimeFigureOut">
              <a:rPr lang="en-GB" smtClean="0"/>
              <a:pPr/>
              <a:t>31/05/2016</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94884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GB"/>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D611EB6-8FA0-4571-84F0-74A56D87BF93}" type="datetimeFigureOut">
              <a:rPr lang="en-GB" smtClean="0"/>
              <a:pPr/>
              <a:t>31/05/2016</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3483198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Veri Yer Tutucusu 4"/>
          <p:cNvSpPr>
            <a:spLocks noGrp="1"/>
          </p:cNvSpPr>
          <p:nvPr>
            <p:ph type="dt" sz="half" idx="10"/>
          </p:nvPr>
        </p:nvSpPr>
        <p:spPr/>
        <p:txBody>
          <a:bodyPr/>
          <a:lstStyle/>
          <a:p>
            <a:fld id="{BD611EB6-8FA0-4571-84F0-74A56D87BF93}" type="datetimeFigureOut">
              <a:rPr lang="en-GB" smtClean="0"/>
              <a:pPr/>
              <a:t>31/05/2016</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279554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GB"/>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7" name="Veri Yer Tutucusu 6"/>
          <p:cNvSpPr>
            <a:spLocks noGrp="1"/>
          </p:cNvSpPr>
          <p:nvPr>
            <p:ph type="dt" sz="half" idx="10"/>
          </p:nvPr>
        </p:nvSpPr>
        <p:spPr/>
        <p:txBody>
          <a:bodyPr/>
          <a:lstStyle/>
          <a:p>
            <a:fld id="{BD611EB6-8FA0-4571-84F0-74A56D87BF93}" type="datetimeFigureOut">
              <a:rPr lang="en-GB" smtClean="0"/>
              <a:pPr/>
              <a:t>31/05/2016</a:t>
            </a:fld>
            <a:endParaRPr lang="en-GB"/>
          </a:p>
        </p:txBody>
      </p:sp>
      <p:sp>
        <p:nvSpPr>
          <p:cNvPr id="8" name="Altbilgi Yer Tutucusu 7"/>
          <p:cNvSpPr>
            <a:spLocks noGrp="1"/>
          </p:cNvSpPr>
          <p:nvPr>
            <p:ph type="ftr" sz="quarter" idx="11"/>
          </p:nvPr>
        </p:nvSpPr>
        <p:spPr/>
        <p:txBody>
          <a:bodyPr/>
          <a:lstStyle/>
          <a:p>
            <a:endParaRPr lang="en-GB"/>
          </a:p>
        </p:txBody>
      </p:sp>
      <p:sp>
        <p:nvSpPr>
          <p:cNvPr id="9" name="Slayt Numarası Yer Tutucusu 8"/>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2134554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Veri Yer Tutucusu 2"/>
          <p:cNvSpPr>
            <a:spLocks noGrp="1"/>
          </p:cNvSpPr>
          <p:nvPr>
            <p:ph type="dt" sz="half" idx="10"/>
          </p:nvPr>
        </p:nvSpPr>
        <p:spPr/>
        <p:txBody>
          <a:bodyPr/>
          <a:lstStyle/>
          <a:p>
            <a:fld id="{BD611EB6-8FA0-4571-84F0-74A56D87BF93}" type="datetimeFigureOut">
              <a:rPr lang="en-GB" smtClean="0"/>
              <a:pPr/>
              <a:t>31/05/2016</a:t>
            </a:fld>
            <a:endParaRPr lang="en-GB"/>
          </a:p>
        </p:txBody>
      </p:sp>
      <p:sp>
        <p:nvSpPr>
          <p:cNvPr id="4" name="Altbilgi Yer Tutucusu 3"/>
          <p:cNvSpPr>
            <a:spLocks noGrp="1"/>
          </p:cNvSpPr>
          <p:nvPr>
            <p:ph type="ftr" sz="quarter" idx="11"/>
          </p:nvPr>
        </p:nvSpPr>
        <p:spPr/>
        <p:txBody>
          <a:bodyPr/>
          <a:lstStyle/>
          <a:p>
            <a:endParaRPr lang="en-GB"/>
          </a:p>
        </p:txBody>
      </p:sp>
      <p:sp>
        <p:nvSpPr>
          <p:cNvPr id="5" name="Slayt Numarası Yer Tutucusu 4"/>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97850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D611EB6-8FA0-4571-84F0-74A56D87BF93}" type="datetimeFigureOut">
              <a:rPr lang="en-GB" smtClean="0"/>
              <a:pPr/>
              <a:t>31/05/2016</a:t>
            </a:fld>
            <a:endParaRPr lang="en-GB"/>
          </a:p>
        </p:txBody>
      </p:sp>
      <p:sp>
        <p:nvSpPr>
          <p:cNvPr id="3" name="Altbilgi Yer Tutucusu 2"/>
          <p:cNvSpPr>
            <a:spLocks noGrp="1"/>
          </p:cNvSpPr>
          <p:nvPr>
            <p:ph type="ftr" sz="quarter" idx="11"/>
          </p:nvPr>
        </p:nvSpPr>
        <p:spPr/>
        <p:txBody>
          <a:bodyPr/>
          <a:lstStyle/>
          <a:p>
            <a:endParaRPr lang="en-GB"/>
          </a:p>
        </p:txBody>
      </p:sp>
      <p:sp>
        <p:nvSpPr>
          <p:cNvPr id="4" name="Slayt Numarası Yer Tutucusu 3"/>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375318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GB"/>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D611EB6-8FA0-4571-84F0-74A56D87BF93}" type="datetimeFigureOut">
              <a:rPr lang="en-GB" smtClean="0"/>
              <a:pPr/>
              <a:t>31/05/2016</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2709383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GB"/>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D611EB6-8FA0-4571-84F0-74A56D87BF93}" type="datetimeFigureOut">
              <a:rPr lang="en-GB" smtClean="0"/>
              <a:pPr/>
              <a:t>31/05/2016</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3284236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GB"/>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11EB6-8FA0-4571-84F0-74A56D87BF93}" type="datetimeFigureOut">
              <a:rPr lang="en-GB" smtClean="0"/>
              <a:pPr/>
              <a:t>31/05/2016</a:t>
            </a:fld>
            <a:endParaRPr lang="en-GB"/>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4787F-D368-41A8-895B-F2513715E905}" type="slidenum">
              <a:rPr lang="en-GB" smtClean="0"/>
              <a:pPr/>
              <a:t>‹#›</a:t>
            </a:fld>
            <a:endParaRPr lang="en-GB"/>
          </a:p>
        </p:txBody>
      </p:sp>
    </p:spTree>
    <p:extLst>
      <p:ext uri="{BB962C8B-B14F-4D97-AF65-F5344CB8AC3E}">
        <p14:creationId xmlns:p14="http://schemas.microsoft.com/office/powerpoint/2010/main" val="2563795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701636" y="2265217"/>
            <a:ext cx="6920346" cy="1569660"/>
          </a:xfrm>
          <a:prstGeom prst="rect">
            <a:avLst/>
          </a:prstGeom>
          <a:noFill/>
        </p:spPr>
        <p:txBody>
          <a:bodyPr wrap="square" rtlCol="0">
            <a:spAutoFit/>
          </a:bodyPr>
          <a:lstStyle/>
          <a:p>
            <a:pPr algn="ctr"/>
            <a:r>
              <a:rPr lang="tr-TR" sz="3200" smtClean="0">
                <a:solidFill>
                  <a:schemeClr val="bg1"/>
                </a:solidFill>
              </a:rPr>
              <a:t>KARL MARX</a:t>
            </a:r>
          </a:p>
          <a:p>
            <a:pPr algn="ctr"/>
            <a:endParaRPr lang="tr-TR" sz="3200" smtClean="0">
              <a:solidFill>
                <a:schemeClr val="bg1"/>
              </a:solidFill>
            </a:endParaRPr>
          </a:p>
          <a:p>
            <a:pPr algn="ctr"/>
            <a:r>
              <a:rPr lang="tr-TR" sz="3200" smtClean="0">
                <a:solidFill>
                  <a:schemeClr val="bg1"/>
                </a:solidFill>
              </a:rPr>
              <a:t>YABANCILAŞMA VE META FETİŞİZMİ</a:t>
            </a:r>
            <a:endParaRPr lang="tr-TR" sz="320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319515" y="1595296"/>
            <a:ext cx="9792182" cy="3970318"/>
          </a:xfrm>
          <a:prstGeom prst="rect">
            <a:avLst/>
          </a:prstGeom>
        </p:spPr>
        <p:txBody>
          <a:bodyPr wrap="square">
            <a:spAutoFit/>
          </a:bodyPr>
          <a:lstStyle/>
          <a:p>
            <a:pPr marL="358775" indent="-358775" algn="just"/>
            <a:r>
              <a:rPr lang="tr-TR" sz="2800" i="1" smtClean="0">
                <a:solidFill>
                  <a:schemeClr val="bg1"/>
                </a:solidFill>
              </a:rPr>
              <a:t>2. Üretim eyleminin, üretim etkinliğinin işçiye yabancılaşması; işçinin üretim sürecindeki yabancılaşmasıdır. İşçi çalışıyorken kendini, kendisinin yanında duymaz; mutlu değil, mutsuzdur. Emek artık onun özsel bir etkinliği, kendisi aracılığıyla ve kendisi içinde, kendini gerçekleştirdiği bir etkinliği değildir. Üretimin bizatihi kendisi eylem durumundaki yabancılaşmadır. Emek artık işçiye dışsaldır; çünkü işçinin bir öz malı değil, bir başkasının malıdır. İşçinin kendisine ilişkin bir şey değildir; artık bir meta haline bürünmüştür.</a:t>
            </a:r>
            <a:endParaRPr lang="tr-TR" sz="280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268763" y="1641307"/>
            <a:ext cx="9539914" cy="3539430"/>
          </a:xfrm>
          <a:prstGeom prst="rect">
            <a:avLst/>
          </a:prstGeom>
        </p:spPr>
        <p:txBody>
          <a:bodyPr wrap="square">
            <a:spAutoFit/>
          </a:bodyPr>
          <a:lstStyle/>
          <a:p>
            <a:pPr marL="358775" indent="-358775" algn="just"/>
            <a:r>
              <a:rPr lang="tr-TR" sz="2800" i="1" smtClean="0">
                <a:solidFill>
                  <a:schemeClr val="bg1"/>
                </a:solidFill>
              </a:rPr>
              <a:t>3. İnsan kendi türsel varlığına yabancılaşmıştır. Çalışma işçi için artık insanın türsel yaşamının bir nesnelleşmesi olmaktan çıkar. İnsanın türsel yaşamı üretken yaşamı iken; üretken yaşam, artık insana fiziki varlığını kazanma gereksinmesinin bir aracı olarak görünür. İnsanın türsel varlığı onun bireysel varoluş aracı durumuna gelir. Yabancılaşmış emek, emeğin ürününü türün bir faaliyeti olmaktan çıkarıp salt biyolojik ihtiyaçlarının egemenliğinde olan bir faaliyete dönüştürür. </a:t>
            </a:r>
            <a:endParaRPr lang="tr-TR" sz="280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247394" y="1490635"/>
            <a:ext cx="9959867" cy="3970318"/>
          </a:xfrm>
          <a:prstGeom prst="rect">
            <a:avLst/>
          </a:prstGeom>
        </p:spPr>
        <p:txBody>
          <a:bodyPr wrap="square">
            <a:spAutoFit/>
          </a:bodyPr>
          <a:lstStyle/>
          <a:p>
            <a:pPr marL="358775" indent="-358775"/>
            <a:r>
              <a:rPr lang="tr-TR" sz="2800" i="1" smtClean="0">
                <a:solidFill>
                  <a:schemeClr val="bg1"/>
                </a:solidFill>
              </a:rPr>
              <a:t>4. İnsan insana yabancılaşır. İnsan artık insanla karşı karşıya olduğunda onun karşısındaki bir ötekidir, yabancı ya da rakiptir. Kapitalizm bir “bellum omnium contra omnes” (herkesin herkese karşı savaşı) durumudur. Marx’a göre toplumsal yaşamın diğer bütün boyutlarının yabancılaşmışlığının temelinde emeğin bu yabancılaşması yer alır. Emeğin yabancılaşması diğer bütün yabancılaşmaların nexus rerum’u, yani onların göbek bağı, bütün yabancılaşmalar arasındaki düzeni, hiyerarşiyi, ilişki ölçütlerini belirleyen temel bağlantıdır. </a:t>
            </a:r>
            <a:endParaRPr lang="tr-TR" sz="280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58462" y="2197967"/>
            <a:ext cx="9144000" cy="3108543"/>
          </a:xfrm>
          <a:prstGeom prst="rect">
            <a:avLst/>
          </a:prstGeom>
        </p:spPr>
        <p:txBody>
          <a:bodyPr wrap="square">
            <a:spAutoFit/>
          </a:bodyPr>
          <a:lstStyle/>
          <a:p>
            <a:pPr algn="just"/>
            <a:endParaRPr lang="tr-TR" sz="28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r>
              <a:rPr lang="tr-TR" sz="28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İnsan </a:t>
            </a:r>
            <a:r>
              <a:rPr lang="tr-TR" sz="2800">
                <a:solidFill>
                  <a:schemeClr val="bg1"/>
                </a:solidFill>
                <a:latin typeface="Calibri" panose="020F0502020204030204" pitchFamily="34" charset="0"/>
                <a:ea typeface="Calibri" panose="020F0502020204030204" pitchFamily="34" charset="0"/>
                <a:cs typeface="Times New Roman" panose="02020603050405020304" pitchFamily="18" charset="0"/>
              </a:rPr>
              <a:t>yapısı şeyler, üretici, ürün ve bu ürünün yöneltildiği kişiler arasındaki bir dizi toplumsal ilişkinin ifadesi, vücut bulmuş halidir. </a:t>
            </a:r>
            <a:endParaRPr lang="tr-TR" sz="280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tr-TR" sz="28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r>
              <a:rPr lang="tr-TR" sz="28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Ürün </a:t>
            </a:r>
            <a:r>
              <a:rPr lang="tr-TR" sz="2800">
                <a:solidFill>
                  <a:schemeClr val="bg1"/>
                </a:solidFill>
                <a:latin typeface="Calibri" panose="020F0502020204030204" pitchFamily="34" charset="0"/>
                <a:ea typeface="Calibri" panose="020F0502020204030204" pitchFamily="34" charset="0"/>
                <a:cs typeface="Times New Roman" panose="02020603050405020304" pitchFamily="18" charset="0"/>
              </a:rPr>
              <a:t>kendisinin üretiminin temelinde yer alan toplumsal ilişkiyi  insanlığın ortak bir unsuru olarak ifade eder ve </a:t>
            </a:r>
            <a:r>
              <a:rPr lang="tr-TR" sz="28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onaylar. </a:t>
            </a:r>
            <a:endParaRPr lang="en-GB" sz="2800">
              <a:solidFill>
                <a:schemeClr val="bg1"/>
              </a:solidFill>
            </a:endParaRPr>
          </a:p>
        </p:txBody>
      </p:sp>
      <p:sp>
        <p:nvSpPr>
          <p:cNvPr id="6" name="Dikdörtgen 5"/>
          <p:cNvSpPr/>
          <p:nvPr/>
        </p:nvSpPr>
        <p:spPr>
          <a:xfrm>
            <a:off x="1758462" y="1298303"/>
            <a:ext cx="8836393" cy="584775"/>
          </a:xfrm>
          <a:prstGeom prst="rect">
            <a:avLst/>
          </a:prstGeom>
        </p:spPr>
        <p:txBody>
          <a:bodyPr wrap="none">
            <a:spAutoFit/>
          </a:bodyPr>
          <a:lstStyle/>
          <a:p>
            <a:r>
              <a:rPr lang="en-GB" sz="3200">
                <a:solidFill>
                  <a:schemeClr val="bg1"/>
                </a:solidFill>
              </a:rPr>
              <a:t>“Ürünlerimiz doğamızı yansıtan aynalar gibi olurdu.”</a:t>
            </a:r>
          </a:p>
        </p:txBody>
      </p:sp>
    </p:spTree>
    <p:extLst>
      <p:ext uri="{BB962C8B-B14F-4D97-AF65-F5344CB8AC3E}">
        <p14:creationId xmlns:p14="http://schemas.microsoft.com/office/powerpoint/2010/main" val="29810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477105" y="2969512"/>
            <a:ext cx="9566033" cy="1815882"/>
          </a:xfrm>
          <a:prstGeom prst="rect">
            <a:avLst/>
          </a:prstGeom>
        </p:spPr>
        <p:txBody>
          <a:bodyPr wrap="square">
            <a:spAutoFit/>
          </a:bodyPr>
          <a:lstStyle/>
          <a:p>
            <a:pPr algn="just"/>
            <a:r>
              <a:rPr lang="en-GB" sz="2800">
                <a:solidFill>
                  <a:schemeClr val="bg1"/>
                </a:solidFill>
              </a:rPr>
              <a:t>“Şeylerin dünyasının değer kazanması ile insanların dünyasının değersizleşmesi doğru orantılıdır. Emek sadece meta üretmekle kalmaz, meta ürettiği orandan kendini ve işçileri de metaya dönüştürür.” </a:t>
            </a:r>
          </a:p>
        </p:txBody>
      </p:sp>
      <p:sp>
        <p:nvSpPr>
          <p:cNvPr id="4" name="Dikdörtgen 3"/>
          <p:cNvSpPr/>
          <p:nvPr/>
        </p:nvSpPr>
        <p:spPr>
          <a:xfrm>
            <a:off x="1383321" y="1488049"/>
            <a:ext cx="10034956" cy="1077218"/>
          </a:xfrm>
          <a:prstGeom prst="rect">
            <a:avLst/>
          </a:prstGeom>
        </p:spPr>
        <p:txBody>
          <a:bodyPr wrap="square">
            <a:spAutoFit/>
          </a:bodyPr>
          <a:lstStyle/>
          <a:p>
            <a:r>
              <a:rPr lang="tr-TR" sz="3200">
                <a:solidFill>
                  <a:schemeClr val="bg1"/>
                </a:solidFill>
                <a:latin typeface="Calibri" panose="020F0502020204030204" pitchFamily="34" charset="0"/>
                <a:ea typeface="Calibri" panose="020F0502020204030204" pitchFamily="34" charset="0"/>
                <a:cs typeface="Times New Roman" panose="02020603050405020304" pitchFamily="18" charset="0"/>
              </a:rPr>
              <a:t>Emeğin kapitalist üretim koşullarındaki niteliği onun insani toplumsal karakterini tahrip eder.</a:t>
            </a:r>
            <a:endParaRPr lang="en-GB" sz="3200">
              <a:solidFill>
                <a:schemeClr val="bg1"/>
              </a:solidFill>
            </a:endParaRPr>
          </a:p>
        </p:txBody>
      </p:sp>
    </p:spTree>
    <p:extLst>
      <p:ext uri="{BB962C8B-B14F-4D97-AF65-F5344CB8AC3E}">
        <p14:creationId xmlns:p14="http://schemas.microsoft.com/office/powerpoint/2010/main" val="3847451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12984" y="1886635"/>
            <a:ext cx="9683261" cy="2677656"/>
          </a:xfrm>
          <a:prstGeom prst="rect">
            <a:avLst/>
          </a:prstGeom>
        </p:spPr>
        <p:txBody>
          <a:bodyPr wrap="square">
            <a:spAutoFit/>
          </a:bodyPr>
          <a:lstStyle/>
          <a:p>
            <a:pPr algn="just"/>
            <a:r>
              <a:rPr lang="en-GB" sz="2800" smtClean="0">
                <a:solidFill>
                  <a:schemeClr val="bg1"/>
                </a:solidFill>
              </a:rPr>
              <a:t>Emek artık özü itibariyle toplumsal olan insan yaşamının bir ifadesi değil, toplumsal varoluşun reddidir.</a:t>
            </a:r>
            <a:r>
              <a:rPr lang="tr-TR" sz="2800">
                <a:solidFill>
                  <a:schemeClr val="bg1"/>
                </a:solidFill>
              </a:rPr>
              <a:t> Kapitalistin çıkarları doğrudan işçininkilere karşıttır. Bu, iki tarafın birbirine yararının dokunabileceği bir ortaklık ilişkisi değildir. Bu, insanların birbirleriyle zorunlu olarak çatışma içine düşecekleri sömürü ve tahakküme dayalı bir ilişkidir.</a:t>
            </a:r>
            <a:endParaRPr lang="en-GB" sz="2800">
              <a:solidFill>
                <a:schemeClr val="bg1"/>
              </a:solidFill>
            </a:endParaRPr>
          </a:p>
        </p:txBody>
      </p:sp>
    </p:spTree>
    <p:extLst>
      <p:ext uri="{BB962C8B-B14F-4D97-AF65-F5344CB8AC3E}">
        <p14:creationId xmlns:p14="http://schemas.microsoft.com/office/powerpoint/2010/main" val="913864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218709" y="1441159"/>
            <a:ext cx="6847876" cy="3970318"/>
          </a:xfrm>
          <a:prstGeom prst="rect">
            <a:avLst/>
          </a:prstGeom>
        </p:spPr>
        <p:txBody>
          <a:bodyPr wrap="square">
            <a:spAutoFit/>
          </a:bodyPr>
          <a:lstStyle/>
          <a:p>
            <a:pPr algn="just"/>
            <a:r>
              <a:rPr lang="en-GB" sz="2800">
                <a:solidFill>
                  <a:schemeClr val="bg1"/>
                </a:solidFill>
              </a:rPr>
              <a:t>Kitabın anahtarı “Metanın Fetiş Karakteri ve Bunun Sırrı” başlıklı meşhur bölümde saklıdır</a:t>
            </a:r>
            <a:r>
              <a:rPr lang="en-GB" sz="2800" smtClean="0">
                <a:solidFill>
                  <a:schemeClr val="bg1"/>
                </a:solidFill>
              </a:rPr>
              <a:t>.</a:t>
            </a:r>
            <a:endParaRPr lang="tr-TR" sz="2800" smtClean="0">
              <a:solidFill>
                <a:schemeClr val="bg1"/>
              </a:solidFill>
            </a:endParaRPr>
          </a:p>
          <a:p>
            <a:pPr algn="just"/>
            <a:endParaRPr lang="tr-TR" sz="2800">
              <a:solidFill>
                <a:schemeClr val="bg1"/>
              </a:solidFill>
            </a:endParaRPr>
          </a:p>
          <a:p>
            <a:pPr algn="just"/>
            <a:r>
              <a:rPr lang="tr-TR" sz="2800">
                <a:solidFill>
                  <a:schemeClr val="bg1"/>
                </a:solidFill>
              </a:rPr>
              <a:t>M</a:t>
            </a:r>
            <a:r>
              <a:rPr lang="en-GB" sz="2800" smtClean="0">
                <a:solidFill>
                  <a:schemeClr val="bg1"/>
                </a:solidFill>
              </a:rPr>
              <a:t>eta </a:t>
            </a:r>
            <a:r>
              <a:rPr lang="en-GB" sz="2800">
                <a:solidFill>
                  <a:schemeClr val="bg1"/>
                </a:solidFill>
              </a:rPr>
              <a:t>mübadelesi şeylerin şeylerle girdiği bir ilişkiye dönüşür ve ardındaki toplumsal ilişkiler büsbütün gözlerden silinir. </a:t>
            </a:r>
            <a:endParaRPr lang="tr-TR" sz="2800" smtClean="0">
              <a:solidFill>
                <a:schemeClr val="bg1"/>
              </a:solidFill>
            </a:endParaRPr>
          </a:p>
          <a:p>
            <a:pPr algn="just"/>
            <a:endParaRPr lang="tr-TR" sz="2800">
              <a:solidFill>
                <a:schemeClr val="bg1"/>
              </a:solidFill>
            </a:endParaRPr>
          </a:p>
          <a:p>
            <a:pPr algn="just"/>
            <a:r>
              <a:rPr lang="en-GB" sz="2800">
                <a:solidFill>
                  <a:schemeClr val="bg1"/>
                </a:solidFill>
              </a:rPr>
              <a:t>Metanın değeri, bir şeyin maddi özelliği değildir. Bu, meta formunun esrarıdır.</a:t>
            </a:r>
          </a:p>
        </p:txBody>
      </p:sp>
      <p:pic>
        <p:nvPicPr>
          <p:cNvPr id="17410" name="Picture 2" descr="https://upload.wikimedia.org/wikipedia/commons/8/8d/Zentralbibliothek_Z%C3%BCrich_Das_Kapital_Marx_1867.jpg"/>
          <p:cNvPicPr>
            <a:picLocks noChangeAspect="1" noChangeArrowheads="1"/>
          </p:cNvPicPr>
          <p:nvPr/>
        </p:nvPicPr>
        <p:blipFill>
          <a:blip r:embed="rId2" cstate="print"/>
          <a:srcRect/>
          <a:stretch>
            <a:fillRect/>
          </a:stretch>
        </p:blipFill>
        <p:spPr bwMode="auto">
          <a:xfrm>
            <a:off x="665019" y="848255"/>
            <a:ext cx="2918690" cy="4921081"/>
          </a:xfrm>
          <a:prstGeom prst="rect">
            <a:avLst/>
          </a:prstGeom>
          <a:noFill/>
        </p:spPr>
      </p:pic>
    </p:spTree>
    <p:extLst>
      <p:ext uri="{BB962C8B-B14F-4D97-AF65-F5344CB8AC3E}">
        <p14:creationId xmlns:p14="http://schemas.microsoft.com/office/powerpoint/2010/main" val="3613700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48860" y="1232320"/>
            <a:ext cx="10222525" cy="4832092"/>
          </a:xfrm>
          <a:prstGeom prst="rect">
            <a:avLst/>
          </a:prstGeom>
        </p:spPr>
        <p:txBody>
          <a:bodyPr wrap="square">
            <a:spAutoFit/>
          </a:bodyPr>
          <a:lstStyle/>
          <a:p>
            <a:pPr algn="just"/>
            <a:r>
              <a:rPr lang="tr-TR" sz="2800">
                <a:solidFill>
                  <a:schemeClr val="bg1"/>
                </a:solidFill>
                <a:latin typeface="Calibri" panose="020F0502020204030204" pitchFamily="34" charset="0"/>
                <a:ea typeface="Calibri" panose="020F0502020204030204" pitchFamily="34" charset="0"/>
                <a:cs typeface="Times New Roman" panose="02020603050405020304" pitchFamily="18" charset="0"/>
              </a:rPr>
              <a:t>Marx’ın </a:t>
            </a:r>
            <a:r>
              <a:rPr lang="tr-TR" sz="2800" i="1">
                <a:solidFill>
                  <a:schemeClr val="bg1"/>
                </a:solidFill>
                <a:latin typeface="Calibri" panose="020F0502020204030204" pitchFamily="34" charset="0"/>
                <a:ea typeface="Calibri" panose="020F0502020204030204" pitchFamily="34" charset="0"/>
                <a:cs typeface="Times New Roman" panose="02020603050405020304" pitchFamily="18" charset="0"/>
              </a:rPr>
              <a:t>Kapital</a:t>
            </a:r>
            <a:r>
              <a:rPr lang="tr-TR" sz="2800">
                <a:solidFill>
                  <a:schemeClr val="bg1"/>
                </a:solidFill>
                <a:latin typeface="Calibri" panose="020F0502020204030204" pitchFamily="34" charset="0"/>
                <a:ea typeface="Calibri" panose="020F0502020204030204" pitchFamily="34" charset="0"/>
                <a:cs typeface="Times New Roman" panose="02020603050405020304" pitchFamily="18" charset="0"/>
              </a:rPr>
              <a:t>’deki muazzam çabası, bu toplumsal hiyeroglifi deşifre etmek ve bunu yaparak metadaki fetişizm esrarını çözmektir</a:t>
            </a:r>
            <a:r>
              <a:rPr lang="tr-TR" sz="28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pPr algn="just"/>
            <a:endParaRPr lang="tr-TR" sz="2800">
              <a:solidFill>
                <a:schemeClr val="bg1"/>
              </a:solidFill>
              <a:latin typeface="Calibri" panose="020F0502020204030204" pitchFamily="34" charset="0"/>
              <a:cs typeface="Times New Roman" panose="02020603050405020304" pitchFamily="18" charset="0"/>
            </a:endParaRPr>
          </a:p>
          <a:p>
            <a:pPr algn="just"/>
            <a:r>
              <a:rPr lang="en-GB" sz="2800">
                <a:solidFill>
                  <a:schemeClr val="bg1"/>
                </a:solidFill>
              </a:rPr>
              <a:t>Meta fetişizmi, toplumsal üretim ilişkilerinin kelimenin gerçek anlamıyla şeyler arasındaki bir ilişki olarak nesneleşmesidir. </a:t>
            </a:r>
            <a:endParaRPr lang="tr-TR" sz="2800" smtClean="0">
              <a:solidFill>
                <a:schemeClr val="bg1"/>
              </a:solidFill>
            </a:endParaRPr>
          </a:p>
          <a:p>
            <a:pPr algn="just"/>
            <a:endParaRPr lang="tr-TR" sz="2800">
              <a:solidFill>
                <a:schemeClr val="bg1"/>
              </a:solidFill>
            </a:endParaRPr>
          </a:p>
          <a:p>
            <a:pPr algn="just"/>
            <a:r>
              <a:rPr lang="en-GB" sz="2800">
                <a:solidFill>
                  <a:schemeClr val="bg1"/>
                </a:solidFill>
              </a:rPr>
              <a:t>Emtianın emtia olarak değeri onu, meta olan parayla mübadele etme sırasında ortaya çıkar ve bu süreç, metayı üreten olduğu halde, kendi emeğinin ürünü olan şey üzerinde hiçbir kontrol gücü olmayan ve ondan </a:t>
            </a:r>
            <a:r>
              <a:rPr lang="en-GB" sz="2800" smtClean="0">
                <a:solidFill>
                  <a:schemeClr val="bg1"/>
                </a:solidFill>
              </a:rPr>
              <a:t>ancak </a:t>
            </a:r>
            <a:r>
              <a:rPr lang="en-GB" sz="2800">
                <a:solidFill>
                  <a:schemeClr val="bg1"/>
                </a:solidFill>
              </a:rPr>
              <a:t>hayatını sürdürebilecek ücret dışında hiçbir fayda edinmeyenler pahasına işler.</a:t>
            </a:r>
          </a:p>
        </p:txBody>
      </p:sp>
    </p:spTree>
    <p:extLst>
      <p:ext uri="{BB962C8B-B14F-4D97-AF65-F5344CB8AC3E}">
        <p14:creationId xmlns:p14="http://schemas.microsoft.com/office/powerpoint/2010/main" val="681041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319255" y="952547"/>
            <a:ext cx="4813754" cy="1384995"/>
          </a:xfrm>
          <a:prstGeom prst="rect">
            <a:avLst/>
          </a:prstGeom>
        </p:spPr>
        <p:txBody>
          <a:bodyPr wrap="none">
            <a:spAutoFit/>
          </a:bodyPr>
          <a:lstStyle/>
          <a:p>
            <a:r>
              <a:rPr lang="tr-TR" sz="2800" smtClean="0">
                <a:solidFill>
                  <a:schemeClr val="bg1"/>
                </a:solidFill>
              </a:rPr>
              <a:t>Giorgio Agamben: </a:t>
            </a:r>
          </a:p>
          <a:p>
            <a:endParaRPr lang="tr-TR" sz="2800" smtClean="0">
              <a:solidFill>
                <a:schemeClr val="bg1"/>
              </a:solidFill>
            </a:endParaRPr>
          </a:p>
          <a:p>
            <a:r>
              <a:rPr lang="tr-TR" sz="2800" smtClean="0">
                <a:solidFill>
                  <a:schemeClr val="bg1"/>
                </a:solidFill>
              </a:rPr>
              <a:t>“Tanrı ölmedi, paraya dönüştü” </a:t>
            </a:r>
            <a:endParaRPr lang="tr-TR" sz="2800">
              <a:solidFill>
                <a:schemeClr val="bg1"/>
              </a:solidFill>
            </a:endParaRPr>
          </a:p>
        </p:txBody>
      </p:sp>
      <p:pic>
        <p:nvPicPr>
          <p:cNvPr id="1028" name="Picture 4" descr="http://cenj.ehess.fr/docannexe/file/324/giorgio_agamben_filosofo_italiano_pagina_do_e.jpg"/>
          <p:cNvPicPr>
            <a:picLocks noChangeAspect="1" noChangeArrowheads="1"/>
          </p:cNvPicPr>
          <p:nvPr/>
        </p:nvPicPr>
        <p:blipFill>
          <a:blip r:embed="rId2" cstate="print"/>
          <a:srcRect/>
          <a:stretch>
            <a:fillRect/>
          </a:stretch>
        </p:blipFill>
        <p:spPr bwMode="auto">
          <a:xfrm>
            <a:off x="6695273" y="648183"/>
            <a:ext cx="4668532" cy="2504312"/>
          </a:xfrm>
          <a:prstGeom prst="rect">
            <a:avLst/>
          </a:prstGeom>
          <a:noFill/>
        </p:spPr>
      </p:pic>
      <p:sp>
        <p:nvSpPr>
          <p:cNvPr id="7" name="6 Dikdörtgen"/>
          <p:cNvSpPr/>
          <p:nvPr/>
        </p:nvSpPr>
        <p:spPr>
          <a:xfrm>
            <a:off x="1369669" y="3514916"/>
            <a:ext cx="9973521" cy="2677656"/>
          </a:xfrm>
          <a:prstGeom prst="rect">
            <a:avLst/>
          </a:prstGeom>
        </p:spPr>
        <p:txBody>
          <a:bodyPr wrap="square">
            <a:spAutoFit/>
          </a:bodyPr>
          <a:lstStyle/>
          <a:p>
            <a:r>
              <a:rPr lang="tr-TR" sz="2400" smtClean="0">
                <a:solidFill>
                  <a:schemeClr val="bg1"/>
                </a:solidFill>
              </a:rPr>
              <a:t>Olan biteni anlamak için, Walter Benjamin’in kapitalizmin düz anlamıyla bir din; ne ateşkes ne de esenlik tanıdığı için şimdiye kadar var olmuş en vahşi, en amansız ve en akıldışı din olduğu biçimindeki fikrini yorumlamak zorundayız. Onun adına daimi bir tapınma hali yürütülüyor; ayini emek ve nesnesi de para olan bir tapınma hali. </a:t>
            </a:r>
            <a:r>
              <a:rPr lang="tr-TR" sz="2400" i="1" smtClean="0">
                <a:solidFill>
                  <a:schemeClr val="bg1"/>
                </a:solidFill>
              </a:rPr>
              <a:t>Banka</a:t>
            </a:r>
            <a:r>
              <a:rPr lang="tr-TR" sz="2400" smtClean="0">
                <a:solidFill>
                  <a:schemeClr val="bg1"/>
                </a:solidFill>
              </a:rPr>
              <a:t> –bir yüze sahip olmayan işçi arıları ve uzmanlarıyla– kilisenin ve rahiplerinin yerini almış durumda ve krediler üzerindeki hükmüyle imanı manipüle edip yönetmektedir.</a:t>
            </a:r>
            <a:endParaRPr lang="tr-TR" sz="240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894542" y="2348346"/>
            <a:ext cx="6475234" cy="2554545"/>
          </a:xfrm>
          <a:prstGeom prst="rect">
            <a:avLst/>
          </a:prstGeom>
          <a:noFill/>
        </p:spPr>
        <p:txBody>
          <a:bodyPr wrap="none" rtlCol="0">
            <a:spAutoFit/>
          </a:bodyPr>
          <a:lstStyle/>
          <a:p>
            <a:pPr algn="ctr"/>
            <a:r>
              <a:rPr lang="tr-TR" sz="3200" smtClean="0">
                <a:solidFill>
                  <a:schemeClr val="bg1"/>
                </a:solidFill>
              </a:rPr>
              <a:t>MAX WEBER</a:t>
            </a:r>
          </a:p>
          <a:p>
            <a:pPr algn="ctr"/>
            <a:endParaRPr lang="tr-TR" sz="3200" smtClean="0">
              <a:solidFill>
                <a:schemeClr val="bg1"/>
              </a:solidFill>
            </a:endParaRPr>
          </a:p>
          <a:p>
            <a:pPr algn="ctr"/>
            <a:r>
              <a:rPr lang="tr-TR" sz="3200" smtClean="0">
                <a:solidFill>
                  <a:schemeClr val="bg1"/>
                </a:solidFill>
              </a:rPr>
              <a:t>ARAÇSAL AKIL VE</a:t>
            </a:r>
          </a:p>
          <a:p>
            <a:pPr algn="ctr"/>
            <a:r>
              <a:rPr lang="tr-TR" sz="3200" smtClean="0">
                <a:solidFill>
                  <a:schemeClr val="bg1"/>
                </a:solidFill>
              </a:rPr>
              <a:t> DÜNYANIN BÜYÜSÜNÜN BOZULMASI</a:t>
            </a:r>
          </a:p>
          <a:p>
            <a:pPr algn="ctr"/>
            <a:endParaRPr lang="tr-TR" sz="320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029200" y="1698670"/>
            <a:ext cx="6439167" cy="3539430"/>
          </a:xfrm>
          <a:prstGeom prst="rect">
            <a:avLst/>
          </a:prstGeom>
        </p:spPr>
        <p:txBody>
          <a:bodyPr wrap="square">
            <a:spAutoFit/>
          </a:bodyPr>
          <a:lstStyle/>
          <a:p>
            <a:pPr algn="just"/>
            <a:r>
              <a:rPr lang="tr-TR" sz="2800">
                <a:solidFill>
                  <a:schemeClr val="bg1"/>
                </a:solidFill>
                <a:latin typeface="Calibri" panose="020F0502020204030204" pitchFamily="34" charset="0"/>
                <a:ea typeface="Calibri" panose="020F0502020204030204" pitchFamily="34" charset="0"/>
                <a:cs typeface="Times New Roman" panose="02020603050405020304" pitchFamily="18" charset="0"/>
              </a:rPr>
              <a:t>Marx modernleşmenin motoru işlevi gören ve toplumsal yapının dönüşümünde tarihsel bir etkide bulunan fabrika kapitalizminin ilk ve en muazzam analizini </a:t>
            </a:r>
            <a:r>
              <a:rPr lang="tr-TR" sz="28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yapmıştır. Hayatı </a:t>
            </a:r>
            <a:r>
              <a:rPr lang="tr-TR" sz="2800">
                <a:solidFill>
                  <a:schemeClr val="bg1"/>
                </a:solidFill>
                <a:latin typeface="Calibri" panose="020F0502020204030204" pitchFamily="34" charset="0"/>
                <a:ea typeface="Calibri" panose="020F0502020204030204" pitchFamily="34" charset="0"/>
                <a:cs typeface="Times New Roman" panose="02020603050405020304" pitchFamily="18" charset="0"/>
              </a:rPr>
              <a:t>boyunca ilgilendiği bu meseleyle ilgili vardığı sonuçlar, ilk cildi 1867’de yayınlanan fakat tamamlanamayan başyapıtı </a:t>
            </a:r>
            <a:r>
              <a:rPr lang="tr-TR" sz="2800" i="1">
                <a:solidFill>
                  <a:schemeClr val="bg1"/>
                </a:solidFill>
                <a:latin typeface="Calibri" panose="020F0502020204030204" pitchFamily="34" charset="0"/>
                <a:ea typeface="Calibri" panose="020F0502020204030204" pitchFamily="34" charset="0"/>
                <a:cs typeface="Times New Roman" panose="02020603050405020304" pitchFamily="18" charset="0"/>
              </a:rPr>
              <a:t>Kapital</a:t>
            </a:r>
            <a:r>
              <a:rPr lang="tr-TR" sz="2800">
                <a:solidFill>
                  <a:schemeClr val="bg1"/>
                </a:solidFill>
                <a:latin typeface="Calibri" panose="020F0502020204030204" pitchFamily="34" charset="0"/>
                <a:ea typeface="Calibri" panose="020F0502020204030204" pitchFamily="34" charset="0"/>
                <a:cs typeface="Times New Roman" panose="02020603050405020304" pitchFamily="18" charset="0"/>
              </a:rPr>
              <a:t>’de yer </a:t>
            </a:r>
            <a:r>
              <a:rPr lang="tr-TR" sz="28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almıştır.</a:t>
            </a:r>
          </a:p>
        </p:txBody>
      </p:sp>
      <p:pic>
        <p:nvPicPr>
          <p:cNvPr id="29698" name="Picture 2" descr="http://2012books.lardbucket.org/books/sociology-comprehensive-edition/section_04/df8e1222f5c13e94d5722c4195dd38d7.jpg"/>
          <p:cNvPicPr>
            <a:picLocks noChangeAspect="1" noChangeArrowheads="1"/>
          </p:cNvPicPr>
          <p:nvPr/>
        </p:nvPicPr>
        <p:blipFill>
          <a:blip r:embed="rId2" cstate="print"/>
          <a:srcRect/>
          <a:stretch>
            <a:fillRect/>
          </a:stretch>
        </p:blipFill>
        <p:spPr bwMode="auto">
          <a:xfrm>
            <a:off x="633557" y="955964"/>
            <a:ext cx="3811670" cy="4939289"/>
          </a:xfrm>
          <a:prstGeom prst="rect">
            <a:avLst/>
          </a:prstGeom>
          <a:noFill/>
        </p:spPr>
      </p:pic>
    </p:spTree>
    <p:extLst>
      <p:ext uri="{BB962C8B-B14F-4D97-AF65-F5344CB8AC3E}">
        <p14:creationId xmlns:p14="http://schemas.microsoft.com/office/powerpoint/2010/main" val="1017678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smonitor.com/var/archive/storage/images/media/images/307-weber/9717934-1-eng-US/307-weber_standard_600x400.jpg"/>
          <p:cNvPicPr>
            <a:picLocks noChangeAspect="1" noChangeArrowheads="1"/>
          </p:cNvPicPr>
          <p:nvPr/>
        </p:nvPicPr>
        <p:blipFill>
          <a:blip r:embed="rId2" cstate="print"/>
          <a:srcRect/>
          <a:stretch>
            <a:fillRect/>
          </a:stretch>
        </p:blipFill>
        <p:spPr bwMode="auto">
          <a:xfrm>
            <a:off x="3711896" y="739541"/>
            <a:ext cx="4335402" cy="2890268"/>
          </a:xfrm>
          <a:prstGeom prst="rect">
            <a:avLst/>
          </a:prstGeom>
          <a:noFill/>
        </p:spPr>
      </p:pic>
      <p:sp>
        <p:nvSpPr>
          <p:cNvPr id="4" name="3 Dikdörtgen"/>
          <p:cNvSpPr/>
          <p:nvPr/>
        </p:nvSpPr>
        <p:spPr>
          <a:xfrm>
            <a:off x="3054924" y="4047993"/>
            <a:ext cx="5694219" cy="1815882"/>
          </a:xfrm>
          <a:prstGeom prst="rect">
            <a:avLst/>
          </a:prstGeom>
        </p:spPr>
        <p:txBody>
          <a:bodyPr wrap="square">
            <a:spAutoFit/>
          </a:bodyPr>
          <a:lstStyle/>
          <a:p>
            <a:pPr algn="just"/>
            <a:r>
              <a:rPr lang="tr-TR" sz="2800" smtClean="0">
                <a:solidFill>
                  <a:schemeClr val="bg1"/>
                </a:solidFill>
              </a:rPr>
              <a:t>Max Weber sosyolojisindeki iki merkezi sorun, artan ölçüde </a:t>
            </a:r>
            <a:r>
              <a:rPr lang="tr-TR" sz="2800" i="1" smtClean="0">
                <a:solidFill>
                  <a:schemeClr val="bg1"/>
                </a:solidFill>
              </a:rPr>
              <a:t>toplumun rasyonelleşmesi </a:t>
            </a:r>
            <a:r>
              <a:rPr lang="tr-TR" sz="2800" smtClean="0">
                <a:solidFill>
                  <a:schemeClr val="bg1"/>
                </a:solidFill>
              </a:rPr>
              <a:t>ve buna mukabil </a:t>
            </a:r>
            <a:r>
              <a:rPr lang="tr-TR" sz="2800" i="1" smtClean="0">
                <a:solidFill>
                  <a:schemeClr val="bg1"/>
                </a:solidFill>
              </a:rPr>
              <a:t>dünyanın büyüsünün bozulması</a:t>
            </a:r>
            <a:r>
              <a:rPr lang="tr-TR" sz="2800" smtClean="0">
                <a:solidFill>
                  <a:schemeClr val="bg1"/>
                </a:solidFill>
              </a:rPr>
              <a:t>dır. </a:t>
            </a:r>
            <a:endParaRPr lang="tr-TR" sz="2800">
              <a:solidFill>
                <a:schemeClr val="bg1"/>
              </a:solidFill>
            </a:endParaRPr>
          </a:p>
        </p:txBody>
      </p:sp>
    </p:spTree>
    <p:extLst>
      <p:ext uri="{BB962C8B-B14F-4D97-AF65-F5344CB8AC3E}">
        <p14:creationId xmlns:p14="http://schemas.microsoft.com/office/powerpoint/2010/main" val="1073107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smonitor.com/var/archive/storage/images/media/images/307-weber/9717934-1-eng-US/307-weber_standard_600x400.jpg"/>
          <p:cNvPicPr>
            <a:picLocks noChangeAspect="1" noChangeArrowheads="1"/>
          </p:cNvPicPr>
          <p:nvPr/>
        </p:nvPicPr>
        <p:blipFill>
          <a:blip r:embed="rId2" cstate="print"/>
          <a:srcRect/>
          <a:stretch>
            <a:fillRect/>
          </a:stretch>
        </p:blipFill>
        <p:spPr bwMode="auto">
          <a:xfrm>
            <a:off x="7743568" y="2543784"/>
            <a:ext cx="3935814" cy="2623876"/>
          </a:xfrm>
          <a:prstGeom prst="rect">
            <a:avLst/>
          </a:prstGeom>
          <a:noFill/>
        </p:spPr>
      </p:pic>
      <p:sp>
        <p:nvSpPr>
          <p:cNvPr id="5" name="4 Dikdörtgen"/>
          <p:cNvSpPr/>
          <p:nvPr/>
        </p:nvSpPr>
        <p:spPr>
          <a:xfrm>
            <a:off x="804475" y="1373970"/>
            <a:ext cx="3964547" cy="671851"/>
          </a:xfrm>
          <a:prstGeom prst="rect">
            <a:avLst/>
          </a:prstGeom>
        </p:spPr>
        <p:txBody>
          <a:bodyPr wrap="none">
            <a:spAutoFit/>
          </a:bodyPr>
          <a:lstStyle/>
          <a:p>
            <a:pPr>
              <a:lnSpc>
                <a:spcPct val="150000"/>
              </a:lnSpc>
            </a:pPr>
            <a:r>
              <a:rPr lang="tr-TR" sz="2800" smtClean="0">
                <a:solidFill>
                  <a:schemeClr val="bg1"/>
                </a:solidFill>
              </a:rPr>
              <a:t>araçsal/formel rasyonalite</a:t>
            </a:r>
          </a:p>
        </p:txBody>
      </p:sp>
      <p:sp>
        <p:nvSpPr>
          <p:cNvPr id="6" name="5 Dikdörtgen"/>
          <p:cNvSpPr/>
          <p:nvPr/>
        </p:nvSpPr>
        <p:spPr>
          <a:xfrm>
            <a:off x="720436" y="2261028"/>
            <a:ext cx="6490855" cy="3693319"/>
          </a:xfrm>
          <a:prstGeom prst="rect">
            <a:avLst/>
          </a:prstGeom>
        </p:spPr>
        <p:txBody>
          <a:bodyPr wrap="square">
            <a:spAutoFit/>
          </a:bodyPr>
          <a:lstStyle/>
          <a:p>
            <a:pPr algn="just"/>
            <a:r>
              <a:rPr lang="tr-TR" sz="2600" smtClean="0">
                <a:solidFill>
                  <a:schemeClr val="bg1"/>
                </a:solidFill>
              </a:rPr>
              <a:t>Bu tür bir ussallık modern ticari girişimlerin ve modern ulus devletin varlığına temel teşkil eder Modern ekonomik ve politik kurumlar </a:t>
            </a:r>
            <a:r>
              <a:rPr lang="tr-TR" sz="2600" i="1" smtClean="0">
                <a:solidFill>
                  <a:schemeClr val="bg1"/>
                </a:solidFill>
              </a:rPr>
              <a:t>teknik verimlilik</a:t>
            </a:r>
            <a:r>
              <a:rPr lang="tr-TR" sz="2600" smtClean="0">
                <a:solidFill>
                  <a:schemeClr val="bg1"/>
                </a:solidFill>
              </a:rPr>
              <a:t> peşinde koşar. Kapitalist işletmelerin amacı karlarını ençoklaştırmaktır. Bu amaca nasıl en iyi şekilde ulaşılacağı bütünüyle teknik bir sorudan ibarettir, kar sağlamak için en etkili  araçları bulmakla ilgili bir sorundur.</a:t>
            </a:r>
            <a:endParaRPr lang="tr-TR" sz="2600">
              <a:solidFill>
                <a:schemeClr val="bg1"/>
              </a:solidFill>
            </a:endParaRPr>
          </a:p>
        </p:txBody>
      </p:sp>
    </p:spTree>
    <p:extLst>
      <p:ext uri="{BB962C8B-B14F-4D97-AF65-F5344CB8AC3E}">
        <p14:creationId xmlns:p14="http://schemas.microsoft.com/office/powerpoint/2010/main" val="1073107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smonitor.com/var/archive/storage/images/media/images/307-weber/9717934-1-eng-US/307-weber_standard_600x400.jpg"/>
          <p:cNvPicPr>
            <a:picLocks noChangeAspect="1" noChangeArrowheads="1"/>
          </p:cNvPicPr>
          <p:nvPr/>
        </p:nvPicPr>
        <p:blipFill>
          <a:blip r:embed="rId2" cstate="print"/>
          <a:srcRect/>
          <a:stretch>
            <a:fillRect/>
          </a:stretch>
        </p:blipFill>
        <p:spPr bwMode="auto">
          <a:xfrm>
            <a:off x="7639660" y="2065801"/>
            <a:ext cx="3935814" cy="2623876"/>
          </a:xfrm>
          <a:prstGeom prst="rect">
            <a:avLst/>
          </a:prstGeom>
          <a:noFill/>
        </p:spPr>
      </p:pic>
      <p:sp>
        <p:nvSpPr>
          <p:cNvPr id="7" name="6 Dikdörtgen"/>
          <p:cNvSpPr/>
          <p:nvPr/>
        </p:nvSpPr>
        <p:spPr>
          <a:xfrm>
            <a:off x="581892" y="1949162"/>
            <a:ext cx="6421581" cy="3293209"/>
          </a:xfrm>
          <a:prstGeom prst="rect">
            <a:avLst/>
          </a:prstGeom>
        </p:spPr>
        <p:txBody>
          <a:bodyPr wrap="square">
            <a:spAutoFit/>
          </a:bodyPr>
          <a:lstStyle/>
          <a:p>
            <a:pPr algn="just"/>
            <a:r>
              <a:rPr lang="tr-TR" sz="2600" smtClean="0">
                <a:solidFill>
                  <a:schemeClr val="bg1"/>
                </a:solidFill>
              </a:rPr>
              <a:t>Nasıl ki Marx, fabrikadaki emek sürecinin analizinden, modern yaşamın iktisadi örgütlenmesinin işleyiş tarzını (</a:t>
            </a:r>
            <a:r>
              <a:rPr lang="tr-TR" sz="2600" i="1" smtClean="0">
                <a:solidFill>
                  <a:schemeClr val="bg1"/>
                </a:solidFill>
              </a:rPr>
              <a:t>modus operandi</a:t>
            </a:r>
            <a:r>
              <a:rPr lang="tr-TR" sz="2600" smtClean="0">
                <a:solidFill>
                  <a:schemeClr val="bg1"/>
                </a:solidFill>
              </a:rPr>
              <a:t>), onun içsel mantığını ortaya koyduysa, Weber de ofisin (büro, devlet dairesi) nasıl işlediğini analiz ederek buradan devletin işleyiş tarzına yani modern hayatın politik örgütlenmesine ulaşmıştır.</a:t>
            </a:r>
            <a:endParaRPr lang="tr-TR" sz="2600">
              <a:solidFill>
                <a:schemeClr val="bg1"/>
              </a:solidFill>
            </a:endParaRPr>
          </a:p>
        </p:txBody>
      </p:sp>
    </p:spTree>
    <p:extLst>
      <p:ext uri="{BB962C8B-B14F-4D97-AF65-F5344CB8AC3E}">
        <p14:creationId xmlns:p14="http://schemas.microsoft.com/office/powerpoint/2010/main" val="1073107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smonitor.com/var/archive/storage/images/media/images/307-weber/9717934-1-eng-US/307-weber_standard_600x400.jpg"/>
          <p:cNvPicPr>
            <a:picLocks noChangeAspect="1" noChangeArrowheads="1"/>
          </p:cNvPicPr>
          <p:nvPr/>
        </p:nvPicPr>
        <p:blipFill>
          <a:blip r:embed="rId2" cstate="print"/>
          <a:srcRect/>
          <a:stretch>
            <a:fillRect/>
          </a:stretch>
        </p:blipFill>
        <p:spPr bwMode="auto">
          <a:xfrm>
            <a:off x="7639660" y="2065801"/>
            <a:ext cx="3935814" cy="2623876"/>
          </a:xfrm>
          <a:prstGeom prst="rect">
            <a:avLst/>
          </a:prstGeom>
          <a:noFill/>
        </p:spPr>
      </p:pic>
      <p:sp>
        <p:nvSpPr>
          <p:cNvPr id="4" name="3 Dikdörtgen"/>
          <p:cNvSpPr/>
          <p:nvPr/>
        </p:nvSpPr>
        <p:spPr>
          <a:xfrm>
            <a:off x="685801" y="1588763"/>
            <a:ext cx="6629399" cy="3293209"/>
          </a:xfrm>
          <a:prstGeom prst="rect">
            <a:avLst/>
          </a:prstGeom>
        </p:spPr>
        <p:txBody>
          <a:bodyPr wrap="square">
            <a:spAutoFit/>
          </a:bodyPr>
          <a:lstStyle/>
          <a:p>
            <a:pPr algn="just"/>
            <a:r>
              <a:rPr lang="tr-TR" sz="2600" smtClean="0">
                <a:solidFill>
                  <a:schemeClr val="bg1"/>
                </a:solidFill>
              </a:rPr>
              <a:t>Modern bürokrasiler tutarlı, sistemli bir şekilde hazırlanmış ve kesin bir işleyiş biçimine sahip emir-itaat ilişkilerinden oluşur. Bunlar, uyum sağlamakta başarısız olanların yaptırımlar yoluyla uyuma zorlandığı “düzenlenmiş eşitşizliğe” dayalı sistemlerdir. Tabi konumda bulunanlar, üstlerinin sürekli gözetim ve değerlendirmesine tabidir.</a:t>
            </a:r>
            <a:endParaRPr lang="tr-TR" sz="2600">
              <a:solidFill>
                <a:schemeClr val="bg1"/>
              </a:solidFill>
            </a:endParaRPr>
          </a:p>
        </p:txBody>
      </p:sp>
    </p:spTree>
    <p:extLst>
      <p:ext uri="{BB962C8B-B14F-4D97-AF65-F5344CB8AC3E}">
        <p14:creationId xmlns:p14="http://schemas.microsoft.com/office/powerpoint/2010/main" val="10731079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smonitor.com/var/archive/storage/images/media/images/307-weber/9717934-1-eng-US/307-weber_standard_600x400.jpg"/>
          <p:cNvPicPr>
            <a:picLocks noChangeAspect="1" noChangeArrowheads="1"/>
          </p:cNvPicPr>
          <p:nvPr/>
        </p:nvPicPr>
        <p:blipFill>
          <a:blip r:embed="rId2" cstate="print"/>
          <a:srcRect/>
          <a:stretch>
            <a:fillRect/>
          </a:stretch>
        </p:blipFill>
        <p:spPr bwMode="auto">
          <a:xfrm>
            <a:off x="1197296" y="885009"/>
            <a:ext cx="4335402" cy="2890268"/>
          </a:xfrm>
          <a:prstGeom prst="rect">
            <a:avLst/>
          </a:prstGeom>
          <a:noFill/>
        </p:spPr>
      </p:pic>
      <p:sp>
        <p:nvSpPr>
          <p:cNvPr id="5" name="4 Dikdörtgen"/>
          <p:cNvSpPr/>
          <p:nvPr/>
        </p:nvSpPr>
        <p:spPr>
          <a:xfrm>
            <a:off x="1248225" y="4315139"/>
            <a:ext cx="9288157" cy="1815882"/>
          </a:xfrm>
          <a:prstGeom prst="rect">
            <a:avLst/>
          </a:prstGeom>
        </p:spPr>
        <p:txBody>
          <a:bodyPr wrap="square">
            <a:spAutoFit/>
          </a:bodyPr>
          <a:lstStyle/>
          <a:p>
            <a:pPr algn="just"/>
            <a:r>
              <a:rPr lang="tr-TR" sz="2800" smtClean="0">
                <a:solidFill>
                  <a:schemeClr val="bg1"/>
                </a:solidFill>
              </a:rPr>
              <a:t>“Modern dünya giderek hesaplayan, mekanize, teknik rasyonaliteye bağlı idari bir görünüme bürünmektedir. Rasyonel olarak hesaplanamayan şeylerin artık hiçbir önemi yoktur.”</a:t>
            </a:r>
            <a:endParaRPr lang="tr-TR" sz="2800">
              <a:solidFill>
                <a:schemeClr val="bg1"/>
              </a:solidFill>
            </a:endParaRPr>
          </a:p>
        </p:txBody>
      </p:sp>
    </p:spTree>
    <p:extLst>
      <p:ext uri="{BB962C8B-B14F-4D97-AF65-F5344CB8AC3E}">
        <p14:creationId xmlns:p14="http://schemas.microsoft.com/office/powerpoint/2010/main" val="10731079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smonitor.com/var/archive/storage/images/media/images/307-weber/9717934-1-eng-US/307-weber_standard_600x400.jpg"/>
          <p:cNvPicPr>
            <a:picLocks noChangeAspect="1" noChangeArrowheads="1"/>
          </p:cNvPicPr>
          <p:nvPr/>
        </p:nvPicPr>
        <p:blipFill>
          <a:blip r:embed="rId2" cstate="print"/>
          <a:srcRect/>
          <a:stretch>
            <a:fillRect/>
          </a:stretch>
        </p:blipFill>
        <p:spPr bwMode="auto">
          <a:xfrm>
            <a:off x="1197296" y="885009"/>
            <a:ext cx="4335402" cy="2890268"/>
          </a:xfrm>
          <a:prstGeom prst="rect">
            <a:avLst/>
          </a:prstGeom>
          <a:noFill/>
        </p:spPr>
      </p:pic>
      <p:sp>
        <p:nvSpPr>
          <p:cNvPr id="4" name="3 Dikdörtgen"/>
          <p:cNvSpPr/>
          <p:nvPr/>
        </p:nvSpPr>
        <p:spPr>
          <a:xfrm>
            <a:off x="1219201" y="4221218"/>
            <a:ext cx="9421090" cy="1815882"/>
          </a:xfrm>
          <a:prstGeom prst="rect">
            <a:avLst/>
          </a:prstGeom>
        </p:spPr>
        <p:txBody>
          <a:bodyPr wrap="square">
            <a:spAutoFit/>
          </a:bodyPr>
          <a:lstStyle/>
          <a:p>
            <a:pPr algn="just"/>
            <a:r>
              <a:rPr lang="tr-TR" sz="2800" smtClean="0">
                <a:solidFill>
                  <a:schemeClr val="bg1"/>
                </a:solidFill>
              </a:rPr>
              <a:t>Bu yönetsel dünyada, kişisel yaşam tüm yönleriyle rasyonel değerlendirmenin dışında tutulur: duygular, heyecanlar ve rasyonel olmayan diğer her şey. İdari ve rasyonel hesaplamanın eleğine takılmayan her şey bertaraf edilir.</a:t>
            </a:r>
            <a:endParaRPr lang="tr-TR" sz="2800">
              <a:solidFill>
                <a:schemeClr val="bg1"/>
              </a:solidFill>
            </a:endParaRPr>
          </a:p>
        </p:txBody>
      </p:sp>
    </p:spTree>
    <p:extLst>
      <p:ext uri="{BB962C8B-B14F-4D97-AF65-F5344CB8AC3E}">
        <p14:creationId xmlns:p14="http://schemas.microsoft.com/office/powerpoint/2010/main" val="10731079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http://media.tumblr.com/tumblr_ly2abgAY6O1r51f68.jpg"/>
          <p:cNvPicPr>
            <a:picLocks noChangeAspect="1" noChangeArrowheads="1"/>
          </p:cNvPicPr>
          <p:nvPr/>
        </p:nvPicPr>
        <p:blipFill>
          <a:blip r:embed="rId2" cstate="print"/>
          <a:srcRect/>
          <a:stretch>
            <a:fillRect/>
          </a:stretch>
        </p:blipFill>
        <p:spPr bwMode="auto">
          <a:xfrm>
            <a:off x="2774083" y="495951"/>
            <a:ext cx="6432262" cy="4824197"/>
          </a:xfrm>
          <a:prstGeom prst="rect">
            <a:avLst/>
          </a:prstGeom>
          <a:noFill/>
        </p:spPr>
      </p:pic>
      <p:sp>
        <p:nvSpPr>
          <p:cNvPr id="6" name="5 Metin kutusu"/>
          <p:cNvSpPr txBox="1"/>
          <p:nvPr/>
        </p:nvSpPr>
        <p:spPr>
          <a:xfrm>
            <a:off x="3578365" y="5465617"/>
            <a:ext cx="5268878" cy="892552"/>
          </a:xfrm>
          <a:prstGeom prst="rect">
            <a:avLst/>
          </a:prstGeom>
          <a:noFill/>
        </p:spPr>
        <p:txBody>
          <a:bodyPr wrap="none" rtlCol="0">
            <a:spAutoFit/>
          </a:bodyPr>
          <a:lstStyle/>
          <a:p>
            <a:pPr algn="ctr"/>
            <a:r>
              <a:rPr lang="tr-TR" sz="2600" smtClean="0">
                <a:solidFill>
                  <a:schemeClr val="bg1"/>
                </a:solidFill>
              </a:rPr>
              <a:t>Princess Mononoke - Hayao Miyazaki </a:t>
            </a:r>
          </a:p>
          <a:p>
            <a:pPr algn="ctr"/>
            <a:r>
              <a:rPr lang="tr-TR" sz="2600" smtClean="0">
                <a:solidFill>
                  <a:schemeClr val="bg1"/>
                </a:solidFill>
              </a:rPr>
              <a:t>(1997)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4918363" y="619401"/>
            <a:ext cx="6573982" cy="5262979"/>
          </a:xfrm>
          <a:prstGeom prst="rect">
            <a:avLst/>
          </a:prstGeom>
        </p:spPr>
        <p:txBody>
          <a:bodyPr wrap="square">
            <a:spAutoFit/>
          </a:bodyPr>
          <a:lstStyle/>
          <a:p>
            <a:pPr algn="just"/>
            <a:r>
              <a:rPr lang="tr-TR" sz="2800" smtClean="0">
                <a:solidFill>
                  <a:schemeClr val="bg1"/>
                </a:solidFill>
              </a:rPr>
              <a:t>Dünyanın sekülerleşmesi, doğa alemi ve insan deneyiminin kutsaldışılaştırılması anlamına gelir. Modernlik öncesi düşüncede dünya canlı, yaşayan bir şey olarak düşünülür. Modern bilimsel düşünce, dünyayı ölü bir cisim, kimyasal ve fiziksel özelliklerine göre analiz edilip, betimlenip sınıflandırılabilen safi bir madde olarak görür. Weber’e göre modern toplumlar, dünyayla ilgili rasyonel bilgi kapasitelerini artırdıkça, onu anlama ve deneyimleme güçlerini zayıflatırlar.</a:t>
            </a:r>
            <a:endParaRPr lang="tr-TR" sz="2800">
              <a:solidFill>
                <a:schemeClr val="bg1"/>
              </a:solidFill>
            </a:endParaRPr>
          </a:p>
        </p:txBody>
      </p:sp>
      <p:pic>
        <p:nvPicPr>
          <p:cNvPr id="53250" name="Picture 2" descr="https://s-media-cache-ak0.pinimg.com/236x/75/2f/54/752f544fd8cfacc3a351aef012394ac8.jpg"/>
          <p:cNvPicPr>
            <a:picLocks noChangeAspect="1" noChangeArrowheads="1"/>
          </p:cNvPicPr>
          <p:nvPr/>
        </p:nvPicPr>
        <p:blipFill>
          <a:blip r:embed="rId2" cstate="print"/>
          <a:srcRect/>
          <a:stretch>
            <a:fillRect/>
          </a:stretch>
        </p:blipFill>
        <p:spPr bwMode="auto">
          <a:xfrm>
            <a:off x="654340" y="308553"/>
            <a:ext cx="3605934" cy="5531138"/>
          </a:xfrm>
          <a:prstGeom prst="rect">
            <a:avLst/>
          </a:prstGeom>
          <a:noFill/>
        </p:spPr>
      </p:pic>
      <p:sp>
        <p:nvSpPr>
          <p:cNvPr id="6" name="5 Dikdörtgen"/>
          <p:cNvSpPr/>
          <p:nvPr/>
        </p:nvSpPr>
        <p:spPr>
          <a:xfrm>
            <a:off x="-540332" y="5816813"/>
            <a:ext cx="6096000" cy="892552"/>
          </a:xfrm>
          <a:prstGeom prst="rect">
            <a:avLst/>
          </a:prstGeom>
        </p:spPr>
        <p:txBody>
          <a:bodyPr>
            <a:spAutoFit/>
          </a:bodyPr>
          <a:lstStyle/>
          <a:p>
            <a:pPr algn="ctr"/>
            <a:r>
              <a:rPr lang="en-US" sz="2600" smtClean="0">
                <a:solidFill>
                  <a:schemeClr val="bg1"/>
                </a:solidFill>
              </a:rPr>
              <a:t>Tomoyo Ihaya</a:t>
            </a:r>
            <a:r>
              <a:rPr lang="tr-TR" sz="2600" smtClean="0">
                <a:solidFill>
                  <a:schemeClr val="bg1"/>
                </a:solidFill>
              </a:rPr>
              <a:t> </a:t>
            </a:r>
          </a:p>
          <a:p>
            <a:pPr algn="ctr"/>
            <a:r>
              <a:rPr lang="en-US" sz="2600" smtClean="0">
                <a:solidFill>
                  <a:schemeClr val="bg1"/>
                </a:solidFill>
              </a:rPr>
              <a:t>Garden of Life</a:t>
            </a:r>
            <a:r>
              <a:rPr lang="tr-TR" sz="2600" smtClean="0">
                <a:solidFill>
                  <a:schemeClr val="bg1"/>
                </a:solidFill>
              </a:rPr>
              <a:t> (</a:t>
            </a:r>
            <a:r>
              <a:rPr lang="en-US" sz="2600" smtClean="0">
                <a:solidFill>
                  <a:schemeClr val="bg1"/>
                </a:solidFill>
              </a:rPr>
              <a:t>2001)</a:t>
            </a:r>
            <a:endParaRPr lang="tr-TR" sz="260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2.bp.blogspot.com/-BTdgWcQAGnM/T3xTkOaIuTI/AAAAAAAAAB4/TGB8sPvbyCo/s1600/1.jpg"/>
          <p:cNvPicPr>
            <a:picLocks noChangeAspect="1" noChangeArrowheads="1"/>
          </p:cNvPicPr>
          <p:nvPr/>
        </p:nvPicPr>
        <p:blipFill>
          <a:blip r:embed="rId2" cstate="print"/>
          <a:srcRect/>
          <a:stretch>
            <a:fillRect/>
          </a:stretch>
        </p:blipFill>
        <p:spPr bwMode="auto">
          <a:xfrm>
            <a:off x="481331" y="751499"/>
            <a:ext cx="3308659" cy="5268565"/>
          </a:xfrm>
          <a:prstGeom prst="rect">
            <a:avLst/>
          </a:prstGeom>
          <a:noFill/>
        </p:spPr>
      </p:pic>
      <p:sp>
        <p:nvSpPr>
          <p:cNvPr id="5" name="4 Dikdörtgen"/>
          <p:cNvSpPr/>
          <p:nvPr/>
        </p:nvSpPr>
        <p:spPr>
          <a:xfrm>
            <a:off x="4151670" y="1388750"/>
            <a:ext cx="7527711" cy="4093428"/>
          </a:xfrm>
          <a:prstGeom prst="rect">
            <a:avLst/>
          </a:prstGeom>
        </p:spPr>
        <p:txBody>
          <a:bodyPr wrap="square">
            <a:spAutoFit/>
          </a:bodyPr>
          <a:lstStyle/>
          <a:p>
            <a:pPr algn="just"/>
            <a:r>
              <a:rPr lang="tr-TR" sz="2600" smtClean="0">
                <a:solidFill>
                  <a:schemeClr val="bg1"/>
                </a:solidFill>
              </a:rPr>
              <a:t>Asketizm dünyayı yeniden kurmayı ve kendi ideallerini dünyada gerçekleştirmeyi üzerine aldıktan sonra, tarihte daha önce hiç görülmediği bir biçimde bu dünyanın malları, insanlar üzerinde artan ve nihayet kaçınılmaz bir güç kazanmıştır. Günümüzde dini asketizmin ruhu –kimbilir belki de en sonunda-  kafesinden kaçtı. Fakat muzaffer kapitalizm mekanik temellere dayandığı için artık onun desteğine muhtaç değil. Güler yüzlü mirasçısı aydınlanmanın yüzü de giderek soluyor. </a:t>
            </a:r>
            <a:endParaRPr lang="tr-TR" sz="2600">
              <a:solidFill>
                <a:schemeClr val="bg1"/>
              </a:solidFill>
            </a:endParaRPr>
          </a:p>
        </p:txBody>
      </p:sp>
    </p:spTree>
    <p:extLst>
      <p:ext uri="{BB962C8B-B14F-4D97-AF65-F5344CB8AC3E}">
        <p14:creationId xmlns:p14="http://schemas.microsoft.com/office/powerpoint/2010/main" val="799700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4336471" y="1388193"/>
            <a:ext cx="7259783" cy="4093428"/>
          </a:xfrm>
          <a:prstGeom prst="rect">
            <a:avLst/>
          </a:prstGeom>
        </p:spPr>
        <p:txBody>
          <a:bodyPr wrap="square">
            <a:spAutoFit/>
          </a:bodyPr>
          <a:lstStyle/>
          <a:p>
            <a:pPr algn="just"/>
            <a:r>
              <a:rPr lang="tr-TR" sz="2600" smtClean="0">
                <a:solidFill>
                  <a:schemeClr val="bg1"/>
                </a:solidFill>
              </a:rPr>
              <a:t>O kafese gelecekte kimin düşeceğini de, bu muazzam gelişmenin sonunda eski düşünce ve ideallerin yeniden uyanıp uyanmayacağını da, bunların hiçbir olmadığı takdirde bizi kontrolsüz kibirle yüklü mekanik bir taşlaşma halinin mi beklediğini henüz kimse bilmiyor. Bu kültürel gelişimin son aşaması için gerçekte şu söylenebilir: Ruh yoksunu uzmanlar, kalp yoksunu zevk düşkünleri; bu hükümsüzler, daha önce erişilmemiş bir uygarlık mertebesine ulaştıklarını hayal ederler.</a:t>
            </a:r>
            <a:endParaRPr lang="tr-TR" sz="2600"/>
          </a:p>
        </p:txBody>
      </p:sp>
      <p:pic>
        <p:nvPicPr>
          <p:cNvPr id="5" name="Picture 2" descr="http://2.bp.blogspot.com/-BTdgWcQAGnM/T3xTkOaIuTI/AAAAAAAAAB4/TGB8sPvbyCo/s1600/1.jpg"/>
          <p:cNvPicPr>
            <a:picLocks noChangeAspect="1" noChangeArrowheads="1"/>
          </p:cNvPicPr>
          <p:nvPr/>
        </p:nvPicPr>
        <p:blipFill>
          <a:blip r:embed="rId2" cstate="print"/>
          <a:srcRect/>
          <a:stretch>
            <a:fillRect/>
          </a:stretch>
        </p:blipFill>
        <p:spPr bwMode="auto">
          <a:xfrm>
            <a:off x="585241" y="751499"/>
            <a:ext cx="3308659" cy="526856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d.gr-assets.com/books/1328864061l/183561.jpg"/>
          <p:cNvPicPr>
            <a:picLocks noChangeAspect="1" noChangeArrowheads="1"/>
          </p:cNvPicPr>
          <p:nvPr/>
        </p:nvPicPr>
        <p:blipFill>
          <a:blip r:embed="rId2" cstate="print"/>
          <a:srcRect/>
          <a:stretch>
            <a:fillRect/>
          </a:stretch>
        </p:blipFill>
        <p:spPr bwMode="auto">
          <a:xfrm>
            <a:off x="633556" y="342901"/>
            <a:ext cx="3799791" cy="6016336"/>
          </a:xfrm>
          <a:prstGeom prst="rect">
            <a:avLst/>
          </a:prstGeom>
          <a:noFill/>
        </p:spPr>
      </p:pic>
      <p:sp>
        <p:nvSpPr>
          <p:cNvPr id="6" name="5 Dikdörtgen"/>
          <p:cNvSpPr/>
          <p:nvPr/>
        </p:nvSpPr>
        <p:spPr>
          <a:xfrm>
            <a:off x="4939144" y="1658219"/>
            <a:ext cx="6511637" cy="3539430"/>
          </a:xfrm>
          <a:prstGeom prst="rect">
            <a:avLst/>
          </a:prstGeom>
        </p:spPr>
        <p:txBody>
          <a:bodyPr wrap="square">
            <a:spAutoFit/>
          </a:bodyPr>
          <a:lstStyle/>
          <a:p>
            <a:pPr algn="just"/>
            <a:endParaRPr lang="tr-TR" sz="2800" smtClean="0">
              <a:solidFill>
                <a:schemeClr val="bg1"/>
              </a:solidFill>
              <a:cs typeface="Times New Roman" panose="02020603050405020304" pitchFamily="18" charset="0"/>
            </a:endParaRPr>
          </a:p>
          <a:p>
            <a:pPr algn="just"/>
            <a:r>
              <a:rPr lang="tr-TR" sz="2800" i="1" smtClean="0">
                <a:solidFill>
                  <a:schemeClr val="bg1"/>
                </a:solidFill>
              </a:rPr>
              <a:t>1844 El Yazmaları’nda</a:t>
            </a:r>
            <a:r>
              <a:rPr lang="en-GB" sz="2800" smtClean="0">
                <a:solidFill>
                  <a:schemeClr val="bg1"/>
                </a:solidFill>
              </a:rPr>
              <a:t>, fabrika kapitalizminin etkisi altındaki emeğin niteliğine odaklan</a:t>
            </a:r>
            <a:r>
              <a:rPr lang="tr-TR" sz="2800" smtClean="0">
                <a:solidFill>
                  <a:schemeClr val="bg1"/>
                </a:solidFill>
              </a:rPr>
              <a:t>mış; n</a:t>
            </a:r>
            <a:r>
              <a:rPr lang="en-GB" sz="2800" smtClean="0">
                <a:solidFill>
                  <a:schemeClr val="bg1"/>
                </a:solidFill>
              </a:rPr>
              <a:t>e insanlığın ne de insan ilişkilerinin olması gerektiği gibi ifadesini bulamadığı bu koşullar altında çalışan işçinin zorunlu olarak kendi emeğine yabancılaştığını (alienated) savunur. </a:t>
            </a:r>
            <a:endParaRPr lang="en-GB" sz="280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511550" algn="l"/>
              </a:tabLst>
            </a:pPr>
            <a:r>
              <a:rPr kumimoji="0" lang="tr-TR" sz="1100" b="1" i="0" u="none" strike="noStrike" cap="none" normalizeH="0" baseline="0" smtClean="0">
                <a:ln>
                  <a:noFill/>
                </a:ln>
                <a:solidFill>
                  <a:schemeClr val="tx1"/>
                </a:solidFill>
                <a:effectLst/>
                <a:latin typeface="Calibri" pitchFamily="34" charset="0"/>
                <a:ea typeface="Calibri" pitchFamily="34" charset="0"/>
                <a:cs typeface="Arial" pitchFamily="34" charset="0"/>
              </a:rPr>
              <a:t>Bilincin Şeyleşmesi</a:t>
            </a:r>
            <a:endParaRPr kumimoji="0" lang="tr-TR" sz="1100" b="0" i="0" u="none" strike="noStrike" cap="none" normalizeH="0" baseline="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11550" algn="l"/>
              </a:tabLst>
            </a:pPr>
            <a:r>
              <a:rPr kumimoji="0" lang="tr-TR" sz="1100" b="0" i="0" u="none" strike="noStrike" cap="none" normalizeH="0" baseline="0" smtClean="0">
                <a:ln>
                  <a:noFill/>
                </a:ln>
                <a:solidFill>
                  <a:schemeClr val="tx1"/>
                </a:solidFill>
                <a:effectLst/>
                <a:latin typeface="Arial" pitchFamily="34" charset="0"/>
                <a:ea typeface="Calibri" pitchFamily="34" charset="0"/>
                <a:cs typeface="Arial" pitchFamily="34" charset="0"/>
              </a:rPr>
              <a:t>Georg Lukács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427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511550" algn="l"/>
              </a:tabLst>
            </a:pPr>
            <a:r>
              <a:rPr kumimoji="0" lang="tr-TR" sz="1100" b="1" i="0" u="none" strike="noStrike" cap="none" normalizeH="0" baseline="0" smtClean="0">
                <a:ln>
                  <a:noFill/>
                </a:ln>
                <a:solidFill>
                  <a:schemeClr val="tx1"/>
                </a:solidFill>
                <a:effectLst/>
                <a:latin typeface="Calibri" pitchFamily="34" charset="0"/>
                <a:ea typeface="Calibri" pitchFamily="34" charset="0"/>
                <a:cs typeface="Arial" pitchFamily="34" charset="0"/>
              </a:rPr>
              <a:t>Bilincin Şeyleşmesi</a:t>
            </a:r>
            <a:endParaRPr kumimoji="0" lang="tr-TR" sz="1100" b="0" i="0" u="none" strike="noStrike" cap="none" normalizeH="0" baseline="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11550" algn="l"/>
              </a:tabLst>
            </a:pPr>
            <a:r>
              <a:rPr kumimoji="0" lang="tr-TR" sz="1100" b="0" i="0" u="none" strike="noStrike" cap="none" normalizeH="0" baseline="0" smtClean="0">
                <a:ln>
                  <a:noFill/>
                </a:ln>
                <a:solidFill>
                  <a:schemeClr val="tx1"/>
                </a:solidFill>
                <a:effectLst/>
                <a:latin typeface="Arial" pitchFamily="34" charset="0"/>
                <a:ea typeface="Calibri" pitchFamily="34" charset="0"/>
                <a:cs typeface="Arial" pitchFamily="34" charset="0"/>
              </a:rPr>
              <a:t>Georg Lukács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5 Dikdörtgen"/>
          <p:cNvSpPr/>
          <p:nvPr/>
        </p:nvSpPr>
        <p:spPr>
          <a:xfrm>
            <a:off x="3032845" y="2616292"/>
            <a:ext cx="5363007" cy="1214307"/>
          </a:xfrm>
          <a:prstGeom prst="rect">
            <a:avLst/>
          </a:prstGeom>
        </p:spPr>
        <p:txBody>
          <a:bodyPr wrap="square">
            <a:spAutoFit/>
          </a:bodyPr>
          <a:lstStyle/>
          <a:p>
            <a:pPr algn="ctr">
              <a:lnSpc>
                <a:spcPct val="107000"/>
              </a:lnSpc>
              <a:spcAft>
                <a:spcPts val="800"/>
              </a:spcAft>
              <a:tabLst>
                <a:tab pos="3510915" algn="l"/>
              </a:tabLst>
            </a:pPr>
            <a:r>
              <a:rPr lang="tr-TR" sz="3200" b="1" smtClean="0">
                <a:solidFill>
                  <a:schemeClr val="bg1"/>
                </a:solidFill>
                <a:ea typeface="Calibri"/>
                <a:cs typeface="Arial"/>
              </a:rPr>
              <a:t>Bilincin Şeyleşmesi</a:t>
            </a:r>
            <a:endParaRPr lang="tr-TR" sz="3200" smtClean="0">
              <a:solidFill>
                <a:schemeClr val="bg1"/>
              </a:solidFill>
              <a:ea typeface="Calibri"/>
              <a:cs typeface="Times New Roman"/>
            </a:endParaRPr>
          </a:p>
          <a:p>
            <a:pPr algn="ctr"/>
            <a:r>
              <a:rPr lang="tr-TR" sz="3200" smtClean="0">
                <a:solidFill>
                  <a:schemeClr val="bg1"/>
                </a:solidFill>
                <a:ea typeface="Calibri"/>
                <a:cs typeface="Arial"/>
              </a:rPr>
              <a:t>Georg Lukács </a:t>
            </a:r>
            <a:endParaRPr lang="tr-TR" sz="320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4426529" y="1253979"/>
            <a:ext cx="6961908" cy="4462760"/>
          </a:xfrm>
          <a:prstGeom prst="rect">
            <a:avLst/>
          </a:prstGeom>
        </p:spPr>
        <p:txBody>
          <a:bodyPr wrap="square">
            <a:spAutoFit/>
          </a:bodyPr>
          <a:lstStyle/>
          <a:p>
            <a:pPr algn="just"/>
            <a:r>
              <a:rPr lang="tr-TR" sz="2800" smtClean="0">
                <a:solidFill>
                  <a:schemeClr val="bg1"/>
                </a:solidFill>
              </a:rPr>
              <a:t>Meta mübadelesinin niteliği modern toplumların bütün bir dışsal ve içsel yaşamını ne ölçüde etkiler?</a:t>
            </a:r>
          </a:p>
          <a:p>
            <a:pPr algn="just"/>
            <a:endParaRPr lang="tr-TR" sz="2400" smtClean="0">
              <a:solidFill>
                <a:schemeClr val="bg1"/>
              </a:solidFill>
            </a:endParaRPr>
          </a:p>
          <a:p>
            <a:pPr algn="just"/>
            <a:r>
              <a:rPr lang="tr-TR" sz="3200" smtClean="0">
                <a:solidFill>
                  <a:schemeClr val="bg1"/>
                </a:solidFill>
              </a:rPr>
              <a:t>“</a:t>
            </a:r>
            <a:r>
              <a:rPr lang="tr-TR" sz="2800" smtClean="0">
                <a:solidFill>
                  <a:schemeClr val="bg1"/>
                </a:solidFill>
              </a:rPr>
              <a:t>Meta yapısı toplumun her yanına nüfuz etme ve toplumu kendi imgesine göre yeniden inşa etme noktasına varmıştır. </a:t>
            </a:r>
          </a:p>
          <a:p>
            <a:pPr algn="just"/>
            <a:endParaRPr lang="tr-TR" sz="2800" smtClean="0">
              <a:solidFill>
                <a:schemeClr val="bg1"/>
              </a:solidFill>
            </a:endParaRPr>
          </a:p>
          <a:p>
            <a:pPr algn="just"/>
            <a:r>
              <a:rPr lang="tr-TR" sz="2800" smtClean="0">
                <a:solidFill>
                  <a:schemeClr val="bg1"/>
                </a:solidFill>
              </a:rPr>
              <a:t>Meta artık </a:t>
            </a:r>
            <a:r>
              <a:rPr lang="tr-TR" sz="2800" u="sng" smtClean="0">
                <a:solidFill>
                  <a:schemeClr val="bg1"/>
                </a:solidFill>
              </a:rPr>
              <a:t>genelleşmiş ve evrensel bir toplumsal kategoridir</a:t>
            </a:r>
            <a:r>
              <a:rPr lang="tr-TR" sz="2800" smtClean="0">
                <a:solidFill>
                  <a:schemeClr val="bg1"/>
                </a:solidFill>
              </a:rPr>
              <a:t>.</a:t>
            </a:r>
            <a:r>
              <a:rPr lang="tr-TR" sz="3200" smtClean="0">
                <a:solidFill>
                  <a:schemeClr val="bg1"/>
                </a:solidFill>
              </a:rPr>
              <a:t>”</a:t>
            </a:r>
            <a:endParaRPr lang="tr-TR" sz="2800">
              <a:solidFill>
                <a:schemeClr val="bg1"/>
              </a:solidFill>
            </a:endParaRPr>
          </a:p>
        </p:txBody>
      </p:sp>
      <p:pic>
        <p:nvPicPr>
          <p:cNvPr id="12290" name="Picture 2" descr="http://www.irodalmijelen.hu/sites/default/files/field/image/luk%C3%A1cs.jpg"/>
          <p:cNvPicPr>
            <a:picLocks noChangeAspect="1" noChangeArrowheads="1"/>
          </p:cNvPicPr>
          <p:nvPr/>
        </p:nvPicPr>
        <p:blipFill>
          <a:blip r:embed="rId2" cstate="print"/>
          <a:srcRect/>
          <a:stretch>
            <a:fillRect/>
          </a:stretch>
        </p:blipFill>
        <p:spPr bwMode="auto">
          <a:xfrm>
            <a:off x="654339" y="1371597"/>
            <a:ext cx="3173634" cy="4197929"/>
          </a:xfrm>
          <a:prstGeom prst="rect">
            <a:avLst/>
          </a:prstGeom>
          <a:noFill/>
        </p:spPr>
      </p:pic>
    </p:spTree>
    <p:extLst>
      <p:ext uri="{BB962C8B-B14F-4D97-AF65-F5344CB8AC3E}">
        <p14:creationId xmlns:p14="http://schemas.microsoft.com/office/powerpoint/2010/main" val="23421312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k33busorga2012.files.wordpress.com/2012/02/frederick-winslow-taylor-3.jpg"/>
          <p:cNvPicPr>
            <a:picLocks noChangeAspect="1" noChangeArrowheads="1"/>
          </p:cNvPicPr>
          <p:nvPr/>
        </p:nvPicPr>
        <p:blipFill>
          <a:blip r:embed="rId2" cstate="print"/>
          <a:srcRect/>
          <a:stretch>
            <a:fillRect/>
          </a:stretch>
        </p:blipFill>
        <p:spPr bwMode="auto">
          <a:xfrm>
            <a:off x="1106129" y="1239753"/>
            <a:ext cx="3377381" cy="4420147"/>
          </a:xfrm>
          <a:prstGeom prst="rect">
            <a:avLst/>
          </a:prstGeom>
          <a:noFill/>
        </p:spPr>
      </p:pic>
      <p:pic>
        <p:nvPicPr>
          <p:cNvPr id="22532" name="Picture 4" descr="image"/>
          <p:cNvPicPr>
            <a:picLocks noChangeAspect="1" noChangeArrowheads="1"/>
          </p:cNvPicPr>
          <p:nvPr/>
        </p:nvPicPr>
        <p:blipFill>
          <a:blip r:embed="rId3" cstate="print"/>
          <a:srcRect/>
          <a:stretch>
            <a:fillRect/>
          </a:stretch>
        </p:blipFill>
        <p:spPr bwMode="auto">
          <a:xfrm>
            <a:off x="5464994" y="1749578"/>
            <a:ext cx="4762500" cy="3676651"/>
          </a:xfrm>
          <a:prstGeom prst="rect">
            <a:avLst/>
          </a:prstGeom>
          <a:noFill/>
        </p:spPr>
      </p:pic>
      <p:sp>
        <p:nvSpPr>
          <p:cNvPr id="4" name="3 Dikdörtgen"/>
          <p:cNvSpPr/>
          <p:nvPr/>
        </p:nvSpPr>
        <p:spPr>
          <a:xfrm>
            <a:off x="1173759" y="5862843"/>
            <a:ext cx="3309176" cy="461665"/>
          </a:xfrm>
          <a:prstGeom prst="rect">
            <a:avLst/>
          </a:prstGeom>
        </p:spPr>
        <p:txBody>
          <a:bodyPr wrap="none">
            <a:spAutoFit/>
          </a:bodyPr>
          <a:lstStyle/>
          <a:p>
            <a:r>
              <a:rPr lang="tr-TR" sz="2400" smtClean="0">
                <a:solidFill>
                  <a:schemeClr val="bg1"/>
                </a:solidFill>
              </a:rPr>
              <a:t>Frederick Winslow Taylor</a:t>
            </a:r>
            <a:endParaRPr lang="tr-TR" sz="2400">
              <a:solidFill>
                <a:schemeClr val="bg1"/>
              </a:solidFill>
            </a:endParaRPr>
          </a:p>
        </p:txBody>
      </p:sp>
    </p:spTree>
    <p:extLst>
      <p:ext uri="{BB962C8B-B14F-4D97-AF65-F5344CB8AC3E}">
        <p14:creationId xmlns:p14="http://schemas.microsoft.com/office/powerpoint/2010/main" val="28693622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http://www.mathiaspoulsen.com/wp-content/uploads/2011/03/fordism.jpg"/>
          <p:cNvPicPr>
            <a:picLocks noChangeAspect="1" noChangeArrowheads="1"/>
          </p:cNvPicPr>
          <p:nvPr/>
        </p:nvPicPr>
        <p:blipFill>
          <a:blip r:embed="rId2" cstate="print"/>
          <a:srcRect/>
          <a:stretch>
            <a:fillRect/>
          </a:stretch>
        </p:blipFill>
        <p:spPr bwMode="auto">
          <a:xfrm>
            <a:off x="1568737" y="411467"/>
            <a:ext cx="8842954" cy="6030897"/>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511550" algn="l"/>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Arial" pitchFamily="34" charset="0"/>
              </a:rPr>
              <a:t>“(Taylorizmde) çalışma sürecinin modern “psikolojik” analiziyle, bu rasyonel mekanikleşme işçinin “ruhu”na doğru ilerler; psikolojik özellikleri bile bütünsel kişiliğinden ayrıştırılarak onun karşısında bir yere yerleştirilir. Böylelikle bu özelliklerin uzmanlaşmış rasyonel sistemlere uyumlaşmaları sağlanır ve bunlar istatistiği çıkarılabilir kavramlara indirgenebilir hale getirilir.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4 Dikdörtgen"/>
          <p:cNvSpPr/>
          <p:nvPr/>
        </p:nvSpPr>
        <p:spPr>
          <a:xfrm>
            <a:off x="4114797" y="1827148"/>
            <a:ext cx="7564585" cy="3517373"/>
          </a:xfrm>
          <a:prstGeom prst="rect">
            <a:avLst/>
          </a:prstGeom>
        </p:spPr>
        <p:txBody>
          <a:bodyPr wrap="square">
            <a:spAutoFit/>
          </a:bodyPr>
          <a:lstStyle/>
          <a:p>
            <a:pPr algn="just">
              <a:lnSpc>
                <a:spcPct val="107000"/>
              </a:lnSpc>
              <a:spcAft>
                <a:spcPts val="800"/>
              </a:spcAft>
              <a:tabLst>
                <a:tab pos="3510915" algn="l"/>
              </a:tabLst>
            </a:pPr>
            <a:r>
              <a:rPr lang="tr-TR" sz="2600" smtClean="0">
                <a:solidFill>
                  <a:schemeClr val="bg1"/>
                </a:solidFill>
                <a:ea typeface="Calibri"/>
                <a:cs typeface="Arial"/>
              </a:rPr>
              <a:t>Taylorizmde, çalışma sürecinin modern “psikolojik” analiziyle, rasyonel mekanikleşme işçinin “ruhu”na doğru ilerler; psikolojik özellikleri bile bütünsel kişiliğinden ayrıştırılarak onun karşısında bir yere yerleştirilir. Böylelikle bu özelliklerin uzmanlaşmış rasyonel sistemlere uyumlaşmaları sağlanır ve bunlar istatistiği çıkarılabilir kavramlara indirgenebilir hale getirilir. </a:t>
            </a:r>
            <a:endParaRPr lang="tr-TR" sz="2600">
              <a:solidFill>
                <a:schemeClr val="bg1"/>
              </a:solidFill>
              <a:ea typeface="Calibri"/>
              <a:cs typeface="Times New Roman"/>
            </a:endParaRPr>
          </a:p>
        </p:txBody>
      </p:sp>
      <p:pic>
        <p:nvPicPr>
          <p:cNvPr id="6" name="Picture 2" descr="http://www.irodalmijelen.hu/sites/default/files/field/image/luk%C3%A1cs.jpg"/>
          <p:cNvPicPr>
            <a:picLocks noChangeAspect="1" noChangeArrowheads="1"/>
          </p:cNvPicPr>
          <p:nvPr/>
        </p:nvPicPr>
        <p:blipFill>
          <a:blip r:embed="rId2" cstate="print"/>
          <a:srcRect/>
          <a:stretch>
            <a:fillRect/>
          </a:stretch>
        </p:blipFill>
        <p:spPr bwMode="auto">
          <a:xfrm>
            <a:off x="529646" y="1433943"/>
            <a:ext cx="3173634" cy="4197929"/>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irodalmijelen.hu/sites/default/files/field/image/luk%C3%A1cs.jpg"/>
          <p:cNvPicPr>
            <a:picLocks noChangeAspect="1" noChangeArrowheads="1"/>
          </p:cNvPicPr>
          <p:nvPr/>
        </p:nvPicPr>
        <p:blipFill>
          <a:blip r:embed="rId2" cstate="print"/>
          <a:srcRect/>
          <a:stretch>
            <a:fillRect/>
          </a:stretch>
        </p:blipFill>
        <p:spPr bwMode="auto">
          <a:xfrm>
            <a:off x="716682" y="1433945"/>
            <a:ext cx="3173634" cy="4197929"/>
          </a:xfrm>
          <a:prstGeom prst="rect">
            <a:avLst/>
          </a:prstGeom>
          <a:noFill/>
        </p:spPr>
      </p:pic>
      <p:sp>
        <p:nvSpPr>
          <p:cNvPr id="4" name="3 Dikdörtgen"/>
          <p:cNvSpPr/>
          <p:nvPr/>
        </p:nvSpPr>
        <p:spPr>
          <a:xfrm>
            <a:off x="4385111" y="2051153"/>
            <a:ext cx="7460525" cy="3319498"/>
          </a:xfrm>
          <a:prstGeom prst="rect">
            <a:avLst/>
          </a:prstGeom>
        </p:spPr>
        <p:txBody>
          <a:bodyPr wrap="square">
            <a:spAutoFit/>
          </a:bodyPr>
          <a:lstStyle/>
          <a:p>
            <a:pPr algn="just">
              <a:lnSpc>
                <a:spcPct val="107000"/>
              </a:lnSpc>
              <a:spcAft>
                <a:spcPts val="800"/>
              </a:spcAft>
              <a:tabLst>
                <a:tab pos="3510915" algn="l"/>
              </a:tabLst>
            </a:pPr>
            <a:r>
              <a:rPr lang="tr-TR" sz="2800" smtClean="0">
                <a:solidFill>
                  <a:schemeClr val="bg1"/>
                </a:solidFill>
                <a:ea typeface="Calibri"/>
                <a:cs typeface="Arial"/>
              </a:rPr>
              <a:t>Gazetecinin yazdığı şey kendi düşüncelerinin ifadesi değildir. Gerçekte ondan, kendi fikir ve kanaatlerini bastırması beklenir. Çalıştığı gazetenin kimliğine uygun bir tarzda yazmalıdır. Profesyonel gazeteci yazılarında “objektifliğe” ulaşabilmeli, kendine ait hiçbir inanca sahip değilmiş gibi yazabilmelidir.</a:t>
            </a:r>
            <a:endParaRPr lang="tr-TR" sz="2800">
              <a:solidFill>
                <a:schemeClr val="bg1"/>
              </a:solidFill>
              <a:ea typeface="Calibri"/>
              <a:cs typeface="Times New Roman"/>
            </a:endParaRPr>
          </a:p>
        </p:txBody>
      </p:sp>
    </p:spTree>
    <p:extLst>
      <p:ext uri="{BB962C8B-B14F-4D97-AF65-F5344CB8AC3E}">
        <p14:creationId xmlns:p14="http://schemas.microsoft.com/office/powerpoint/2010/main" val="315134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irodalmijelen.hu/sites/default/files/field/image/luk%C3%A1cs.jpg"/>
          <p:cNvPicPr>
            <a:picLocks noChangeAspect="1" noChangeArrowheads="1"/>
          </p:cNvPicPr>
          <p:nvPr/>
        </p:nvPicPr>
        <p:blipFill>
          <a:blip r:embed="rId2" cstate="print"/>
          <a:srcRect/>
          <a:stretch>
            <a:fillRect/>
          </a:stretch>
        </p:blipFill>
        <p:spPr bwMode="auto">
          <a:xfrm>
            <a:off x="716682" y="1433945"/>
            <a:ext cx="3173634" cy="4197929"/>
          </a:xfrm>
          <a:prstGeom prst="rect">
            <a:avLst/>
          </a:prstGeom>
          <a:noFill/>
        </p:spPr>
      </p:pic>
      <p:sp>
        <p:nvSpPr>
          <p:cNvPr id="4" name="3 Dikdörtgen"/>
          <p:cNvSpPr/>
          <p:nvPr/>
        </p:nvSpPr>
        <p:spPr>
          <a:xfrm>
            <a:off x="4322619" y="1337805"/>
            <a:ext cx="7349836" cy="4373633"/>
          </a:xfrm>
          <a:prstGeom prst="rect">
            <a:avLst/>
          </a:prstGeom>
        </p:spPr>
        <p:txBody>
          <a:bodyPr wrap="square">
            <a:spAutoFit/>
          </a:bodyPr>
          <a:lstStyle/>
          <a:p>
            <a:pPr algn="just">
              <a:lnSpc>
                <a:spcPct val="107000"/>
              </a:lnSpc>
              <a:spcAft>
                <a:spcPts val="800"/>
              </a:spcAft>
              <a:tabLst>
                <a:tab pos="3510915" algn="l"/>
              </a:tabLst>
            </a:pPr>
            <a:r>
              <a:rPr lang="tr-TR" sz="2600" smtClean="0">
                <a:solidFill>
                  <a:schemeClr val="bg1"/>
                </a:solidFill>
                <a:ea typeface="Calibri"/>
                <a:cs typeface="Arial"/>
              </a:rPr>
              <a:t>Belli becerilerde uzmanlaşma her bütünlük imgesinin ortadan kalkmasıyla sonuçlanır… Bu beceriyi ne kadar ileriye taşırsan [bilgi] o derece bilimsel, o derece kendi kısmi yasaları olan dışa kapalı formel bir sisteme dönüşecektir. [Bilgi] sonunda farkedecektir ki, kendi sınırlarının ötesindeki dünya, bilhassa da kendisine zemin oluşturduğu için hem yöntemsel hem ilkesel bakımdan anlamak durumunda olduğu somut gerçeklik artık uzanıp tutabileceği bir mesafenin ötesine geçmiş….</a:t>
            </a:r>
            <a:endParaRPr lang="tr-TR" sz="2600">
              <a:solidFill>
                <a:schemeClr val="bg1"/>
              </a:solidFill>
              <a:ea typeface="Calibri"/>
              <a:cs typeface="Times New Roman"/>
            </a:endParaRPr>
          </a:p>
        </p:txBody>
      </p:sp>
    </p:spTree>
    <p:extLst>
      <p:ext uri="{BB962C8B-B14F-4D97-AF65-F5344CB8AC3E}">
        <p14:creationId xmlns:p14="http://schemas.microsoft.com/office/powerpoint/2010/main" val="581196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336471" y="587774"/>
            <a:ext cx="7322129" cy="5693866"/>
          </a:xfrm>
          <a:prstGeom prst="rect">
            <a:avLst/>
          </a:prstGeom>
        </p:spPr>
        <p:txBody>
          <a:bodyPr wrap="square">
            <a:spAutoFit/>
          </a:bodyPr>
          <a:lstStyle/>
          <a:p>
            <a:pPr algn="just"/>
            <a:r>
              <a:rPr lang="tr-TR" sz="2800" smtClean="0">
                <a:solidFill>
                  <a:schemeClr val="bg1"/>
                </a:solidFill>
              </a:rPr>
              <a:t>Modern dünya ahlaken tutarsız bir haldedir, araçlardaki rasyonellik ve amaçlardaki irrasyonellikle karakterize olmaktadır. Eğer toplumun üyelerinin maddi gereksinimlerini karşılanması gereken bütün bir iktisadi üretim sistemi, ufak bir azınlığı zengin etmek, geriye kalanlarıysa sömürüp mahrumiyet içinde bırakmak kullanılıyorsa bu sistem temelden irrasyoneldir çünkü adaletin temel normlarını ihlal eder. </a:t>
            </a:r>
          </a:p>
          <a:p>
            <a:pPr algn="just"/>
            <a:r>
              <a:rPr lang="tr-TR" sz="2800" smtClean="0">
                <a:solidFill>
                  <a:schemeClr val="bg1"/>
                </a:solidFill>
              </a:rPr>
              <a:t>Bu nedenle modern toplumun, parçalarının rasyonelliği ama bütünün irrasyonelliği üzerinden şekillendiği söylenebilir.</a:t>
            </a:r>
            <a:endParaRPr lang="tr-TR" sz="2800">
              <a:solidFill>
                <a:schemeClr val="bg1"/>
              </a:solidFill>
            </a:endParaRPr>
          </a:p>
        </p:txBody>
      </p:sp>
      <p:pic>
        <p:nvPicPr>
          <p:cNvPr id="3" name="Picture 2" descr="http://www.irodalmijelen.hu/sites/default/files/field/image/luk%C3%A1cs.jpg"/>
          <p:cNvPicPr>
            <a:picLocks noChangeAspect="1" noChangeArrowheads="1"/>
          </p:cNvPicPr>
          <p:nvPr/>
        </p:nvPicPr>
        <p:blipFill>
          <a:blip r:embed="rId2" cstate="print"/>
          <a:srcRect/>
          <a:stretch>
            <a:fillRect/>
          </a:stretch>
        </p:blipFill>
        <p:spPr bwMode="auto">
          <a:xfrm>
            <a:off x="716682" y="1433945"/>
            <a:ext cx="3173634" cy="4197929"/>
          </a:xfrm>
          <a:prstGeom prst="rect">
            <a:avLst/>
          </a:prstGeom>
          <a:noFill/>
        </p:spPr>
      </p:pic>
    </p:spTree>
    <p:extLst>
      <p:ext uri="{BB962C8B-B14F-4D97-AF65-F5344CB8AC3E}">
        <p14:creationId xmlns:p14="http://schemas.microsoft.com/office/powerpoint/2010/main" val="194343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55076" y="1091642"/>
            <a:ext cx="9800493" cy="954107"/>
          </a:xfrm>
          <a:prstGeom prst="rect">
            <a:avLst/>
          </a:prstGeom>
        </p:spPr>
        <p:txBody>
          <a:bodyPr wrap="square">
            <a:spAutoFit/>
          </a:bodyPr>
          <a:lstStyle/>
          <a:p>
            <a:pPr algn="just"/>
            <a:r>
              <a:rPr lang="tr-TR" sz="2800">
                <a:solidFill>
                  <a:schemeClr val="bg1"/>
                </a:solidFill>
                <a:latin typeface="Calibri" panose="020F0502020204030204" pitchFamily="34" charset="0"/>
                <a:ea typeface="Calibri" panose="020F0502020204030204" pitchFamily="34" charset="0"/>
                <a:cs typeface="Times New Roman" panose="02020603050405020304" pitchFamily="18" charset="0"/>
              </a:rPr>
              <a:t>Sıkça tekrarlanan bir pasajda Marx yabancılaşmamış emeğin nasıl bir şey olabileceğini ve insanca üretmenin ne olabileceğini inceler: </a:t>
            </a:r>
            <a:endParaRPr lang="en-GB" sz="2800">
              <a:solidFill>
                <a:schemeClr val="bg1"/>
              </a:solidFill>
            </a:endParaRPr>
          </a:p>
        </p:txBody>
      </p:sp>
      <p:sp>
        <p:nvSpPr>
          <p:cNvPr id="5" name="Dikdörtgen 4"/>
          <p:cNvSpPr/>
          <p:nvPr/>
        </p:nvSpPr>
        <p:spPr>
          <a:xfrm>
            <a:off x="1055076" y="2786297"/>
            <a:ext cx="9800493" cy="2677656"/>
          </a:xfrm>
          <a:prstGeom prst="rect">
            <a:avLst/>
          </a:prstGeom>
        </p:spPr>
        <p:txBody>
          <a:bodyPr wrap="square">
            <a:spAutoFit/>
          </a:bodyPr>
          <a:lstStyle/>
          <a:p>
            <a:pPr algn="just"/>
            <a:r>
              <a:rPr lang="tr-TR" sz="2800" smtClean="0">
                <a:solidFill>
                  <a:schemeClr val="bg1"/>
                </a:solidFill>
              </a:rPr>
              <a:t>1. </a:t>
            </a:r>
            <a:r>
              <a:rPr lang="en-GB" sz="2800" smtClean="0">
                <a:solidFill>
                  <a:schemeClr val="bg1"/>
                </a:solidFill>
              </a:rPr>
              <a:t>Kendi </a:t>
            </a:r>
            <a:r>
              <a:rPr lang="en-GB" sz="2800">
                <a:solidFill>
                  <a:schemeClr val="bg1"/>
                </a:solidFill>
              </a:rPr>
              <a:t>üretimimde kendi bireyliğimi, özgül karakterimi nesnelleştirmiş olurdum. Böylece, hem üretim faaliyeti içinde hayatımın bireysel bir tezahürünü tadardım hem de ürettiğim nesneye bakınca kişiliğimin nesnelleştiğini, elle tutulur hale geldiğini, dolayısıyla benliğimin sahici bir kudret olduğunu görmenin bireysel zevkini alırdım. </a:t>
            </a:r>
          </a:p>
        </p:txBody>
      </p:sp>
    </p:spTree>
    <p:extLst>
      <p:ext uri="{BB962C8B-B14F-4D97-AF65-F5344CB8AC3E}">
        <p14:creationId xmlns:p14="http://schemas.microsoft.com/office/powerpoint/2010/main" val="101554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266092" y="2126109"/>
            <a:ext cx="9495693" cy="2397451"/>
          </a:xfrm>
          <a:prstGeom prst="rect">
            <a:avLst/>
          </a:prstGeom>
        </p:spPr>
        <p:txBody>
          <a:bodyPr wrap="square">
            <a:spAutoFit/>
          </a:bodyPr>
          <a:lstStyle/>
          <a:p>
            <a:pPr lvl="0" algn="just">
              <a:lnSpc>
                <a:spcPct val="107000"/>
              </a:lnSpc>
              <a:spcAft>
                <a:spcPts val="800"/>
              </a:spcAft>
            </a:pPr>
            <a:r>
              <a:rPr lang="tr-TR" sz="28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2. Benim </a:t>
            </a:r>
            <a:r>
              <a:rPr lang="tr-TR" sz="2800">
                <a:solidFill>
                  <a:schemeClr val="bg1"/>
                </a:solidFill>
                <a:latin typeface="Calibri" panose="020F0502020204030204" pitchFamily="34" charset="0"/>
                <a:ea typeface="Calibri" panose="020F0502020204030204" pitchFamily="34" charset="0"/>
                <a:cs typeface="Times New Roman" panose="02020603050405020304" pitchFamily="18" charset="0"/>
              </a:rPr>
              <a:t>ürünümü kullanıp yararlanmandan, hem kendi çalışmamla bir insani ihtiyacı karşılamış olmanın hem de insan doğasını nesnelleştirmenin, böylece başka bir insanın ihtiyacını karşılayan bir nesne yaratmış olmanın dolaysız bilgisini ve hazzını alırdım. </a:t>
            </a:r>
            <a:endParaRPr lang="en-GB"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1147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77108" y="2157061"/>
            <a:ext cx="9589477" cy="1936428"/>
          </a:xfrm>
          <a:prstGeom prst="rect">
            <a:avLst/>
          </a:prstGeom>
        </p:spPr>
        <p:txBody>
          <a:bodyPr wrap="square">
            <a:spAutoFit/>
          </a:bodyPr>
          <a:lstStyle/>
          <a:p>
            <a:pPr lvl="0" algn="just">
              <a:lnSpc>
                <a:spcPct val="107000"/>
              </a:lnSpc>
              <a:spcAft>
                <a:spcPts val="800"/>
              </a:spcAft>
            </a:pPr>
            <a:r>
              <a:rPr lang="tr-TR" sz="28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3. Senin </a:t>
            </a:r>
            <a:r>
              <a:rPr lang="tr-TR" sz="2800">
                <a:solidFill>
                  <a:schemeClr val="bg1"/>
                </a:solidFill>
                <a:latin typeface="Calibri" panose="020F0502020204030204" pitchFamily="34" charset="0"/>
                <a:ea typeface="Calibri" panose="020F0502020204030204" pitchFamily="34" charset="0"/>
                <a:cs typeface="Times New Roman" panose="02020603050405020304" pitchFamily="18" charset="0"/>
              </a:rPr>
              <a:t>açından, seninle insanlık arasında aracılık etmiş olurdum. Bundan ötürü beni, kendi varlığının tamamlayıcısı ve kendinin gerekli bir parçası olarak hissederdin. Böylece kendimi senin kafanda ve gönlünde kabul görmüş sayardım. </a:t>
            </a:r>
            <a:endParaRPr lang="en-GB"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3372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06769" y="2086722"/>
            <a:ext cx="9777046" cy="1936428"/>
          </a:xfrm>
          <a:prstGeom prst="rect">
            <a:avLst/>
          </a:prstGeom>
        </p:spPr>
        <p:txBody>
          <a:bodyPr wrap="square">
            <a:spAutoFit/>
          </a:bodyPr>
          <a:lstStyle/>
          <a:p>
            <a:pPr lvl="0" algn="just">
              <a:lnSpc>
                <a:spcPct val="107000"/>
              </a:lnSpc>
              <a:spcAft>
                <a:spcPts val="800"/>
              </a:spcAft>
            </a:pPr>
            <a:r>
              <a:rPr lang="tr-TR" sz="28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4. Kendi </a:t>
            </a:r>
            <a:r>
              <a:rPr lang="tr-TR" sz="2800">
                <a:solidFill>
                  <a:schemeClr val="bg1"/>
                </a:solidFill>
                <a:latin typeface="Calibri" panose="020F0502020204030204" pitchFamily="34" charset="0"/>
                <a:ea typeface="Calibri" panose="020F0502020204030204" pitchFamily="34" charset="0"/>
                <a:cs typeface="Times New Roman" panose="02020603050405020304" pitchFamily="18" charset="0"/>
              </a:rPr>
              <a:t>hayatımın bireysel ifadesine, senin hayatının dolaysız bir ifadesini aktarmış olurdum. Böylece kendi faaliyetimde kendi doğamı, insan doğamı, komünal doğamı teyit edip gerçekleştirmiş olurdum.</a:t>
            </a:r>
            <a:endParaRPr lang="en-GB"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3971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446835" y="1267848"/>
            <a:ext cx="9838481" cy="4401205"/>
          </a:xfrm>
          <a:prstGeom prst="rect">
            <a:avLst/>
          </a:prstGeom>
        </p:spPr>
        <p:txBody>
          <a:bodyPr wrap="square">
            <a:spAutoFit/>
          </a:bodyPr>
          <a:lstStyle/>
          <a:p>
            <a:r>
              <a:rPr lang="tr-TR" sz="2800" i="1" smtClean="0">
                <a:solidFill>
                  <a:schemeClr val="bg1"/>
                </a:solidFill>
              </a:rPr>
              <a:t>Bu çerçevede Marx’ın, 1844 El Yazmaları’nda 4 temel yabancılaşma süreci tespit ettiği söylenebilir:</a:t>
            </a:r>
          </a:p>
          <a:p>
            <a:endParaRPr lang="tr-TR" sz="2800" i="1" smtClean="0">
              <a:solidFill>
                <a:schemeClr val="bg1"/>
              </a:solidFill>
            </a:endParaRPr>
          </a:p>
          <a:p>
            <a:pPr marL="358775" indent="-358775" algn="just"/>
            <a:r>
              <a:rPr lang="tr-TR" sz="2800" i="1" smtClean="0">
                <a:solidFill>
                  <a:schemeClr val="bg1"/>
                </a:solidFill>
              </a:rPr>
              <a:t>1. Üretimin sonucunun yabancılaşmasıdır. Burada Marx, insanın kendi emek ürünüyle ilişkisini ele alır. İşçi kendi emek ürünü karşısında yabancı bir nesne karşısındakiyle aynı ilişki içindedir. Emeğin ürünü işçiden bağımsız, ona yabancı ve özerk bir güç olarak onun karşısına dikilir. İşçi, nesneler dünyasını ne kadar çok büyütürse o kadar çok fakirleşir; çünkü işçi ne kadar çok üretirse sermaye o kadar çok büyümektedir. </a:t>
            </a:r>
            <a:endParaRPr lang="tr-TR" sz="2800">
              <a:solidFill>
                <a:schemeClr val="bg1"/>
              </a:solidFill>
            </a:endParaRPr>
          </a:p>
        </p:txBody>
      </p:sp>
    </p:spTree>
    <p:extLst>
      <p:ext uri="{BB962C8B-B14F-4D97-AF65-F5344CB8AC3E}">
        <p14:creationId xmlns:p14="http://schemas.microsoft.com/office/powerpoint/2010/main" val="1353113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betterdiamondinitiative.org/wp-content/uploads/2014/12/Cutting-Polishing-centre-Botswana-Joan-Sullivan-Reuters-Rediff.jpg"/>
          <p:cNvPicPr>
            <a:picLocks noChangeAspect="1" noChangeArrowheads="1"/>
          </p:cNvPicPr>
          <p:nvPr/>
        </p:nvPicPr>
        <p:blipFill>
          <a:blip r:embed="rId2" cstate="print"/>
          <a:srcRect/>
          <a:stretch>
            <a:fillRect/>
          </a:stretch>
        </p:blipFill>
        <p:spPr bwMode="auto">
          <a:xfrm>
            <a:off x="1849582" y="492529"/>
            <a:ext cx="8423522" cy="58459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727</TotalTime>
  <Words>1707</Words>
  <Application>Microsoft Office PowerPoint</Application>
  <PresentationFormat>Geniş ekran</PresentationFormat>
  <Paragraphs>75</Paragraphs>
  <Slides>37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37</vt:i4>
      </vt:variant>
    </vt:vector>
  </HeadingPairs>
  <TitlesOfParts>
    <vt:vector size="42" baseType="lpstr">
      <vt:lpstr>Arial</vt:lpstr>
      <vt:lpstr>Calibri</vt:lpstr>
      <vt:lpstr>Calibri Light</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çalışma istasyonu</dc:creator>
  <cp:lastModifiedBy>OGUZHANTAS</cp:lastModifiedBy>
  <cp:revision>76</cp:revision>
  <dcterms:created xsi:type="dcterms:W3CDTF">2014-09-24T17:35:31Z</dcterms:created>
  <dcterms:modified xsi:type="dcterms:W3CDTF">2016-05-31T11:12:24Z</dcterms:modified>
</cp:coreProperties>
</file>