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15FB-22CF-CA48-9607-2C2F2DF296C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0C46-F1FE-0D4F-BF48-1D8781AE5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6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15FB-22CF-CA48-9607-2C2F2DF296C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0C46-F1FE-0D4F-BF48-1D8781AE5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34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15FB-22CF-CA48-9607-2C2F2DF296C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0C46-F1FE-0D4F-BF48-1D8781AE5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91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15FB-22CF-CA48-9607-2C2F2DF296C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0C46-F1FE-0D4F-BF48-1D8781AE5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70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15FB-22CF-CA48-9607-2C2F2DF296C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0C46-F1FE-0D4F-BF48-1D8781AE5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33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15FB-22CF-CA48-9607-2C2F2DF296C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0C46-F1FE-0D4F-BF48-1D8781AE5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71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15FB-22CF-CA48-9607-2C2F2DF296C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0C46-F1FE-0D4F-BF48-1D8781AE5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85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15FB-22CF-CA48-9607-2C2F2DF296C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0C46-F1FE-0D4F-BF48-1D8781AE5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275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15FB-22CF-CA48-9607-2C2F2DF296C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0C46-F1FE-0D4F-BF48-1D8781AE5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493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15FB-22CF-CA48-9607-2C2F2DF296C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0C46-F1FE-0D4F-BF48-1D8781AE5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622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15FB-22CF-CA48-9607-2C2F2DF296C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00C46-F1FE-0D4F-BF48-1D8781AE5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584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915FB-22CF-CA48-9607-2C2F2DF296CC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00C46-F1FE-0D4F-BF48-1D8781AE5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39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824"/>
            <a:ext cx="8229600" cy="764287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 smtClean="0">
                <a:solidFill>
                  <a:srgbClr val="FF0000"/>
                </a:solidFill>
              </a:rPr>
              <a:t>Rashidun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Army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661" y="964178"/>
            <a:ext cx="8713330" cy="5761542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Rashidun</a:t>
            </a:r>
            <a:r>
              <a:rPr lang="tr-TR" dirty="0"/>
              <a:t> </a:t>
            </a:r>
            <a:r>
              <a:rPr lang="tr-TR" dirty="0" err="1"/>
              <a:t>army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primary</a:t>
            </a:r>
            <a:r>
              <a:rPr lang="tr-TR" dirty="0"/>
              <a:t> </a:t>
            </a:r>
            <a:r>
              <a:rPr lang="tr-TR" dirty="0" err="1"/>
              <a:t>military</a:t>
            </a:r>
            <a:r>
              <a:rPr lang="tr-TR" dirty="0"/>
              <a:t> body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Muslims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Muslim</a:t>
            </a:r>
            <a:r>
              <a:rPr lang="tr-TR" dirty="0"/>
              <a:t> </a:t>
            </a:r>
            <a:r>
              <a:rPr lang="tr-TR" dirty="0" err="1"/>
              <a:t>conquests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7th </a:t>
            </a:r>
            <a:r>
              <a:rPr lang="tr-TR" dirty="0" err="1"/>
              <a:t>century</a:t>
            </a:r>
            <a:r>
              <a:rPr lang="tr-TR" dirty="0"/>
              <a:t>, </a:t>
            </a:r>
            <a:r>
              <a:rPr lang="tr-TR" dirty="0" err="1"/>
              <a:t>serving</a:t>
            </a:r>
            <a:r>
              <a:rPr lang="tr-TR" dirty="0"/>
              <a:t> </a:t>
            </a:r>
            <a:r>
              <a:rPr lang="tr-TR" dirty="0" err="1"/>
              <a:t>alongside</a:t>
            </a:r>
            <a:r>
              <a:rPr lang="tr-TR" dirty="0"/>
              <a:t> </a:t>
            </a:r>
            <a:r>
              <a:rPr lang="tr-TR" b="1" i="1" dirty="0" err="1"/>
              <a:t>the</a:t>
            </a:r>
            <a:r>
              <a:rPr lang="tr-TR" b="1" i="1" dirty="0"/>
              <a:t> </a:t>
            </a:r>
            <a:r>
              <a:rPr lang="tr-TR" b="1" i="1" dirty="0" err="1"/>
              <a:t>Rashidun</a:t>
            </a:r>
            <a:r>
              <a:rPr lang="tr-TR" b="1" i="1" dirty="0"/>
              <a:t> </a:t>
            </a:r>
            <a:r>
              <a:rPr lang="tr-TR" b="1" i="1" dirty="0" err="1"/>
              <a:t>navy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/>
              <a:t>size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Rashidun</a:t>
            </a:r>
            <a:r>
              <a:rPr lang="tr-TR" dirty="0"/>
              <a:t> </a:t>
            </a:r>
            <a:r>
              <a:rPr lang="tr-TR" dirty="0" err="1"/>
              <a:t>army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endParaRPr lang="tr-TR" dirty="0" smtClean="0"/>
          </a:p>
          <a:p>
            <a:pPr lvl="1">
              <a:buFont typeface="Wingdings" charset="2"/>
              <a:buChar char="Ø"/>
            </a:pPr>
            <a:r>
              <a:rPr lang="tr-TR" dirty="0" err="1" smtClean="0"/>
              <a:t>initially</a:t>
            </a:r>
            <a:r>
              <a:rPr lang="tr-TR" dirty="0" smtClean="0"/>
              <a:t> </a:t>
            </a:r>
            <a:r>
              <a:rPr lang="tr-TR" dirty="0"/>
              <a:t>13,000 </a:t>
            </a:r>
            <a:r>
              <a:rPr lang="tr-TR" dirty="0" err="1"/>
              <a:t>troops</a:t>
            </a:r>
            <a:r>
              <a:rPr lang="tr-TR" dirty="0"/>
              <a:t> in 632, </a:t>
            </a:r>
            <a:endParaRPr lang="tr-TR" dirty="0" smtClean="0"/>
          </a:p>
          <a:p>
            <a:pPr lvl="1">
              <a:buFont typeface="Wingdings" charset="2"/>
              <a:buChar char="Ø"/>
            </a:pPr>
            <a:r>
              <a:rPr lang="tr-TR" dirty="0" smtClean="0"/>
              <a:t>but </a:t>
            </a:r>
            <a:r>
              <a:rPr lang="tr-TR" dirty="0"/>
              <a:t>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Caliphate</a:t>
            </a:r>
            <a:r>
              <a:rPr lang="tr-TR" dirty="0"/>
              <a:t> </a:t>
            </a:r>
            <a:r>
              <a:rPr lang="tr-TR" dirty="0" err="1"/>
              <a:t>expanded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army</a:t>
            </a:r>
            <a:r>
              <a:rPr lang="tr-TR" dirty="0"/>
              <a:t> </a:t>
            </a:r>
            <a:r>
              <a:rPr lang="tr-TR" dirty="0" err="1"/>
              <a:t>gradually</a:t>
            </a:r>
            <a:r>
              <a:rPr lang="tr-TR" dirty="0"/>
              <a:t> </a:t>
            </a:r>
            <a:r>
              <a:rPr lang="tr-TR" dirty="0" err="1"/>
              <a:t>grew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100,000 </a:t>
            </a:r>
            <a:r>
              <a:rPr lang="tr-TR" dirty="0" err="1"/>
              <a:t>troops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657. 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successful</a:t>
            </a:r>
            <a:r>
              <a:rPr lang="tr-TR" dirty="0"/>
              <a:t> </a:t>
            </a:r>
            <a:r>
              <a:rPr lang="tr-TR" dirty="0" err="1"/>
              <a:t>generals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Rashidun</a:t>
            </a:r>
            <a:r>
              <a:rPr lang="tr-TR" dirty="0"/>
              <a:t> </a:t>
            </a:r>
            <a:r>
              <a:rPr lang="tr-TR" dirty="0" err="1"/>
              <a:t>army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Khalid</a:t>
            </a:r>
            <a:r>
              <a:rPr lang="tr-TR" dirty="0" smtClean="0"/>
              <a:t> </a:t>
            </a:r>
            <a:r>
              <a:rPr lang="tr-TR" dirty="0" err="1"/>
              <a:t>ibn</a:t>
            </a:r>
            <a:r>
              <a:rPr lang="tr-TR" dirty="0"/>
              <a:t> </a:t>
            </a:r>
            <a:r>
              <a:rPr lang="tr-TR" dirty="0" err="1"/>
              <a:t>alWalid</a:t>
            </a:r>
            <a:r>
              <a:rPr lang="tr-TR" dirty="0"/>
              <a:t>,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conquered</a:t>
            </a:r>
            <a:r>
              <a:rPr lang="tr-TR" dirty="0"/>
              <a:t> </a:t>
            </a:r>
            <a:r>
              <a:rPr lang="tr-TR" dirty="0" err="1"/>
              <a:t>Persian</a:t>
            </a:r>
            <a:r>
              <a:rPr lang="tr-TR" dirty="0"/>
              <a:t> </a:t>
            </a:r>
            <a:r>
              <a:rPr lang="tr-TR" dirty="0" err="1"/>
              <a:t>Mesopotamia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/>
              <a:t>Abu </a:t>
            </a:r>
            <a:r>
              <a:rPr lang="tr-TR" dirty="0" err="1"/>
              <a:t>Ubaidah</a:t>
            </a:r>
            <a:r>
              <a:rPr lang="tr-TR" dirty="0"/>
              <a:t> </a:t>
            </a:r>
            <a:r>
              <a:rPr lang="tr-TR" dirty="0" err="1"/>
              <a:t>ibn</a:t>
            </a:r>
            <a:r>
              <a:rPr lang="tr-TR" dirty="0"/>
              <a:t> al-</a:t>
            </a:r>
            <a:r>
              <a:rPr lang="tr-TR" dirty="0" err="1"/>
              <a:t>Jarrah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conquered</a:t>
            </a:r>
            <a:r>
              <a:rPr lang="tr-TR" dirty="0"/>
              <a:t> Roman </a:t>
            </a:r>
            <a:r>
              <a:rPr lang="tr-TR" dirty="0" err="1"/>
              <a:t>Syria</a:t>
            </a:r>
            <a:r>
              <a:rPr lang="tr-TR" dirty="0" smtClean="0"/>
              <a:t>,</a:t>
            </a:r>
          </a:p>
          <a:p>
            <a:r>
              <a:rPr lang="tr-TR" dirty="0" smtClean="0"/>
              <a:t>'</a:t>
            </a:r>
            <a:r>
              <a:rPr lang="tr-TR" dirty="0" err="1"/>
              <a:t>Amr</a:t>
            </a:r>
            <a:r>
              <a:rPr lang="tr-TR" dirty="0"/>
              <a:t> </a:t>
            </a:r>
            <a:r>
              <a:rPr lang="tr-TR" dirty="0" err="1"/>
              <a:t>ibn</a:t>
            </a:r>
            <a:r>
              <a:rPr lang="tr-TR" dirty="0"/>
              <a:t> al-'As,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conquered</a:t>
            </a:r>
            <a:r>
              <a:rPr lang="tr-TR" dirty="0"/>
              <a:t> Roman </a:t>
            </a:r>
            <a:r>
              <a:rPr lang="tr-TR" dirty="0" err="1"/>
              <a:t>Egypt</a:t>
            </a:r>
            <a:r>
              <a:rPr lang="tr-TR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27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4066"/>
            <a:ext cx="8229600" cy="58791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 smtClean="0">
                <a:solidFill>
                  <a:srgbClr val="FF0000"/>
                </a:solidFill>
              </a:rPr>
              <a:t>Army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107" y="893627"/>
            <a:ext cx="8889713" cy="5796817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/>
              <a:t>Muslims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allowed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join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army</a:t>
            </a:r>
            <a:r>
              <a:rPr lang="tr-TR" dirty="0"/>
              <a:t> as </a:t>
            </a:r>
            <a:r>
              <a:rPr lang="tr-TR" dirty="0" err="1"/>
              <a:t>regular</a:t>
            </a:r>
            <a:r>
              <a:rPr lang="tr-TR" dirty="0"/>
              <a:t> </a:t>
            </a:r>
            <a:r>
              <a:rPr lang="tr-TR" dirty="0" err="1"/>
              <a:t>troops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Ridda</a:t>
            </a:r>
            <a:r>
              <a:rPr lang="tr-TR" dirty="0"/>
              <a:t> </a:t>
            </a:r>
            <a:r>
              <a:rPr lang="tr-TR" dirty="0" err="1"/>
              <a:t>wars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army</a:t>
            </a:r>
            <a:r>
              <a:rPr lang="tr-TR" dirty="0"/>
              <a:t> </a:t>
            </a:r>
            <a:r>
              <a:rPr lang="tr-TR" dirty="0" err="1"/>
              <a:t>mainly</a:t>
            </a:r>
            <a:r>
              <a:rPr lang="tr-TR" dirty="0"/>
              <a:t> </a:t>
            </a:r>
            <a:r>
              <a:rPr lang="tr-TR" dirty="0" err="1"/>
              <a:t>consisted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corps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Madinah</a:t>
            </a:r>
            <a:r>
              <a:rPr lang="tr-TR" dirty="0"/>
              <a:t>, </a:t>
            </a:r>
            <a:r>
              <a:rPr lang="tr-TR" dirty="0" err="1"/>
              <a:t>Mecca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Taif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Later</a:t>
            </a:r>
            <a:r>
              <a:rPr lang="tr-TR" dirty="0" smtClean="0"/>
              <a:t> </a:t>
            </a:r>
            <a:r>
              <a:rPr lang="tr-TR" dirty="0"/>
              <a:t>on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conquest</a:t>
            </a:r>
            <a:r>
              <a:rPr lang="tr-TR" dirty="0"/>
              <a:t> of </a:t>
            </a:r>
            <a:r>
              <a:rPr lang="tr-TR" dirty="0" err="1"/>
              <a:t>Iraq</a:t>
            </a:r>
            <a:r>
              <a:rPr lang="tr-TR" dirty="0"/>
              <a:t> in 633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bedouin</a:t>
            </a:r>
            <a:r>
              <a:rPr lang="tr-TR" dirty="0"/>
              <a:t> </a:t>
            </a:r>
            <a:r>
              <a:rPr lang="tr-TR" dirty="0" err="1"/>
              <a:t>corps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recruited</a:t>
            </a:r>
            <a:r>
              <a:rPr lang="tr-TR" dirty="0"/>
              <a:t> as </a:t>
            </a:r>
            <a:r>
              <a:rPr lang="tr-TR" dirty="0" err="1"/>
              <a:t>regular</a:t>
            </a:r>
            <a:r>
              <a:rPr lang="tr-TR" dirty="0"/>
              <a:t> </a:t>
            </a:r>
            <a:r>
              <a:rPr lang="tr-TR" dirty="0" err="1"/>
              <a:t>troops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conquest</a:t>
            </a:r>
            <a:r>
              <a:rPr lang="tr-TR" dirty="0"/>
              <a:t> of </a:t>
            </a:r>
            <a:r>
              <a:rPr lang="tr-TR" dirty="0" err="1"/>
              <a:t>Sassanid</a:t>
            </a:r>
            <a:r>
              <a:rPr lang="tr-TR" dirty="0"/>
              <a:t> </a:t>
            </a:r>
            <a:r>
              <a:rPr lang="tr-TR" dirty="0" err="1"/>
              <a:t>Persia</a:t>
            </a:r>
            <a:r>
              <a:rPr lang="tr-TR" dirty="0"/>
              <a:t> (633-656), </a:t>
            </a:r>
            <a:r>
              <a:rPr lang="tr-TR" dirty="0" err="1"/>
              <a:t>some</a:t>
            </a:r>
            <a:r>
              <a:rPr lang="tr-TR" dirty="0"/>
              <a:t> 12,000 elite </a:t>
            </a:r>
            <a:r>
              <a:rPr lang="tr-TR" dirty="0" err="1"/>
              <a:t>Persian</a:t>
            </a:r>
            <a:r>
              <a:rPr lang="tr-TR" dirty="0"/>
              <a:t> </a:t>
            </a:r>
            <a:r>
              <a:rPr lang="tr-TR" dirty="0" err="1"/>
              <a:t>troops</a:t>
            </a:r>
            <a:r>
              <a:rPr lang="tr-TR" dirty="0"/>
              <a:t> </a:t>
            </a:r>
            <a:r>
              <a:rPr lang="tr-TR" dirty="0" err="1"/>
              <a:t>converted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Islam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served</a:t>
            </a:r>
            <a:r>
              <a:rPr lang="tr-TR" dirty="0"/>
              <a:t> </a:t>
            </a:r>
            <a:r>
              <a:rPr lang="tr-TR" dirty="0" err="1"/>
              <a:t>later</a:t>
            </a:r>
            <a:r>
              <a:rPr lang="tr-TR" dirty="0"/>
              <a:t> on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invasion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empire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conquest</a:t>
            </a:r>
            <a:r>
              <a:rPr lang="tr-TR" dirty="0"/>
              <a:t> of North </a:t>
            </a:r>
            <a:r>
              <a:rPr lang="tr-TR" dirty="0" err="1"/>
              <a:t>Africa</a:t>
            </a:r>
            <a:r>
              <a:rPr lang="tr-TR" dirty="0"/>
              <a:t>, Berber </a:t>
            </a:r>
            <a:r>
              <a:rPr lang="tr-TR" dirty="0" err="1"/>
              <a:t>converts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Islam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recruited</a:t>
            </a:r>
            <a:r>
              <a:rPr lang="tr-TR" dirty="0"/>
              <a:t> as </a:t>
            </a:r>
            <a:r>
              <a:rPr lang="tr-TR" dirty="0" err="1"/>
              <a:t>regular</a:t>
            </a:r>
            <a:r>
              <a:rPr lang="tr-TR" dirty="0"/>
              <a:t> </a:t>
            </a:r>
            <a:r>
              <a:rPr lang="tr-TR" dirty="0" err="1"/>
              <a:t>troops</a:t>
            </a:r>
            <a:r>
              <a:rPr lang="tr-TR" dirty="0"/>
              <a:t>,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later</a:t>
            </a:r>
            <a:r>
              <a:rPr lang="tr-TR" dirty="0"/>
              <a:t> </a:t>
            </a:r>
            <a:r>
              <a:rPr lang="tr-TR" dirty="0" err="1"/>
              <a:t>made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bulk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Rashidun</a:t>
            </a:r>
            <a:r>
              <a:rPr lang="tr-TR" dirty="0"/>
              <a:t> </a:t>
            </a:r>
            <a:r>
              <a:rPr lang="tr-TR" dirty="0" err="1"/>
              <a:t>army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later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Umayyad</a:t>
            </a:r>
            <a:r>
              <a:rPr lang="tr-TR" dirty="0"/>
              <a:t> </a:t>
            </a:r>
            <a:r>
              <a:rPr lang="tr-TR" dirty="0" err="1"/>
              <a:t>army</a:t>
            </a:r>
            <a:r>
              <a:rPr lang="tr-TR" dirty="0"/>
              <a:t> in </a:t>
            </a:r>
            <a:r>
              <a:rPr lang="tr-TR" dirty="0" err="1"/>
              <a:t>Africa</a:t>
            </a:r>
            <a:r>
              <a:rPr lang="tr-TR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210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7144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 smtClean="0">
                <a:solidFill>
                  <a:srgbClr val="FF0000"/>
                </a:solidFill>
              </a:rPr>
              <a:t>Infantry</a:t>
            </a:r>
            <a:r>
              <a:rPr lang="tr-TR" b="1" dirty="0" smtClean="0">
                <a:solidFill>
                  <a:srgbClr val="FF0000"/>
                </a:solidFill>
              </a:rPr>
              <a:t>/</a:t>
            </a:r>
            <a:r>
              <a:rPr lang="tr-TR" b="1" dirty="0" err="1" smtClean="0">
                <a:solidFill>
                  <a:srgbClr val="FF0000"/>
                </a:solidFill>
              </a:rPr>
              <a:t>Piyadah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625" y="917144"/>
            <a:ext cx="8842678" cy="5502861"/>
          </a:xfrm>
        </p:spPr>
        <p:txBody>
          <a:bodyPr>
            <a:normAutofit fontScale="92500"/>
          </a:bodyPr>
          <a:lstStyle/>
          <a:p>
            <a:r>
              <a:rPr lang="tr-TR" dirty="0" err="1" smtClean="0"/>
              <a:t>Rashidun</a:t>
            </a:r>
            <a:r>
              <a:rPr lang="tr-TR" dirty="0" smtClean="0"/>
              <a:t> </a:t>
            </a:r>
            <a:r>
              <a:rPr lang="tr-TR" dirty="0" err="1"/>
              <a:t>army</a:t>
            </a:r>
            <a:r>
              <a:rPr lang="tr-TR" dirty="0"/>
              <a:t> </a:t>
            </a:r>
            <a:r>
              <a:rPr lang="tr-TR" dirty="0" err="1"/>
              <a:t>relied</a:t>
            </a:r>
            <a:r>
              <a:rPr lang="tr-TR" dirty="0"/>
              <a:t> </a:t>
            </a:r>
            <a:r>
              <a:rPr lang="tr-TR" dirty="0" err="1"/>
              <a:t>heavily</a:t>
            </a:r>
            <a:r>
              <a:rPr lang="tr-TR" dirty="0"/>
              <a:t> on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infantry</a:t>
            </a:r>
            <a:r>
              <a:rPr lang="tr-TR" dirty="0"/>
              <a:t>. </a:t>
            </a:r>
            <a:r>
              <a:rPr lang="tr-TR" dirty="0" err="1"/>
              <a:t>Mubarizun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a </a:t>
            </a:r>
            <a:r>
              <a:rPr lang="tr-TR" dirty="0" err="1"/>
              <a:t>special</a:t>
            </a:r>
            <a:r>
              <a:rPr lang="tr-TR" dirty="0"/>
              <a:t> </a:t>
            </a:r>
            <a:r>
              <a:rPr lang="tr-TR" dirty="0" err="1"/>
              <a:t>part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army</a:t>
            </a:r>
            <a:r>
              <a:rPr lang="tr-TR" dirty="0"/>
              <a:t>, </a:t>
            </a:r>
            <a:r>
              <a:rPr lang="tr-TR" dirty="0" err="1"/>
              <a:t>composed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champions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/>
              <a:t>role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undermine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enemy</a:t>
            </a:r>
            <a:r>
              <a:rPr lang="tr-TR" dirty="0"/>
              <a:t> morale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slaying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champions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infantry</a:t>
            </a:r>
            <a:r>
              <a:rPr lang="tr-TR" dirty="0"/>
              <a:t> </a:t>
            </a:r>
            <a:r>
              <a:rPr lang="tr-TR" dirty="0" err="1"/>
              <a:t>would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repeated</a:t>
            </a:r>
            <a:r>
              <a:rPr lang="tr-TR" dirty="0"/>
              <a:t> </a:t>
            </a:r>
            <a:r>
              <a:rPr lang="tr-TR" dirty="0" err="1"/>
              <a:t>charges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withdrawals</a:t>
            </a:r>
            <a:r>
              <a:rPr lang="tr-TR" dirty="0"/>
              <a:t> </a:t>
            </a:r>
            <a:r>
              <a:rPr lang="tr-TR" dirty="0" err="1"/>
              <a:t>known</a:t>
            </a:r>
            <a:r>
              <a:rPr lang="tr-TR" dirty="0"/>
              <a:t> as </a:t>
            </a:r>
            <a:r>
              <a:rPr lang="tr-TR" i="1" dirty="0" err="1"/>
              <a:t>karr</a:t>
            </a:r>
            <a:r>
              <a:rPr lang="tr-TR" i="1" dirty="0"/>
              <a:t> </a:t>
            </a:r>
            <a:r>
              <a:rPr lang="tr-TR" i="1" dirty="0" err="1"/>
              <a:t>wa</a:t>
            </a:r>
            <a:r>
              <a:rPr lang="tr-TR" i="1" dirty="0"/>
              <a:t> </a:t>
            </a:r>
            <a:r>
              <a:rPr lang="tr-TR" i="1" dirty="0" err="1"/>
              <a:t>farr</a:t>
            </a:r>
            <a:r>
              <a:rPr lang="tr-TR" dirty="0"/>
              <a:t>, </a:t>
            </a:r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spears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swords</a:t>
            </a:r>
            <a:r>
              <a:rPr lang="tr-TR" dirty="0"/>
              <a:t> </a:t>
            </a:r>
            <a:r>
              <a:rPr lang="tr-TR" dirty="0" err="1"/>
              <a:t>combined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arrow</a:t>
            </a:r>
            <a:r>
              <a:rPr lang="tr-TR" dirty="0"/>
              <a:t> </a:t>
            </a:r>
            <a:r>
              <a:rPr lang="tr-TR" dirty="0" err="1"/>
              <a:t>volleys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weaken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enemies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wear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out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However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main </a:t>
            </a:r>
            <a:r>
              <a:rPr lang="tr-TR" dirty="0" err="1"/>
              <a:t>energy</a:t>
            </a:r>
            <a:r>
              <a:rPr lang="tr-TR" dirty="0"/>
              <a:t> had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still</a:t>
            </a:r>
            <a:r>
              <a:rPr lang="tr-TR" dirty="0"/>
              <a:t> be </a:t>
            </a:r>
            <a:r>
              <a:rPr lang="tr-TR" dirty="0" err="1"/>
              <a:t>conserved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a </a:t>
            </a:r>
            <a:r>
              <a:rPr lang="tr-TR" dirty="0" err="1"/>
              <a:t>counterattack</a:t>
            </a:r>
            <a:r>
              <a:rPr lang="tr-TR" dirty="0"/>
              <a:t>, </a:t>
            </a:r>
            <a:r>
              <a:rPr lang="tr-TR" dirty="0" err="1"/>
              <a:t>supported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a </a:t>
            </a:r>
            <a:r>
              <a:rPr lang="tr-TR" dirty="0" err="1"/>
              <a:t>cavalry</a:t>
            </a:r>
            <a:r>
              <a:rPr lang="tr-TR" dirty="0"/>
              <a:t> </a:t>
            </a:r>
            <a:r>
              <a:rPr lang="tr-TR" dirty="0" err="1"/>
              <a:t>charge</a:t>
            </a:r>
            <a:r>
              <a:rPr lang="tr-TR" dirty="0"/>
              <a:t>,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would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flanking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encircling</a:t>
            </a:r>
            <a:r>
              <a:rPr lang="tr-TR" dirty="0"/>
              <a:t> </a:t>
            </a:r>
            <a:r>
              <a:rPr lang="tr-TR" dirty="0" err="1"/>
              <a:t>movements</a:t>
            </a:r>
            <a:r>
              <a:rPr lang="tr-TR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37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4066"/>
            <a:ext cx="8229600" cy="517363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solidFill>
                  <a:srgbClr val="FF0000"/>
                </a:solidFill>
              </a:rPr>
              <a:t>Cavalry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/ </a:t>
            </a:r>
            <a:r>
              <a:rPr lang="en-US" b="1" dirty="0" err="1" smtClean="0">
                <a:solidFill>
                  <a:srgbClr val="FF0000"/>
                </a:solidFill>
              </a:rPr>
              <a:t>Sipahis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695" y="823078"/>
            <a:ext cx="8760367" cy="5879125"/>
          </a:xfrm>
        </p:spPr>
        <p:txBody>
          <a:bodyPr>
            <a:norm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Rashidun</a:t>
            </a:r>
            <a:r>
              <a:rPr lang="tr-TR" dirty="0"/>
              <a:t> </a:t>
            </a:r>
            <a:r>
              <a:rPr lang="tr-TR" dirty="0" err="1"/>
              <a:t>cavalry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successful</a:t>
            </a:r>
            <a:r>
              <a:rPr lang="tr-TR" dirty="0"/>
              <a:t> </a:t>
            </a:r>
            <a:r>
              <a:rPr lang="tr-TR" dirty="0" err="1"/>
              <a:t>light</a:t>
            </a:r>
            <a:r>
              <a:rPr lang="tr-TR" dirty="0"/>
              <a:t> </a:t>
            </a:r>
            <a:r>
              <a:rPr lang="tr-TR" dirty="0" err="1"/>
              <a:t>cavalry</a:t>
            </a:r>
            <a:r>
              <a:rPr lang="tr-TR" dirty="0"/>
              <a:t> </a:t>
            </a:r>
            <a:r>
              <a:rPr lang="tr-TR" dirty="0" err="1"/>
              <a:t>forces</a:t>
            </a:r>
            <a:r>
              <a:rPr lang="tr-TR" dirty="0"/>
              <a:t>, </a:t>
            </a:r>
            <a:r>
              <a:rPr lang="tr-TR" dirty="0" err="1"/>
              <a:t>provided</a:t>
            </a:r>
            <a:r>
              <a:rPr lang="tr-TR" dirty="0"/>
              <a:t> it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competently</a:t>
            </a:r>
            <a:r>
              <a:rPr lang="tr-TR" dirty="0"/>
              <a:t> </a:t>
            </a:r>
            <a:r>
              <a:rPr lang="tr-TR" dirty="0" err="1"/>
              <a:t>led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armed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lances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swords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/>
              <a:t>C</a:t>
            </a:r>
            <a:r>
              <a:rPr lang="tr-TR" dirty="0" err="1" smtClean="0"/>
              <a:t>avalry</a:t>
            </a:r>
            <a:r>
              <a:rPr lang="tr-TR" dirty="0" smtClean="0"/>
              <a:t> </a:t>
            </a:r>
            <a:r>
              <a:rPr lang="tr-TR" dirty="0" err="1"/>
              <a:t>regiments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initially</a:t>
            </a:r>
            <a:r>
              <a:rPr lang="tr-TR" dirty="0"/>
              <a:t> </a:t>
            </a:r>
            <a:r>
              <a:rPr lang="tr-TR" dirty="0" err="1"/>
              <a:t>stationed</a:t>
            </a:r>
            <a:r>
              <a:rPr lang="tr-TR" dirty="0"/>
              <a:t> </a:t>
            </a:r>
            <a:r>
              <a:rPr lang="tr-TR" dirty="0" err="1"/>
              <a:t>behind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flanks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center</a:t>
            </a:r>
            <a:r>
              <a:rPr lang="tr-TR" dirty="0"/>
              <a:t>. </a:t>
            </a:r>
            <a:endParaRPr lang="en-US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proportion</a:t>
            </a:r>
            <a:r>
              <a:rPr lang="tr-TR" dirty="0"/>
              <a:t> of </a:t>
            </a:r>
            <a:r>
              <a:rPr lang="tr-TR" dirty="0" err="1"/>
              <a:t>cavalry</a:t>
            </a:r>
            <a:r>
              <a:rPr lang="tr-TR" dirty="0"/>
              <a:t> </a:t>
            </a:r>
            <a:r>
              <a:rPr lang="tr-TR" dirty="0" err="1"/>
              <a:t>within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Rashidun</a:t>
            </a:r>
            <a:r>
              <a:rPr lang="tr-TR" dirty="0"/>
              <a:t> </a:t>
            </a:r>
            <a:r>
              <a:rPr lang="tr-TR" dirty="0" err="1"/>
              <a:t>forces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initially</a:t>
            </a:r>
            <a:r>
              <a:rPr lang="tr-TR" dirty="0"/>
              <a:t> </a:t>
            </a:r>
            <a:r>
              <a:rPr lang="tr-TR" dirty="0" err="1"/>
              <a:t>limited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less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20% </a:t>
            </a:r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inability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poor</a:t>
            </a:r>
            <a:r>
              <a:rPr lang="tr-TR" dirty="0"/>
              <a:t>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condition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arid</a:t>
            </a:r>
            <a:r>
              <a:rPr lang="tr-TR" dirty="0"/>
              <a:t> </a:t>
            </a:r>
            <a:r>
              <a:rPr lang="tr-TR" dirty="0" err="1"/>
              <a:t>climate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Arabian</a:t>
            </a:r>
            <a:r>
              <a:rPr lang="tr-TR" dirty="0"/>
              <a:t> </a:t>
            </a:r>
            <a:r>
              <a:rPr lang="tr-TR" dirty="0" err="1"/>
              <a:t>Peninsula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support</a:t>
            </a:r>
            <a:r>
              <a:rPr lang="tr-TR" dirty="0"/>
              <a:t> </a:t>
            </a:r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numbers</a:t>
            </a:r>
            <a:r>
              <a:rPr lang="tr-TR" dirty="0"/>
              <a:t> of </a:t>
            </a:r>
            <a:r>
              <a:rPr lang="tr-TR" dirty="0" err="1"/>
              <a:t>warhorses</a:t>
            </a:r>
            <a:r>
              <a:rPr lang="tr-TR" dirty="0"/>
              <a:t>. </a:t>
            </a:r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570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308"/>
            <a:ext cx="8229600" cy="482088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solidFill>
                  <a:srgbClr val="FF0000"/>
                </a:solidFill>
              </a:rPr>
              <a:t>Weaponry</a:t>
            </a:r>
            <a:r>
              <a:rPr lang="tr-TR" b="1" dirty="0" smtClean="0">
                <a:solidFill>
                  <a:srgbClr val="FF0000"/>
                </a:solidFill>
              </a:rPr>
              <a:t>/</a:t>
            </a:r>
            <a:r>
              <a:rPr lang="tr-TR" b="1" dirty="0" err="1" smtClean="0">
                <a:solidFill>
                  <a:srgbClr val="FF0000"/>
                </a:solidFill>
              </a:rPr>
              <a:t>Asliha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and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Divisions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937" y="670220"/>
            <a:ext cx="8725089" cy="5926159"/>
          </a:xfrm>
        </p:spPr>
        <p:txBody>
          <a:bodyPr>
            <a:normAutofit fontScale="32500" lnSpcReduction="20000"/>
          </a:bodyPr>
          <a:lstStyle/>
          <a:p>
            <a:r>
              <a:rPr lang="tr-TR" sz="6000" b="1" dirty="0" smtClean="0"/>
              <a:t> </a:t>
            </a:r>
            <a:r>
              <a:rPr lang="tr-TR" sz="6000" b="1" dirty="0" err="1" smtClean="0"/>
              <a:t>Helmets</a:t>
            </a:r>
            <a:r>
              <a:rPr lang="tr-TR" sz="6000" b="1" dirty="0" smtClean="0"/>
              <a:t>: </a:t>
            </a:r>
            <a:r>
              <a:rPr lang="tr-TR" sz="6000" dirty="0" smtClean="0"/>
              <a:t>miğfer </a:t>
            </a:r>
            <a:r>
              <a:rPr lang="tr-TR" sz="6000" b="1" dirty="0" err="1" smtClean="0"/>
              <a:t>Armour</a:t>
            </a:r>
            <a:r>
              <a:rPr lang="tr-TR" sz="6000" b="1" dirty="0" smtClean="0"/>
              <a:t>: </a:t>
            </a:r>
            <a:r>
              <a:rPr lang="tr-TR" sz="6000" i="1" dirty="0" err="1" smtClean="0"/>
              <a:t>Dir</a:t>
            </a:r>
            <a:r>
              <a:rPr lang="tr-TR" sz="6000" i="1" dirty="0" smtClean="0"/>
              <a:t>/zırh</a:t>
            </a:r>
            <a:r>
              <a:rPr lang="tr-TR" sz="6000" dirty="0" smtClean="0"/>
              <a:t>, </a:t>
            </a:r>
            <a:r>
              <a:rPr lang="tr-TR" sz="6000" b="1" dirty="0" err="1" smtClean="0"/>
              <a:t>Shields</a:t>
            </a:r>
            <a:r>
              <a:rPr lang="tr-TR" sz="6000" b="1" dirty="0" smtClean="0"/>
              <a:t>: </a:t>
            </a:r>
            <a:r>
              <a:rPr lang="tr-TR" sz="6000" dirty="0" smtClean="0"/>
              <a:t>Kalkan</a:t>
            </a:r>
            <a:r>
              <a:rPr lang="tr-TR" sz="6000" b="1" dirty="0" smtClean="0"/>
              <a:t> </a:t>
            </a:r>
            <a:r>
              <a:rPr lang="tr-TR" sz="6000" b="1" dirty="0" err="1" smtClean="0"/>
              <a:t>Sword</a:t>
            </a:r>
            <a:r>
              <a:rPr lang="tr-TR" sz="6000" b="1" dirty="0" smtClean="0"/>
              <a:t>: </a:t>
            </a:r>
            <a:r>
              <a:rPr lang="tr-TR" sz="6000" dirty="0" err="1" smtClean="0"/>
              <a:t>Sayf</a:t>
            </a:r>
            <a:r>
              <a:rPr lang="tr-TR" sz="6000" dirty="0" smtClean="0"/>
              <a:t>/kılıç</a:t>
            </a:r>
            <a:r>
              <a:rPr lang="en-US" sz="6000" dirty="0"/>
              <a:t> </a:t>
            </a:r>
            <a:r>
              <a:rPr lang="tr-TR" sz="6000" b="1" dirty="0" err="1" smtClean="0"/>
              <a:t>Bows-arrows</a:t>
            </a:r>
            <a:r>
              <a:rPr lang="tr-TR" sz="6000" b="1" dirty="0" smtClean="0"/>
              <a:t>: </a:t>
            </a:r>
            <a:r>
              <a:rPr lang="tr-TR" sz="6000" dirty="0" smtClean="0"/>
              <a:t>yay-ok</a:t>
            </a:r>
            <a:r>
              <a:rPr lang="en-US" sz="6000" dirty="0"/>
              <a:t> </a:t>
            </a:r>
            <a:r>
              <a:rPr lang="tr-TR" sz="6000" b="1" dirty="0" smtClean="0"/>
              <a:t>Siege </a:t>
            </a:r>
            <a:r>
              <a:rPr lang="tr-TR" sz="6000" b="1" dirty="0" err="1" smtClean="0"/>
              <a:t>weaponry</a:t>
            </a:r>
            <a:r>
              <a:rPr lang="tr-TR" sz="6000" b="1" dirty="0" smtClean="0"/>
              <a:t>: </a:t>
            </a:r>
            <a:r>
              <a:rPr lang="tr-TR" sz="6000" dirty="0" err="1" smtClean="0"/>
              <a:t>ed</a:t>
            </a:r>
            <a:r>
              <a:rPr lang="tr-TR" sz="6000" dirty="0" smtClean="0"/>
              <a:t> </a:t>
            </a:r>
            <a:r>
              <a:rPr lang="tr-TR" sz="6000" dirty="0" err="1" smtClean="0"/>
              <a:t>Dababah</a:t>
            </a:r>
            <a:r>
              <a:rPr lang="tr-TR" sz="6000" dirty="0" smtClean="0"/>
              <a:t> </a:t>
            </a:r>
          </a:p>
          <a:p>
            <a:r>
              <a:rPr lang="tr-TR" sz="6000" b="1" dirty="0" err="1" smtClean="0"/>
              <a:t>The</a:t>
            </a:r>
            <a:r>
              <a:rPr lang="tr-TR" sz="6000" b="1" dirty="0" smtClean="0"/>
              <a:t> </a:t>
            </a:r>
            <a:r>
              <a:rPr lang="tr-TR" sz="6000" b="1" dirty="0" err="1" smtClean="0"/>
              <a:t>army</a:t>
            </a:r>
            <a:r>
              <a:rPr lang="tr-TR" sz="6000" b="1" dirty="0" smtClean="0"/>
              <a:t> </a:t>
            </a:r>
            <a:r>
              <a:rPr lang="tr-TR" sz="6000" b="1" dirty="0" err="1" smtClean="0"/>
              <a:t>divisions</a:t>
            </a:r>
            <a:r>
              <a:rPr lang="tr-TR" sz="6000" b="1" dirty="0" smtClean="0"/>
              <a:t> </a:t>
            </a:r>
            <a:endParaRPr lang="en-US" sz="6000" b="1" dirty="0" smtClean="0"/>
          </a:p>
          <a:p>
            <a:r>
              <a:rPr lang="tr-TR" sz="6000" dirty="0" err="1" smtClean="0"/>
              <a:t>Muqaddimah</a:t>
            </a:r>
            <a:r>
              <a:rPr lang="tr-TR" sz="6000" dirty="0" smtClean="0"/>
              <a:t> </a:t>
            </a:r>
            <a:r>
              <a:rPr lang="tr-TR" sz="6000" dirty="0" err="1" smtClean="0"/>
              <a:t>or</a:t>
            </a:r>
            <a:r>
              <a:rPr lang="tr-TR" sz="6000" dirty="0" smtClean="0"/>
              <a:t> </a:t>
            </a:r>
            <a:r>
              <a:rPr lang="tr-TR" sz="6000" dirty="0" err="1" smtClean="0"/>
              <a:t>The</a:t>
            </a:r>
            <a:r>
              <a:rPr lang="tr-TR" sz="6000" dirty="0" smtClean="0"/>
              <a:t> </a:t>
            </a:r>
            <a:r>
              <a:rPr lang="tr-TR" sz="6000" dirty="0" err="1" smtClean="0"/>
              <a:t>vanguard</a:t>
            </a:r>
            <a:r>
              <a:rPr lang="tr-TR" sz="6000" dirty="0" smtClean="0"/>
              <a:t> </a:t>
            </a:r>
            <a:endParaRPr lang="en-US" sz="6000" dirty="0" smtClean="0"/>
          </a:p>
          <a:p>
            <a:r>
              <a:rPr lang="tr-TR" sz="6000" dirty="0" err="1" smtClean="0"/>
              <a:t>Qalb</a:t>
            </a:r>
            <a:r>
              <a:rPr lang="tr-TR" sz="6000" dirty="0" smtClean="0"/>
              <a:t> </a:t>
            </a:r>
            <a:r>
              <a:rPr lang="tr-TR" sz="6000" dirty="0" err="1" smtClean="0"/>
              <a:t>or</a:t>
            </a:r>
            <a:r>
              <a:rPr lang="tr-TR" sz="6000" dirty="0" smtClean="0"/>
              <a:t> </a:t>
            </a:r>
            <a:r>
              <a:rPr lang="tr-TR" sz="6000" dirty="0" err="1" smtClean="0"/>
              <a:t>The</a:t>
            </a:r>
            <a:r>
              <a:rPr lang="tr-TR" sz="6000" dirty="0" smtClean="0"/>
              <a:t> </a:t>
            </a:r>
            <a:r>
              <a:rPr lang="tr-TR" sz="6000" dirty="0" err="1" smtClean="0"/>
              <a:t>center</a:t>
            </a:r>
            <a:r>
              <a:rPr lang="tr-TR" sz="6000" dirty="0" smtClean="0"/>
              <a:t> </a:t>
            </a:r>
            <a:endParaRPr lang="en-US" sz="6000" dirty="0" smtClean="0"/>
          </a:p>
          <a:p>
            <a:r>
              <a:rPr lang="tr-TR" sz="6000" dirty="0" smtClean="0"/>
              <a:t>Al-</a:t>
            </a:r>
            <a:r>
              <a:rPr lang="tr-TR" sz="6000" dirty="0" err="1" smtClean="0"/>
              <a:t>khalf</a:t>
            </a:r>
            <a:r>
              <a:rPr lang="tr-TR" sz="6000" dirty="0" smtClean="0"/>
              <a:t> </a:t>
            </a:r>
            <a:r>
              <a:rPr lang="tr-TR" sz="6000" dirty="0" err="1" smtClean="0"/>
              <a:t>or</a:t>
            </a:r>
            <a:r>
              <a:rPr lang="tr-TR" sz="6000" dirty="0" smtClean="0"/>
              <a:t> </a:t>
            </a:r>
            <a:r>
              <a:rPr lang="tr-TR" sz="6000" dirty="0" err="1" smtClean="0"/>
              <a:t>The</a:t>
            </a:r>
            <a:r>
              <a:rPr lang="tr-TR" sz="6000" dirty="0" smtClean="0"/>
              <a:t> </a:t>
            </a:r>
            <a:r>
              <a:rPr lang="tr-TR" sz="6000" dirty="0" err="1" smtClean="0"/>
              <a:t>rear</a:t>
            </a:r>
            <a:r>
              <a:rPr lang="tr-TR" sz="6000" dirty="0" smtClean="0"/>
              <a:t> </a:t>
            </a:r>
            <a:endParaRPr lang="en-US" sz="6000" dirty="0" smtClean="0"/>
          </a:p>
          <a:p>
            <a:r>
              <a:rPr lang="tr-TR" sz="6000" dirty="0" smtClean="0"/>
              <a:t>Al-</a:t>
            </a:r>
            <a:r>
              <a:rPr lang="tr-TR" sz="6000" dirty="0" err="1" smtClean="0"/>
              <a:t>mou'akhira</a:t>
            </a:r>
            <a:r>
              <a:rPr lang="tr-TR" sz="6000" dirty="0" smtClean="0"/>
              <a:t> </a:t>
            </a:r>
            <a:r>
              <a:rPr lang="tr-TR" sz="6000" dirty="0" err="1" smtClean="0"/>
              <a:t>or</a:t>
            </a:r>
            <a:r>
              <a:rPr lang="tr-TR" sz="6000" dirty="0" smtClean="0"/>
              <a:t> </a:t>
            </a:r>
            <a:r>
              <a:rPr lang="tr-TR" sz="6000" dirty="0" err="1" smtClean="0"/>
              <a:t>The</a:t>
            </a:r>
            <a:r>
              <a:rPr lang="tr-TR" sz="6000" dirty="0" smtClean="0"/>
              <a:t> </a:t>
            </a:r>
            <a:r>
              <a:rPr lang="tr-TR" sz="6000" dirty="0" err="1" smtClean="0"/>
              <a:t>rearguard</a:t>
            </a:r>
            <a:r>
              <a:rPr lang="tr-TR" sz="6000" dirty="0" smtClean="0"/>
              <a:t> </a:t>
            </a:r>
          </a:p>
          <a:p>
            <a:r>
              <a:rPr lang="tr-TR" sz="6000" b="1" dirty="0" err="1"/>
              <a:t>I</a:t>
            </a:r>
            <a:r>
              <a:rPr lang="tr-TR" sz="6000" b="1" dirty="0" err="1" smtClean="0"/>
              <a:t>n</a:t>
            </a:r>
            <a:r>
              <a:rPr lang="tr-TR" sz="6000" b="1" dirty="0" smtClean="0"/>
              <a:t> </a:t>
            </a:r>
            <a:r>
              <a:rPr lang="tr-TR" sz="6000" b="1" dirty="0" err="1" smtClean="0"/>
              <a:t>battle</a:t>
            </a:r>
            <a:r>
              <a:rPr lang="tr-TR" sz="6000" b="1" dirty="0" smtClean="0"/>
              <a:t> </a:t>
            </a:r>
            <a:endParaRPr lang="en-US" sz="6000" b="1" dirty="0" smtClean="0"/>
          </a:p>
          <a:p>
            <a:r>
              <a:rPr lang="tr-TR" sz="6000" dirty="0" err="1" smtClean="0"/>
              <a:t>The</a:t>
            </a:r>
            <a:r>
              <a:rPr lang="tr-TR" sz="6000" dirty="0" smtClean="0"/>
              <a:t> </a:t>
            </a:r>
            <a:r>
              <a:rPr lang="tr-TR" sz="6000" dirty="0" err="1" smtClean="0"/>
              <a:t>army</a:t>
            </a:r>
            <a:r>
              <a:rPr lang="tr-TR" sz="6000" dirty="0" smtClean="0"/>
              <a:t> </a:t>
            </a:r>
            <a:r>
              <a:rPr lang="tr-TR" sz="6000" dirty="0" err="1" smtClean="0"/>
              <a:t>was</a:t>
            </a:r>
            <a:r>
              <a:rPr lang="tr-TR" sz="6000" dirty="0" smtClean="0"/>
              <a:t> </a:t>
            </a:r>
            <a:r>
              <a:rPr lang="tr-TR" sz="6000" dirty="0" err="1" smtClean="0"/>
              <a:t>organized</a:t>
            </a:r>
            <a:r>
              <a:rPr lang="tr-TR" sz="6000" dirty="0" smtClean="0"/>
              <a:t> on </a:t>
            </a:r>
            <a:r>
              <a:rPr lang="tr-TR" sz="6000" dirty="0" err="1" smtClean="0"/>
              <a:t>the</a:t>
            </a:r>
            <a:r>
              <a:rPr lang="tr-TR" sz="6000" dirty="0" smtClean="0"/>
              <a:t> </a:t>
            </a:r>
            <a:r>
              <a:rPr lang="tr-TR" sz="6000" dirty="0" err="1" smtClean="0"/>
              <a:t>decimal</a:t>
            </a:r>
            <a:r>
              <a:rPr lang="tr-TR" sz="6000" dirty="0" smtClean="0"/>
              <a:t> </a:t>
            </a:r>
            <a:r>
              <a:rPr lang="tr-TR" sz="6000" dirty="0" err="1" smtClean="0"/>
              <a:t>system</a:t>
            </a:r>
            <a:r>
              <a:rPr lang="tr-TR" sz="6000" dirty="0" smtClean="0"/>
              <a:t>.</a:t>
            </a:r>
          </a:p>
          <a:p>
            <a:r>
              <a:rPr lang="tr-TR" sz="6000" dirty="0" smtClean="0"/>
              <a:t>1. </a:t>
            </a:r>
            <a:r>
              <a:rPr lang="tr-TR" sz="6000" dirty="0" err="1" smtClean="0"/>
              <a:t>Qalb</a:t>
            </a:r>
            <a:r>
              <a:rPr lang="tr-TR" sz="6000" dirty="0" smtClean="0"/>
              <a:t> </a:t>
            </a:r>
            <a:r>
              <a:rPr lang="tr-TR" sz="6000" dirty="0" err="1" smtClean="0"/>
              <a:t>or</a:t>
            </a:r>
            <a:r>
              <a:rPr lang="tr-TR" sz="6000" dirty="0" smtClean="0"/>
              <a:t> </a:t>
            </a:r>
            <a:r>
              <a:rPr lang="tr-TR" sz="6000" dirty="0" err="1" smtClean="0"/>
              <a:t>The</a:t>
            </a:r>
            <a:r>
              <a:rPr lang="tr-TR" sz="6000" dirty="0" smtClean="0"/>
              <a:t> </a:t>
            </a:r>
            <a:r>
              <a:rPr lang="tr-TR" sz="6000" dirty="0" err="1" smtClean="0"/>
              <a:t>center</a:t>
            </a:r>
            <a:r>
              <a:rPr lang="tr-TR" sz="6000" dirty="0" smtClean="0"/>
              <a:t> </a:t>
            </a:r>
          </a:p>
          <a:p>
            <a:r>
              <a:rPr lang="tr-TR" sz="6000" dirty="0" smtClean="0"/>
              <a:t>2. </a:t>
            </a:r>
            <a:r>
              <a:rPr lang="tr-TR" sz="6000" dirty="0" err="1" smtClean="0"/>
              <a:t>Maimanah</a:t>
            </a:r>
            <a:r>
              <a:rPr lang="tr-TR" sz="6000" dirty="0" smtClean="0"/>
              <a:t> </a:t>
            </a:r>
            <a:r>
              <a:rPr lang="tr-TR" sz="6000" dirty="0" err="1" smtClean="0"/>
              <a:t>or</a:t>
            </a:r>
            <a:r>
              <a:rPr lang="tr-TR" sz="6000" dirty="0" smtClean="0"/>
              <a:t> </a:t>
            </a:r>
            <a:r>
              <a:rPr lang="tr-TR" sz="6000" dirty="0" err="1" smtClean="0"/>
              <a:t>The</a:t>
            </a:r>
            <a:r>
              <a:rPr lang="tr-TR" sz="6000" dirty="0" smtClean="0"/>
              <a:t> </a:t>
            </a:r>
            <a:r>
              <a:rPr lang="tr-TR" sz="6000" dirty="0" err="1" smtClean="0"/>
              <a:t>right</a:t>
            </a:r>
            <a:r>
              <a:rPr lang="tr-TR" sz="6000" dirty="0" smtClean="0"/>
              <a:t> </a:t>
            </a:r>
            <a:r>
              <a:rPr lang="tr-TR" sz="6000" dirty="0" err="1" smtClean="0"/>
              <a:t>wing</a:t>
            </a:r>
            <a:r>
              <a:rPr lang="tr-TR" sz="6000" dirty="0" smtClean="0"/>
              <a:t> </a:t>
            </a:r>
          </a:p>
          <a:p>
            <a:r>
              <a:rPr lang="tr-TR" sz="6000" dirty="0" smtClean="0"/>
              <a:t>3. </a:t>
            </a:r>
            <a:r>
              <a:rPr lang="tr-TR" sz="6000" dirty="0" err="1" smtClean="0"/>
              <a:t>Maisarah</a:t>
            </a:r>
            <a:r>
              <a:rPr lang="tr-TR" sz="6000" dirty="0" smtClean="0"/>
              <a:t> </a:t>
            </a:r>
            <a:r>
              <a:rPr lang="tr-TR" sz="6000" dirty="0" err="1" smtClean="0"/>
              <a:t>or</a:t>
            </a:r>
            <a:r>
              <a:rPr lang="tr-TR" sz="6000" dirty="0" smtClean="0"/>
              <a:t> </a:t>
            </a:r>
            <a:r>
              <a:rPr lang="tr-TR" sz="6000" dirty="0" err="1" smtClean="0"/>
              <a:t>The</a:t>
            </a:r>
            <a:r>
              <a:rPr lang="tr-TR" sz="6000" dirty="0" smtClean="0"/>
              <a:t> </a:t>
            </a:r>
            <a:r>
              <a:rPr lang="tr-TR" sz="6000" dirty="0" err="1" smtClean="0"/>
              <a:t>left</a:t>
            </a:r>
            <a:r>
              <a:rPr lang="tr-TR" sz="6000" dirty="0" smtClean="0"/>
              <a:t> </a:t>
            </a:r>
            <a:r>
              <a:rPr lang="tr-TR" sz="6000" dirty="0" err="1" smtClean="0"/>
              <a:t>wing</a:t>
            </a:r>
            <a:r>
              <a:rPr lang="tr-TR" sz="6000" dirty="0" smtClean="0"/>
              <a:t> </a:t>
            </a:r>
          </a:p>
          <a:p>
            <a:endParaRPr lang="tr-TR" sz="6200" dirty="0" smtClean="0"/>
          </a:p>
          <a:p>
            <a:r>
              <a:rPr lang="tr-TR" sz="6200" dirty="0" err="1" smtClean="0"/>
              <a:t>Every</a:t>
            </a:r>
            <a:r>
              <a:rPr lang="tr-TR" sz="6200" dirty="0" smtClean="0"/>
              <a:t> </a:t>
            </a:r>
            <a:r>
              <a:rPr lang="tr-TR" sz="6200" dirty="0" err="1"/>
              <a:t>tribal</a:t>
            </a:r>
            <a:r>
              <a:rPr lang="tr-TR" sz="6200" dirty="0"/>
              <a:t> </a:t>
            </a:r>
            <a:r>
              <a:rPr lang="tr-TR" sz="6200" dirty="0" err="1"/>
              <a:t>unit</a:t>
            </a:r>
            <a:r>
              <a:rPr lang="tr-TR" sz="6200" dirty="0"/>
              <a:t> had </a:t>
            </a:r>
            <a:r>
              <a:rPr lang="tr-TR" sz="6200" dirty="0" err="1"/>
              <a:t>its</a:t>
            </a:r>
            <a:r>
              <a:rPr lang="tr-TR" sz="6200" dirty="0"/>
              <a:t> </a:t>
            </a:r>
            <a:r>
              <a:rPr lang="tr-TR" sz="6200" dirty="0" err="1"/>
              <a:t>leader</a:t>
            </a:r>
            <a:r>
              <a:rPr lang="tr-TR" sz="6200" dirty="0"/>
              <a:t> </a:t>
            </a:r>
            <a:r>
              <a:rPr lang="tr-TR" sz="6200" dirty="0" err="1"/>
              <a:t>called</a:t>
            </a:r>
            <a:r>
              <a:rPr lang="tr-TR" sz="6200" dirty="0"/>
              <a:t> </a:t>
            </a:r>
            <a:r>
              <a:rPr lang="tr-TR" sz="6200" b="1" i="1" dirty="0" err="1"/>
              <a:t>Arif</a:t>
            </a:r>
            <a:r>
              <a:rPr lang="tr-TR" sz="6200" b="1" dirty="0" err="1"/>
              <a:t>s</a:t>
            </a:r>
            <a:r>
              <a:rPr lang="tr-TR" sz="6200" dirty="0"/>
              <a:t>. </a:t>
            </a:r>
            <a:endParaRPr lang="tr-TR" sz="6200" dirty="0" smtClean="0"/>
          </a:p>
          <a:p>
            <a:r>
              <a:rPr lang="tr-TR" sz="6200" dirty="0" err="1" smtClean="0"/>
              <a:t>In</a:t>
            </a:r>
            <a:r>
              <a:rPr lang="tr-TR" sz="6200" dirty="0" smtClean="0"/>
              <a:t> </a:t>
            </a:r>
            <a:r>
              <a:rPr lang="tr-TR" sz="6200" dirty="0" err="1"/>
              <a:t>such</a:t>
            </a:r>
            <a:r>
              <a:rPr lang="tr-TR" sz="6200" dirty="0"/>
              <a:t> </a:t>
            </a:r>
            <a:r>
              <a:rPr lang="tr-TR" sz="6200" dirty="0" err="1"/>
              <a:t>units</a:t>
            </a:r>
            <a:r>
              <a:rPr lang="tr-TR" sz="6200" dirty="0"/>
              <a:t>, </a:t>
            </a:r>
            <a:r>
              <a:rPr lang="tr-TR" sz="6200" dirty="0" err="1"/>
              <a:t>there</a:t>
            </a:r>
            <a:r>
              <a:rPr lang="tr-TR" sz="6200" dirty="0"/>
              <a:t> </a:t>
            </a:r>
            <a:r>
              <a:rPr lang="tr-TR" sz="6200" dirty="0" err="1"/>
              <a:t>were</a:t>
            </a:r>
            <a:r>
              <a:rPr lang="tr-TR" sz="6200" dirty="0"/>
              <a:t> </a:t>
            </a:r>
            <a:r>
              <a:rPr lang="tr-TR" sz="6200" dirty="0" err="1"/>
              <a:t>commanders</a:t>
            </a:r>
            <a:r>
              <a:rPr lang="tr-TR" sz="6200" dirty="0"/>
              <a:t> </a:t>
            </a:r>
            <a:r>
              <a:rPr lang="tr-TR" sz="6200" dirty="0" err="1"/>
              <a:t>for</a:t>
            </a:r>
            <a:r>
              <a:rPr lang="tr-TR" sz="6200" dirty="0"/>
              <a:t> </a:t>
            </a:r>
            <a:r>
              <a:rPr lang="tr-TR" sz="6200" dirty="0" err="1"/>
              <a:t>each</a:t>
            </a:r>
            <a:r>
              <a:rPr lang="tr-TR" sz="6200" dirty="0"/>
              <a:t> 10, 100, </a:t>
            </a:r>
            <a:r>
              <a:rPr lang="tr-TR" sz="6200" dirty="0" err="1"/>
              <a:t>and</a:t>
            </a:r>
            <a:r>
              <a:rPr lang="tr-TR" sz="6200" dirty="0"/>
              <a:t> 1,000 </a:t>
            </a:r>
            <a:r>
              <a:rPr lang="tr-TR" sz="6200" dirty="0" smtClean="0"/>
              <a:t>men</a:t>
            </a:r>
          </a:p>
          <a:p>
            <a:r>
              <a:rPr lang="tr-TR" sz="6200" dirty="0" err="1" smtClean="0"/>
              <a:t>Arifs</a:t>
            </a:r>
            <a:r>
              <a:rPr lang="tr-TR" sz="6200" dirty="0" smtClean="0"/>
              <a:t> </a:t>
            </a:r>
            <a:r>
              <a:rPr lang="tr-TR" sz="6200" dirty="0" err="1"/>
              <a:t>were</a:t>
            </a:r>
            <a:r>
              <a:rPr lang="tr-TR" sz="6200" dirty="0"/>
              <a:t> </a:t>
            </a:r>
            <a:r>
              <a:rPr lang="tr-TR" sz="6200" dirty="0" err="1"/>
              <a:t>grouped</a:t>
            </a:r>
            <a:r>
              <a:rPr lang="tr-TR" sz="6200" dirty="0"/>
              <a:t> </a:t>
            </a:r>
            <a:r>
              <a:rPr lang="tr-TR" sz="6200" dirty="0" err="1"/>
              <a:t>and</a:t>
            </a:r>
            <a:r>
              <a:rPr lang="tr-TR" sz="6200" dirty="0"/>
              <a:t> </a:t>
            </a:r>
            <a:r>
              <a:rPr lang="tr-TR" sz="6200" dirty="0" err="1"/>
              <a:t>each</a:t>
            </a:r>
            <a:r>
              <a:rPr lang="tr-TR" sz="6200" dirty="0"/>
              <a:t> </a:t>
            </a:r>
            <a:r>
              <a:rPr lang="tr-TR" sz="6200" dirty="0" err="1"/>
              <a:t>group</a:t>
            </a:r>
            <a:r>
              <a:rPr lang="tr-TR" sz="6200" dirty="0"/>
              <a:t> </a:t>
            </a:r>
            <a:r>
              <a:rPr lang="tr-TR" sz="6200" dirty="0" err="1"/>
              <a:t>was</a:t>
            </a:r>
            <a:r>
              <a:rPr lang="tr-TR" sz="6200" dirty="0"/>
              <a:t> </a:t>
            </a:r>
            <a:r>
              <a:rPr lang="tr-TR" sz="6200" dirty="0" err="1"/>
              <a:t>under</a:t>
            </a:r>
            <a:r>
              <a:rPr lang="tr-TR" sz="6200" dirty="0"/>
              <a:t> a </a:t>
            </a:r>
            <a:r>
              <a:rPr lang="tr-TR" sz="6200" dirty="0" err="1"/>
              <a:t>commander</a:t>
            </a:r>
            <a:r>
              <a:rPr lang="tr-TR" sz="6200" dirty="0"/>
              <a:t> </a:t>
            </a:r>
            <a:r>
              <a:rPr lang="tr-TR" sz="6200" dirty="0" err="1"/>
              <a:t>called</a:t>
            </a:r>
            <a:r>
              <a:rPr lang="tr-TR" sz="6200" dirty="0"/>
              <a:t> </a:t>
            </a:r>
            <a:r>
              <a:rPr lang="tr-TR" sz="6200" b="1" i="1" dirty="0"/>
              <a:t>Amir-</a:t>
            </a:r>
            <a:r>
              <a:rPr lang="tr-TR" sz="6200" b="1" i="1" dirty="0" err="1"/>
              <a:t>ul</a:t>
            </a:r>
            <a:r>
              <a:rPr lang="tr-TR" sz="6200" b="1" i="1" dirty="0"/>
              <a:t>-</a:t>
            </a:r>
            <a:r>
              <a:rPr lang="tr-TR" sz="6200" b="1" i="1" dirty="0" err="1"/>
              <a:t>Ashar</a:t>
            </a:r>
            <a:r>
              <a:rPr lang="tr-TR" sz="6200" b="1" dirty="0"/>
              <a:t> </a:t>
            </a:r>
            <a:r>
              <a:rPr lang="tr-TR" sz="6200" dirty="0" err="1"/>
              <a:t>and</a:t>
            </a:r>
            <a:r>
              <a:rPr lang="tr-TR" sz="6200" dirty="0"/>
              <a:t> </a:t>
            </a:r>
            <a:endParaRPr lang="tr-TR" sz="6200" dirty="0" smtClean="0"/>
          </a:p>
          <a:p>
            <a:r>
              <a:rPr lang="tr-TR" sz="6200" dirty="0" smtClean="0"/>
              <a:t>Amir</a:t>
            </a:r>
            <a:r>
              <a:rPr lang="tr-TR" sz="6200" dirty="0"/>
              <a:t>-</a:t>
            </a:r>
            <a:r>
              <a:rPr lang="tr-TR" sz="6200" dirty="0" err="1"/>
              <a:t>ul</a:t>
            </a:r>
            <a:r>
              <a:rPr lang="tr-TR" sz="6200" dirty="0"/>
              <a:t>-</a:t>
            </a:r>
            <a:r>
              <a:rPr lang="tr-TR" sz="6200" dirty="0" err="1"/>
              <a:t>Ashars</a:t>
            </a:r>
            <a:r>
              <a:rPr lang="tr-TR" sz="6200" dirty="0"/>
              <a:t> </a:t>
            </a:r>
            <a:r>
              <a:rPr lang="tr-TR" sz="6200" dirty="0" err="1"/>
              <a:t>were</a:t>
            </a:r>
            <a:r>
              <a:rPr lang="tr-TR" sz="6200" dirty="0"/>
              <a:t> </a:t>
            </a:r>
            <a:r>
              <a:rPr lang="tr-TR" sz="6200" dirty="0" err="1"/>
              <a:t>under</a:t>
            </a:r>
            <a:r>
              <a:rPr lang="tr-TR" sz="6200" dirty="0"/>
              <a:t> </a:t>
            </a:r>
            <a:r>
              <a:rPr lang="tr-TR" sz="6200" dirty="0" err="1"/>
              <a:t>the</a:t>
            </a:r>
            <a:r>
              <a:rPr lang="tr-TR" sz="6200" dirty="0"/>
              <a:t> </a:t>
            </a:r>
            <a:r>
              <a:rPr lang="tr-TR" sz="6200" dirty="0" err="1"/>
              <a:t>command</a:t>
            </a:r>
            <a:r>
              <a:rPr lang="tr-TR" sz="6200" dirty="0"/>
              <a:t> of a </a:t>
            </a:r>
            <a:r>
              <a:rPr lang="tr-TR" sz="6200" dirty="0" err="1"/>
              <a:t>section</a:t>
            </a:r>
            <a:r>
              <a:rPr lang="tr-TR" sz="6200" dirty="0"/>
              <a:t> </a:t>
            </a:r>
            <a:r>
              <a:rPr lang="tr-TR" sz="6200" dirty="0" err="1"/>
              <a:t>commander</a:t>
            </a:r>
            <a:r>
              <a:rPr lang="tr-TR" sz="6200" dirty="0"/>
              <a:t>, </a:t>
            </a:r>
            <a:endParaRPr lang="tr-TR" sz="6200" dirty="0" smtClean="0"/>
          </a:p>
          <a:p>
            <a:r>
              <a:rPr lang="tr-TR" sz="6200" dirty="0" err="1" smtClean="0"/>
              <a:t>who</a:t>
            </a:r>
            <a:r>
              <a:rPr lang="tr-TR" sz="6200" dirty="0" smtClean="0"/>
              <a:t> </a:t>
            </a:r>
            <a:r>
              <a:rPr lang="tr-TR" sz="6200" dirty="0" err="1"/>
              <a:t>were</a:t>
            </a:r>
            <a:r>
              <a:rPr lang="tr-TR" sz="6200" dirty="0"/>
              <a:t> </a:t>
            </a:r>
            <a:r>
              <a:rPr lang="tr-TR" sz="6200" dirty="0" err="1"/>
              <a:t>under</a:t>
            </a:r>
            <a:r>
              <a:rPr lang="tr-TR" sz="6200" dirty="0"/>
              <a:t> </a:t>
            </a:r>
            <a:r>
              <a:rPr lang="tr-TR" sz="6200" dirty="0" err="1"/>
              <a:t>the</a:t>
            </a:r>
            <a:r>
              <a:rPr lang="tr-TR" sz="6200" dirty="0"/>
              <a:t> </a:t>
            </a:r>
            <a:r>
              <a:rPr lang="tr-TR" sz="6200" dirty="0" err="1"/>
              <a:t>command</a:t>
            </a:r>
            <a:r>
              <a:rPr lang="tr-TR" sz="6200" dirty="0"/>
              <a:t> of </a:t>
            </a:r>
            <a:r>
              <a:rPr lang="tr-TR" sz="6200" dirty="0" err="1"/>
              <a:t>the</a:t>
            </a:r>
            <a:r>
              <a:rPr lang="tr-TR" sz="6200" dirty="0"/>
              <a:t> </a:t>
            </a:r>
            <a:r>
              <a:rPr lang="tr-TR" sz="6200" dirty="0" err="1"/>
              <a:t>commander</a:t>
            </a:r>
            <a:r>
              <a:rPr lang="tr-TR" sz="6200" dirty="0"/>
              <a:t> in </a:t>
            </a:r>
            <a:r>
              <a:rPr lang="tr-TR" sz="6200" dirty="0" err="1"/>
              <a:t>chief</a:t>
            </a:r>
            <a:r>
              <a:rPr lang="tr-TR" sz="6200" dirty="0"/>
              <a:t>, </a:t>
            </a:r>
            <a:r>
              <a:rPr lang="tr-TR" sz="6200" b="1" i="1" dirty="0"/>
              <a:t>Amir-</a:t>
            </a:r>
            <a:r>
              <a:rPr lang="tr-TR" sz="6200" b="1" i="1" dirty="0" err="1"/>
              <a:t>ul</a:t>
            </a:r>
            <a:r>
              <a:rPr lang="tr-TR" sz="6200" b="1" i="1" dirty="0"/>
              <a:t>-</a:t>
            </a:r>
            <a:r>
              <a:rPr lang="tr-TR" sz="6200" b="1" i="1" dirty="0" err="1"/>
              <a:t>jaish</a:t>
            </a:r>
            <a:r>
              <a:rPr lang="tr-TR" sz="6200" dirty="0"/>
              <a:t>. </a:t>
            </a:r>
            <a:endParaRPr lang="en-US" sz="6200" dirty="0" smtClean="0"/>
          </a:p>
          <a:p>
            <a:pPr marL="0" indent="0">
              <a:buNone/>
            </a:pPr>
            <a:endParaRPr lang="tr-TR" sz="6200" dirty="0" smtClean="0"/>
          </a:p>
        </p:txBody>
      </p:sp>
    </p:spTree>
    <p:extLst>
      <p:ext uri="{BB962C8B-B14F-4D97-AF65-F5344CB8AC3E}">
        <p14:creationId xmlns:p14="http://schemas.microsoft.com/office/powerpoint/2010/main" val="1817833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659" y="1"/>
            <a:ext cx="8795643" cy="646704"/>
          </a:xfrm>
        </p:spPr>
        <p:txBody>
          <a:bodyPr>
            <a:noAutofit/>
          </a:bodyPr>
          <a:lstStyle/>
          <a:p>
            <a:r>
              <a:rPr lang="tr-TR" sz="3400" b="1" dirty="0" err="1" smtClean="0">
                <a:solidFill>
                  <a:srgbClr val="FF0000"/>
                </a:solidFill>
              </a:rPr>
              <a:t>Warfare</a:t>
            </a:r>
            <a:r>
              <a:rPr lang="tr-TR" sz="3400" b="1" dirty="0" smtClean="0">
                <a:solidFill>
                  <a:srgbClr val="FF0000"/>
                </a:solidFill>
              </a:rPr>
              <a:t> </a:t>
            </a:r>
            <a:r>
              <a:rPr lang="tr-TR" sz="3400" b="1" dirty="0" err="1">
                <a:solidFill>
                  <a:srgbClr val="FF0000"/>
                </a:solidFill>
              </a:rPr>
              <a:t>ethics-</a:t>
            </a:r>
            <a:r>
              <a:rPr lang="tr-TR" sz="3400" b="1" dirty="0" err="1" smtClean="0">
                <a:solidFill>
                  <a:srgbClr val="FF0000"/>
                </a:solidFill>
              </a:rPr>
              <a:t>jurisprudence</a:t>
            </a:r>
            <a:r>
              <a:rPr lang="en-US" sz="3400" b="1" dirty="0" smtClean="0">
                <a:solidFill>
                  <a:srgbClr val="FF0000"/>
                </a:solidFill>
              </a:rPr>
              <a:t> of Muslims</a:t>
            </a:r>
            <a:endParaRPr lang="en-US" sz="3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659" y="752528"/>
            <a:ext cx="8795643" cy="5937917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/>
              <a:t>Development of </a:t>
            </a:r>
            <a:r>
              <a:rPr lang="tr-TR" b="1" dirty="0" err="1"/>
              <a:t>rulings</a:t>
            </a:r>
            <a:r>
              <a:rPr lang="tr-TR" b="1" dirty="0"/>
              <a:t> </a:t>
            </a:r>
            <a:endParaRPr lang="en-US" b="1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military</a:t>
            </a:r>
            <a:r>
              <a:rPr lang="tr-TR" dirty="0"/>
              <a:t> </a:t>
            </a:r>
            <a:r>
              <a:rPr lang="tr-TR" dirty="0" err="1"/>
              <a:t>rulings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formulated</a:t>
            </a:r>
            <a:r>
              <a:rPr lang="tr-TR" dirty="0"/>
              <a:t> </a:t>
            </a:r>
            <a:r>
              <a:rPr lang="tr-TR" dirty="0" smtClean="0"/>
              <a:t>in </a:t>
            </a:r>
            <a:r>
              <a:rPr lang="tr-TR" dirty="0" err="1"/>
              <a:t>accordance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interpretations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Hadith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themes</a:t>
            </a:r>
            <a:r>
              <a:rPr lang="tr-TR" dirty="0"/>
              <a:t> in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rulings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justness</a:t>
            </a:r>
            <a:r>
              <a:rPr lang="tr-TR" b="1" dirty="0"/>
              <a:t> of </a:t>
            </a:r>
            <a:r>
              <a:rPr lang="tr-TR" b="1" dirty="0" err="1"/>
              <a:t>war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injunction</a:t>
            </a:r>
            <a:r>
              <a:rPr lang="tr-TR" b="1" dirty="0"/>
              <a:t> </a:t>
            </a:r>
            <a:r>
              <a:rPr lang="tr-TR" b="1" dirty="0" err="1"/>
              <a:t>to</a:t>
            </a:r>
            <a:r>
              <a:rPr lang="tr-TR" b="1" dirty="0"/>
              <a:t> </a:t>
            </a:r>
            <a:r>
              <a:rPr lang="tr-TR" b="1" dirty="0" err="1"/>
              <a:t>jihad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rulings</a:t>
            </a:r>
            <a:r>
              <a:rPr lang="tr-TR" dirty="0"/>
              <a:t> do not </a:t>
            </a:r>
            <a:r>
              <a:rPr lang="tr-TR" dirty="0" err="1"/>
              <a:t>cover</a:t>
            </a:r>
            <a:r>
              <a:rPr lang="tr-TR" dirty="0"/>
              <a:t> </a:t>
            </a:r>
            <a:r>
              <a:rPr lang="tr-TR" dirty="0" err="1"/>
              <a:t>feuds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armed</a:t>
            </a:r>
            <a:r>
              <a:rPr lang="tr-TR" dirty="0"/>
              <a:t> </a:t>
            </a:r>
            <a:r>
              <a:rPr lang="tr-TR" dirty="0" err="1"/>
              <a:t>conflicts</a:t>
            </a:r>
            <a:r>
              <a:rPr lang="tr-TR" dirty="0"/>
              <a:t> in general. </a:t>
            </a:r>
            <a:endParaRPr lang="en-US" dirty="0"/>
          </a:p>
          <a:p>
            <a:r>
              <a:rPr lang="tr-TR" b="1" i="1" dirty="0" err="1"/>
              <a:t>Jihad</a:t>
            </a:r>
            <a:r>
              <a:rPr lang="tr-TR" dirty="0"/>
              <a:t> (</a:t>
            </a:r>
            <a:r>
              <a:rPr lang="tr-TR" dirty="0" err="1"/>
              <a:t>Arabic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"</a:t>
            </a:r>
            <a:r>
              <a:rPr lang="tr-TR" dirty="0" err="1"/>
              <a:t>struggle</a:t>
            </a:r>
            <a:r>
              <a:rPr lang="tr-TR" dirty="0"/>
              <a:t>")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given</a:t>
            </a:r>
            <a:r>
              <a:rPr lang="tr-TR" dirty="0"/>
              <a:t> a </a:t>
            </a:r>
            <a:r>
              <a:rPr lang="tr-TR" dirty="0" err="1"/>
              <a:t>military</a:t>
            </a:r>
            <a:r>
              <a:rPr lang="tr-TR" dirty="0"/>
              <a:t> </a:t>
            </a:r>
            <a:r>
              <a:rPr lang="tr-TR" dirty="0" err="1"/>
              <a:t>dimension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oppressive</a:t>
            </a:r>
            <a:r>
              <a:rPr lang="tr-TR" dirty="0"/>
              <a:t> </a:t>
            </a:r>
            <a:r>
              <a:rPr lang="tr-TR" dirty="0" err="1"/>
              <a:t>practices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Meccan</a:t>
            </a:r>
            <a:r>
              <a:rPr lang="tr-TR" dirty="0"/>
              <a:t> </a:t>
            </a:r>
            <a:r>
              <a:rPr lang="tr-TR" dirty="0" err="1"/>
              <a:t>Quraish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Muslims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interpreted</a:t>
            </a:r>
            <a:r>
              <a:rPr lang="tr-TR" dirty="0"/>
              <a:t> 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struggle</a:t>
            </a:r>
            <a:r>
              <a:rPr lang="tr-TR" dirty="0"/>
              <a:t> in </a:t>
            </a:r>
            <a:r>
              <a:rPr lang="tr-TR" dirty="0" err="1"/>
              <a:t>God's</a:t>
            </a:r>
            <a:r>
              <a:rPr lang="tr-TR" dirty="0"/>
              <a:t> </a:t>
            </a:r>
            <a:r>
              <a:rPr lang="tr-TR" dirty="0" err="1" smtClean="0"/>
              <a:t>cause</a:t>
            </a:r>
            <a:r>
              <a:rPr lang="tr-TR" dirty="0" smtClean="0"/>
              <a:t>. </a:t>
            </a:r>
            <a:r>
              <a:rPr lang="tr-TR" dirty="0" err="1"/>
              <a:t>Injunctions</a:t>
            </a:r>
            <a:r>
              <a:rPr lang="tr-TR" dirty="0"/>
              <a:t> </a:t>
            </a:r>
            <a:r>
              <a:rPr lang="tr-TR" dirty="0" err="1"/>
              <a:t>relating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jihad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characterized</a:t>
            </a:r>
            <a:r>
              <a:rPr lang="tr-TR" dirty="0"/>
              <a:t> as </a:t>
            </a:r>
            <a:r>
              <a:rPr lang="tr-TR" dirty="0" err="1"/>
              <a:t>individual</a:t>
            </a:r>
            <a:r>
              <a:rPr lang="tr-TR" dirty="0"/>
              <a:t> as </a:t>
            </a:r>
            <a:r>
              <a:rPr lang="tr-TR" dirty="0" err="1"/>
              <a:t>well</a:t>
            </a:r>
            <a:r>
              <a:rPr lang="tr-TR" dirty="0"/>
              <a:t> as </a:t>
            </a:r>
            <a:r>
              <a:rPr lang="tr-TR" dirty="0" err="1"/>
              <a:t>collective</a:t>
            </a:r>
            <a:r>
              <a:rPr lang="tr-TR" dirty="0"/>
              <a:t> </a:t>
            </a:r>
            <a:r>
              <a:rPr lang="tr-TR" dirty="0" err="1"/>
              <a:t>duties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Muslim</a:t>
            </a:r>
            <a:r>
              <a:rPr lang="tr-TR" dirty="0"/>
              <a:t> </a:t>
            </a:r>
            <a:r>
              <a:rPr lang="tr-TR" dirty="0" err="1"/>
              <a:t>community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nature</a:t>
            </a:r>
            <a:r>
              <a:rPr lang="tr-TR" dirty="0"/>
              <a:t> of </a:t>
            </a:r>
            <a:r>
              <a:rPr lang="tr-TR" dirty="0" err="1"/>
              <a:t>attack</a:t>
            </a:r>
            <a:r>
              <a:rPr lang="tr-TR" dirty="0"/>
              <a:t> is </a:t>
            </a:r>
            <a:r>
              <a:rPr lang="tr-TR" dirty="0" err="1"/>
              <a:t>important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interpretation</a:t>
            </a:r>
            <a:r>
              <a:rPr lang="tr-TR" dirty="0"/>
              <a:t> —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Muslim</a:t>
            </a:r>
            <a:r>
              <a:rPr lang="tr-TR" dirty="0"/>
              <a:t> </a:t>
            </a:r>
            <a:r>
              <a:rPr lang="tr-TR" dirty="0" err="1"/>
              <a:t>community</a:t>
            </a:r>
            <a:r>
              <a:rPr lang="tr-TR" dirty="0"/>
              <a:t> </a:t>
            </a:r>
            <a:r>
              <a:rPr lang="tr-TR" dirty="0" smtClean="0"/>
              <a:t>is </a:t>
            </a:r>
            <a:r>
              <a:rPr lang="tr-TR" dirty="0" err="1"/>
              <a:t>attacked</a:t>
            </a:r>
            <a:r>
              <a:rPr lang="tr-TR" dirty="0"/>
              <a:t> </a:t>
            </a:r>
            <a:r>
              <a:rPr lang="tr-TR" dirty="0" err="1"/>
              <a:t>jihad</a:t>
            </a:r>
            <a:r>
              <a:rPr lang="tr-TR" dirty="0"/>
              <a:t> </a:t>
            </a:r>
            <a:r>
              <a:rPr lang="tr-TR" dirty="0" err="1"/>
              <a:t>becomes</a:t>
            </a:r>
            <a:r>
              <a:rPr lang="tr-TR" dirty="0"/>
              <a:t> </a:t>
            </a:r>
            <a:r>
              <a:rPr lang="tr-TR" dirty="0" err="1"/>
              <a:t>incumbent</a:t>
            </a:r>
            <a:r>
              <a:rPr lang="tr-TR" dirty="0"/>
              <a:t> on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Muslims</a:t>
            </a:r>
            <a:r>
              <a:rPr lang="tr-TR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408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748"/>
            <a:ext cx="8229600" cy="501407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 smtClean="0">
                <a:solidFill>
                  <a:srgbClr val="FF0000"/>
                </a:solidFill>
              </a:rPr>
              <a:t>Ethics</a:t>
            </a:r>
            <a:r>
              <a:rPr lang="tr-TR" b="1" dirty="0" smtClean="0">
                <a:solidFill>
                  <a:srgbClr val="FF0000"/>
                </a:solidFill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</a:rPr>
              <a:t>warfare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695" y="787804"/>
            <a:ext cx="8736849" cy="5890883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basic</a:t>
            </a:r>
            <a:r>
              <a:rPr lang="tr-TR" dirty="0"/>
              <a:t> </a:t>
            </a:r>
            <a:r>
              <a:rPr lang="tr-TR" dirty="0" err="1"/>
              <a:t>principle</a:t>
            </a:r>
            <a:r>
              <a:rPr lang="tr-TR" dirty="0"/>
              <a:t> in </a:t>
            </a:r>
            <a:r>
              <a:rPr lang="tr-TR" dirty="0" err="1"/>
              <a:t>fighting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 is </a:t>
            </a:r>
            <a:endParaRPr lang="tr-TR" dirty="0" smtClean="0"/>
          </a:p>
          <a:p>
            <a:pPr lvl="1"/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communities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treated</a:t>
            </a:r>
            <a:r>
              <a:rPr lang="tr-TR" dirty="0"/>
              <a:t> as </a:t>
            </a:r>
            <a:r>
              <a:rPr lang="tr-TR" dirty="0" err="1"/>
              <a:t>one's</a:t>
            </a:r>
            <a:r>
              <a:rPr lang="tr-TR" dirty="0"/>
              <a:t> </a:t>
            </a:r>
            <a:r>
              <a:rPr lang="tr-TR" dirty="0" err="1"/>
              <a:t>own</a:t>
            </a:r>
            <a:r>
              <a:rPr lang="tr-TR" dirty="0"/>
              <a:t>. </a:t>
            </a:r>
            <a:endParaRPr lang="tr-TR" dirty="0" smtClean="0"/>
          </a:p>
          <a:p>
            <a:pPr lvl="1"/>
            <a:r>
              <a:rPr lang="tr-TR" dirty="0" err="1" smtClean="0"/>
              <a:t>Fighting</a:t>
            </a:r>
            <a:r>
              <a:rPr lang="tr-TR" dirty="0" smtClean="0"/>
              <a:t> </a:t>
            </a:r>
            <a:r>
              <a:rPr lang="tr-TR" dirty="0"/>
              <a:t>is </a:t>
            </a:r>
            <a:r>
              <a:rPr lang="tr-TR" dirty="0" err="1"/>
              <a:t>justified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legitimate</a:t>
            </a:r>
            <a:r>
              <a:rPr lang="tr-TR" dirty="0"/>
              <a:t> self-</a:t>
            </a:r>
            <a:r>
              <a:rPr lang="tr-TR" dirty="0" err="1"/>
              <a:t>defense</a:t>
            </a:r>
            <a:r>
              <a:rPr lang="tr-TR" dirty="0"/>
              <a:t>,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aid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Muslims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a </a:t>
            </a:r>
            <a:r>
              <a:rPr lang="tr-TR" dirty="0" err="1"/>
              <a:t>violation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terms</a:t>
            </a:r>
            <a:r>
              <a:rPr lang="tr-TR" dirty="0"/>
              <a:t> of a </a:t>
            </a:r>
            <a:r>
              <a:rPr lang="tr-TR" dirty="0" err="1"/>
              <a:t>treaty</a:t>
            </a:r>
            <a:r>
              <a:rPr lang="tr-TR" dirty="0"/>
              <a:t>, but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stopped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circumstances</a:t>
            </a:r>
            <a:r>
              <a:rPr lang="tr-TR" dirty="0"/>
              <a:t> </a:t>
            </a:r>
            <a:r>
              <a:rPr lang="tr-TR" dirty="0" err="1"/>
              <a:t>cease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exist</a:t>
            </a:r>
            <a:r>
              <a:rPr lang="tr-TR" dirty="0"/>
              <a:t>. </a:t>
            </a:r>
            <a:endParaRPr lang="tr-TR" dirty="0" smtClean="0"/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principle</a:t>
            </a:r>
            <a:r>
              <a:rPr lang="tr-TR" dirty="0"/>
              <a:t> of </a:t>
            </a:r>
            <a:r>
              <a:rPr lang="tr-TR" dirty="0" err="1"/>
              <a:t>forgiveness</a:t>
            </a:r>
            <a:r>
              <a:rPr lang="tr-TR" dirty="0"/>
              <a:t> is </a:t>
            </a:r>
            <a:r>
              <a:rPr lang="tr-TR" dirty="0" err="1"/>
              <a:t>reiterated</a:t>
            </a:r>
            <a:r>
              <a:rPr lang="tr-TR" dirty="0"/>
              <a:t> in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assertions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right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self-</a:t>
            </a:r>
            <a:r>
              <a:rPr lang="tr-TR" dirty="0" err="1"/>
              <a:t>defense</a:t>
            </a:r>
            <a:r>
              <a:rPr lang="tr-TR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752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4066"/>
            <a:ext cx="8229600" cy="71725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 smtClean="0">
                <a:solidFill>
                  <a:srgbClr val="FF0000"/>
                </a:solidFill>
              </a:rPr>
              <a:t>Civilian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areas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83" y="811320"/>
            <a:ext cx="8807401" cy="5573410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it </a:t>
            </a:r>
            <a:r>
              <a:rPr lang="tr-TR" dirty="0"/>
              <a:t>is not </a:t>
            </a:r>
            <a:r>
              <a:rPr lang="tr-TR" dirty="0" err="1"/>
              <a:t>permissible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kill</a:t>
            </a:r>
            <a:r>
              <a:rPr lang="tr-TR" dirty="0"/>
              <a:t> </a:t>
            </a:r>
            <a:r>
              <a:rPr lang="tr-TR" dirty="0" err="1"/>
              <a:t>women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 </a:t>
            </a:r>
            <a:r>
              <a:rPr lang="tr-TR" dirty="0" err="1"/>
              <a:t>unless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fighting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Muslims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Shafiis</a:t>
            </a:r>
            <a:r>
              <a:rPr lang="tr-TR" dirty="0" smtClean="0"/>
              <a:t>: </a:t>
            </a:r>
            <a:r>
              <a:rPr lang="tr-TR" dirty="0" err="1" smtClean="0"/>
              <a:t>permissible</a:t>
            </a:r>
            <a:r>
              <a:rPr lang="tr-TR" dirty="0" smtClean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kill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types</a:t>
            </a:r>
            <a:r>
              <a:rPr lang="tr-TR" dirty="0"/>
              <a:t> of </a:t>
            </a:r>
            <a:r>
              <a:rPr lang="tr-TR" dirty="0" err="1"/>
              <a:t>adult</a:t>
            </a:r>
            <a:r>
              <a:rPr lang="tr-TR" dirty="0"/>
              <a:t> men. 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Hanafiis</a:t>
            </a:r>
            <a:r>
              <a:rPr lang="tr-TR" dirty="0" smtClean="0"/>
              <a:t>, </a:t>
            </a:r>
            <a:r>
              <a:rPr lang="tr-TR" dirty="0" err="1" smtClean="0"/>
              <a:t>Hanbalis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Malikis</a:t>
            </a:r>
            <a:r>
              <a:rPr lang="tr-TR" dirty="0" smtClean="0"/>
              <a:t>:  not </a:t>
            </a:r>
            <a:r>
              <a:rPr lang="tr-TR" dirty="0" err="1"/>
              <a:t>permissible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kill</a:t>
            </a:r>
            <a:r>
              <a:rPr lang="tr-TR" dirty="0"/>
              <a:t> </a:t>
            </a:r>
            <a:r>
              <a:rPr lang="tr-TR" dirty="0" err="1"/>
              <a:t>old</a:t>
            </a:r>
            <a:r>
              <a:rPr lang="tr-TR" dirty="0"/>
              <a:t> men, </a:t>
            </a:r>
            <a:r>
              <a:rPr lang="tr-TR" dirty="0" err="1"/>
              <a:t>monks</a:t>
            </a:r>
            <a:r>
              <a:rPr lang="tr-TR" dirty="0"/>
              <a:t>, </a:t>
            </a:r>
            <a:r>
              <a:rPr lang="tr-TR" dirty="0" err="1"/>
              <a:t>peasants</a:t>
            </a:r>
            <a:r>
              <a:rPr lang="tr-TR" dirty="0"/>
              <a:t>, </a:t>
            </a:r>
            <a:r>
              <a:rPr lang="tr-TR" dirty="0" err="1"/>
              <a:t>employees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traders</a:t>
            </a:r>
            <a:r>
              <a:rPr lang="tr-TR" dirty="0"/>
              <a:t> (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meaning</a:t>
            </a:r>
            <a:r>
              <a:rPr lang="tr-TR" dirty="0"/>
              <a:t> </a:t>
            </a:r>
            <a:r>
              <a:rPr lang="tr-TR" dirty="0" err="1"/>
              <a:t>male</a:t>
            </a:r>
            <a:r>
              <a:rPr lang="tr-TR" dirty="0"/>
              <a:t> </a:t>
            </a:r>
            <a:r>
              <a:rPr lang="tr-TR" dirty="0" err="1"/>
              <a:t>non-combatants</a:t>
            </a:r>
            <a:r>
              <a:rPr lang="tr-TR" dirty="0"/>
              <a:t>). </a:t>
            </a:r>
            <a:endParaRPr lang="en-US" dirty="0"/>
          </a:p>
          <a:p>
            <a:r>
              <a:rPr lang="tr-TR" dirty="0" err="1"/>
              <a:t>Harming</a:t>
            </a:r>
            <a:r>
              <a:rPr lang="tr-TR" dirty="0"/>
              <a:t> </a:t>
            </a:r>
            <a:r>
              <a:rPr lang="tr-TR" dirty="0" err="1"/>
              <a:t>civilian</a:t>
            </a:r>
            <a:r>
              <a:rPr lang="tr-TR" dirty="0"/>
              <a:t> </a:t>
            </a:r>
            <a:r>
              <a:rPr lang="tr-TR" dirty="0" err="1"/>
              <a:t>areas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pillaging</a:t>
            </a:r>
            <a:r>
              <a:rPr lang="tr-TR" dirty="0"/>
              <a:t> </a:t>
            </a:r>
            <a:r>
              <a:rPr lang="tr-TR" dirty="0" err="1"/>
              <a:t>residential</a:t>
            </a:r>
            <a:r>
              <a:rPr lang="tr-TR" dirty="0"/>
              <a:t> </a:t>
            </a:r>
            <a:r>
              <a:rPr lang="tr-TR" dirty="0" err="1"/>
              <a:t>areas</a:t>
            </a:r>
            <a:r>
              <a:rPr lang="tr-TR" dirty="0"/>
              <a:t> is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forbidden</a:t>
            </a:r>
            <a:r>
              <a:rPr lang="tr-TR" dirty="0"/>
              <a:t>, as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destruction</a:t>
            </a:r>
            <a:r>
              <a:rPr lang="tr-TR" dirty="0"/>
              <a:t> of </a:t>
            </a:r>
            <a:r>
              <a:rPr lang="tr-TR" dirty="0" err="1"/>
              <a:t>trees</a:t>
            </a:r>
            <a:r>
              <a:rPr lang="tr-TR" dirty="0"/>
              <a:t>, </a:t>
            </a:r>
            <a:r>
              <a:rPr lang="tr-TR" dirty="0" err="1"/>
              <a:t>crops</a:t>
            </a:r>
            <a:r>
              <a:rPr lang="tr-TR" dirty="0"/>
              <a:t>, </a:t>
            </a:r>
            <a:r>
              <a:rPr lang="tr-TR" dirty="0" err="1"/>
              <a:t>livestock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farmlands</a:t>
            </a:r>
            <a:r>
              <a:rPr lang="tr-TR" dirty="0"/>
              <a:t>. </a:t>
            </a:r>
            <a:endParaRPr lang="tr-TR" dirty="0" smtClean="0"/>
          </a:p>
          <a:p>
            <a:pPr lvl="1"/>
            <a:r>
              <a:rPr lang="tr-TR" dirty="0" smtClean="0"/>
              <a:t>not </a:t>
            </a:r>
            <a:r>
              <a:rPr lang="tr-TR" dirty="0" err="1"/>
              <a:t>loot</a:t>
            </a:r>
            <a:r>
              <a:rPr lang="tr-TR" dirty="0"/>
              <a:t> </a:t>
            </a:r>
            <a:r>
              <a:rPr lang="tr-TR" dirty="0" err="1" smtClean="0"/>
              <a:t>travelers</a:t>
            </a:r>
            <a:endParaRPr lang="tr-TR" dirty="0"/>
          </a:p>
          <a:p>
            <a:pPr lvl="1"/>
            <a:r>
              <a:rPr lang="tr-TR" dirty="0"/>
              <a:t>n</a:t>
            </a:r>
            <a:r>
              <a:rPr lang="tr-TR" dirty="0" smtClean="0"/>
              <a:t>ot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right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local</a:t>
            </a:r>
            <a:r>
              <a:rPr lang="tr-TR" dirty="0"/>
              <a:t> </a:t>
            </a:r>
            <a:r>
              <a:rPr lang="tr-TR" dirty="0" err="1"/>
              <a:t>facilities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native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without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consent</a:t>
            </a:r>
            <a:r>
              <a:rPr lang="tr-TR" dirty="0"/>
              <a:t>.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 </a:t>
            </a:r>
            <a:r>
              <a:rPr lang="tr-TR" dirty="0" err="1"/>
              <a:t>consent</a:t>
            </a:r>
            <a:r>
              <a:rPr lang="tr-TR" dirty="0"/>
              <a:t> is </a:t>
            </a:r>
            <a:r>
              <a:rPr lang="tr-TR" dirty="0" err="1"/>
              <a:t>obtained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Muslim</a:t>
            </a:r>
            <a:r>
              <a:rPr lang="tr-TR" dirty="0"/>
              <a:t> </a:t>
            </a:r>
            <a:r>
              <a:rPr lang="tr-TR" dirty="0" err="1"/>
              <a:t>army</a:t>
            </a:r>
            <a:r>
              <a:rPr lang="tr-TR" dirty="0"/>
              <a:t> is </a:t>
            </a:r>
            <a:r>
              <a:rPr lang="tr-TR" dirty="0" err="1"/>
              <a:t>still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obligation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compensate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financially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of </a:t>
            </a:r>
            <a:r>
              <a:rPr lang="tr-TR" dirty="0" err="1"/>
              <a:t>such</a:t>
            </a:r>
            <a:r>
              <a:rPr lang="tr-TR" dirty="0"/>
              <a:t> </a:t>
            </a:r>
            <a:r>
              <a:rPr lang="tr-TR" dirty="0" err="1"/>
              <a:t>facilities</a:t>
            </a:r>
            <a:r>
              <a:rPr lang="tr-TR" dirty="0"/>
              <a:t>. 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080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835</Words>
  <Application>Microsoft Office PowerPoint</Application>
  <PresentationFormat>Ekran Gösterisi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Theme</vt:lpstr>
      <vt:lpstr> Rashidun Army  </vt:lpstr>
      <vt:lpstr> Army  </vt:lpstr>
      <vt:lpstr> Infantry/Piyadah </vt:lpstr>
      <vt:lpstr>Cavalry / Sipahis</vt:lpstr>
      <vt:lpstr>Weaponry/Asliha and Divisions </vt:lpstr>
      <vt:lpstr>Warfare ethics-jurisprudence of Muslims</vt:lpstr>
      <vt:lpstr> Ethics of warfare  </vt:lpstr>
      <vt:lpstr> Civilian areas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of Army and Warfare Ethics-Jurisprudence in Islamic Civilisaition </dc:title>
  <dc:creator>Seyfettin Ersahin</dc:creator>
  <cp:lastModifiedBy>canan</cp:lastModifiedBy>
  <cp:revision>8</cp:revision>
  <dcterms:created xsi:type="dcterms:W3CDTF">2015-03-16T20:18:08Z</dcterms:created>
  <dcterms:modified xsi:type="dcterms:W3CDTF">2018-02-12T18:51:30Z</dcterms:modified>
</cp:coreProperties>
</file>