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77" r:id="rId4"/>
    <p:sldId id="282" r:id="rId5"/>
    <p:sldId id="283" r:id="rId6"/>
    <p:sldId id="284" r:id="rId7"/>
    <p:sldId id="285" r:id="rId8"/>
    <p:sldId id="286" r:id="rId9"/>
    <p:sldId id="287" r:id="rId10"/>
    <p:sldId id="288" r:id="rId11"/>
    <p:sldId id="289" r:id="rId12"/>
    <p:sldId id="290" r:id="rId13"/>
    <p:sldId id="291"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654761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823750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2225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301602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4519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154024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CE9604-0E13-4DD6-AF9B-7A7AACDE0BAC}" type="datetimeFigureOut">
              <a:rPr lang="tr-TR" smtClean="0"/>
              <a:t>1.3.2018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4074009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CE9604-0E13-4DD6-AF9B-7A7AACDE0BAC}" type="datetimeFigureOut">
              <a:rPr lang="tr-TR" smtClean="0"/>
              <a:t>1.3.2018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988909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CE9604-0E13-4DD6-AF9B-7A7AACDE0BAC}" type="datetimeFigureOut">
              <a:rPr lang="tr-TR" smtClean="0"/>
              <a:t>1.3.2018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262755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6672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525450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E9604-0E13-4DD6-AF9B-7A7AACDE0BAC}" type="datetimeFigureOut">
              <a:rPr lang="tr-TR" smtClean="0"/>
              <a:t>1.3.2018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D11CAF-D679-4CFE-8E6E-82D2BE90B217}" type="slidenum">
              <a:rPr lang="tr-TR" smtClean="0"/>
              <a:t>‹#›</a:t>
            </a:fld>
            <a:endParaRPr lang="tr-TR"/>
          </a:p>
        </p:txBody>
      </p:sp>
    </p:spTree>
    <p:extLst>
      <p:ext uri="{BB962C8B-B14F-4D97-AF65-F5344CB8AC3E}">
        <p14:creationId xmlns:p14="http://schemas.microsoft.com/office/powerpoint/2010/main" val="35572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51877" y="2042319"/>
            <a:ext cx="9144000" cy="2387600"/>
          </a:xfrm>
        </p:spPr>
        <p:txBody>
          <a:bodyPr>
            <a:normAutofit fontScale="90000"/>
          </a:bodyPr>
          <a:lstStyle/>
          <a:p>
            <a:r>
              <a:rPr lang="tr-TR" b="1" dirty="0"/>
              <a:t>HLK 112</a:t>
            </a:r>
            <a:r>
              <a:rPr lang="tr-TR" dirty="0"/>
              <a:t/>
            </a:r>
            <a:br>
              <a:rPr lang="tr-TR" dirty="0"/>
            </a:br>
            <a:r>
              <a:rPr lang="tr-TR" b="1" dirty="0"/>
              <a:t>FOLKLOR ve KÜLTÜR II</a:t>
            </a:r>
            <a:r>
              <a:rPr lang="tr-TR" dirty="0"/>
              <a:t/>
            </a:r>
            <a:br>
              <a:rPr lang="tr-TR" dirty="0"/>
            </a:br>
            <a:endParaRPr lang="tr-TR" dirty="0"/>
          </a:p>
        </p:txBody>
      </p:sp>
    </p:spTree>
    <p:extLst>
      <p:ext uri="{BB962C8B-B14F-4D97-AF65-F5344CB8AC3E}">
        <p14:creationId xmlns:p14="http://schemas.microsoft.com/office/powerpoint/2010/main" val="1243388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816946"/>
            <a:ext cx="10515600" cy="1325563"/>
          </a:xfrm>
        </p:spPr>
        <p:txBody>
          <a:bodyPr>
            <a:normAutofit fontScale="90000"/>
          </a:bodyPr>
          <a:lstStyle/>
          <a:p>
            <a:r>
              <a:rPr lang="tr-TR" b="1" dirty="0"/>
              <a:t>(7)</a:t>
            </a:r>
            <a:r>
              <a:rPr lang="tr-TR" dirty="0"/>
              <a:t> </a:t>
            </a:r>
            <a:r>
              <a:rPr lang="tr-TR" b="1" i="1" dirty="0"/>
              <a:t>Kültür ihtiyaçları giderici ve doyum sağlamaya yönelik bir yapıdır</a:t>
            </a:r>
            <a:r>
              <a:rPr lang="tr-TR" dirty="0"/>
              <a:t/>
            </a:r>
            <a:br>
              <a:rPr lang="tr-TR" dirty="0"/>
            </a:br>
            <a:endParaRPr lang="tr-TR" dirty="0"/>
          </a:p>
        </p:txBody>
      </p:sp>
      <p:sp>
        <p:nvSpPr>
          <p:cNvPr id="3" name="İçerik Yer Tutucusu 2"/>
          <p:cNvSpPr>
            <a:spLocks noGrp="1"/>
          </p:cNvSpPr>
          <p:nvPr>
            <p:ph idx="1"/>
          </p:nvPr>
        </p:nvSpPr>
        <p:spPr>
          <a:xfrm>
            <a:off x="644562" y="2142509"/>
            <a:ext cx="10515600" cy="4351338"/>
          </a:xfrm>
        </p:spPr>
        <p:txBody>
          <a:bodyPr/>
          <a:lstStyle/>
          <a:p>
            <a:r>
              <a:rPr lang="tr-TR" dirty="0" smtClean="0"/>
              <a:t>İnsanın </a:t>
            </a:r>
            <a:r>
              <a:rPr lang="tr-TR" dirty="0"/>
              <a:t>diğer canlıların aksine içinde yaşadığı çevreye uyarlanmasında kullandığı temel araç kültürdür. Çevreye uyarlanmanın birinci koşulu, temel biyolojik ihtiyaçlarımızın giderilmesi gereğidir. Temel ihtiyaçlarımızı, yani yeme-içme, barınma, üreme gereğini kültürün kurumları aracılığıyla yerine getiririz. </a:t>
            </a:r>
            <a:endParaRPr lang="tr-TR" dirty="0"/>
          </a:p>
        </p:txBody>
      </p:sp>
    </p:spTree>
    <p:extLst>
      <p:ext uri="{BB962C8B-B14F-4D97-AF65-F5344CB8AC3E}">
        <p14:creationId xmlns:p14="http://schemas.microsoft.com/office/powerpoint/2010/main" val="932565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(8)</a:t>
            </a:r>
            <a:r>
              <a:rPr lang="tr-TR" dirty="0"/>
              <a:t> </a:t>
            </a:r>
            <a:r>
              <a:rPr lang="tr-TR" b="1" i="1" dirty="0"/>
              <a:t>Kültür bir bütündür ve bütünleştiricidir</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smtClean="0"/>
              <a:t>Kültür</a:t>
            </a:r>
            <a:r>
              <a:rPr lang="tr-TR" dirty="0"/>
              <a:t>, kendi içinde uyumlu, kendi içinde tutarlı, kendine göre mantığı olan bir bütündür. Kültürün bu görünümü (özelliği), eş zamanlı boyutta varlığı sezilen, </a:t>
            </a:r>
            <a:r>
              <a:rPr lang="tr-TR" dirty="0" err="1"/>
              <a:t>ardzamanlı</a:t>
            </a:r>
            <a:r>
              <a:rPr lang="tr-TR" dirty="0"/>
              <a:t> boyutta ise kültürel değişimin dinamiği olan çelişki ve çatışmaları da kapsamı içine alır. </a:t>
            </a:r>
            <a:endParaRPr lang="tr-TR" dirty="0"/>
          </a:p>
        </p:txBody>
      </p:sp>
    </p:spTree>
    <p:extLst>
      <p:ext uri="{BB962C8B-B14F-4D97-AF65-F5344CB8AC3E}">
        <p14:creationId xmlns:p14="http://schemas.microsoft.com/office/powerpoint/2010/main" val="3484963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2138" y="935280"/>
            <a:ext cx="10515600" cy="1325563"/>
          </a:xfrm>
        </p:spPr>
        <p:txBody>
          <a:bodyPr/>
          <a:lstStyle/>
          <a:p>
            <a:r>
              <a:rPr lang="tr-TR" b="1" dirty="0"/>
              <a:t>(9) </a:t>
            </a:r>
            <a:r>
              <a:rPr lang="tr-TR" b="1" i="1" dirty="0"/>
              <a:t>Kültür bir simgeler sistemidir</a:t>
            </a:r>
            <a:r>
              <a:rPr lang="tr-TR" dirty="0"/>
              <a:t> </a:t>
            </a:r>
            <a:br>
              <a:rPr lang="tr-TR" dirty="0"/>
            </a:br>
            <a:endParaRPr lang="tr-TR" dirty="0"/>
          </a:p>
        </p:txBody>
      </p:sp>
      <p:sp>
        <p:nvSpPr>
          <p:cNvPr id="3" name="İçerik Yer Tutucusu 2"/>
          <p:cNvSpPr>
            <a:spLocks noGrp="1"/>
          </p:cNvSpPr>
          <p:nvPr>
            <p:ph idx="1"/>
          </p:nvPr>
        </p:nvSpPr>
        <p:spPr>
          <a:xfrm>
            <a:off x="569259" y="2506662"/>
            <a:ext cx="10515600" cy="4351338"/>
          </a:xfrm>
        </p:spPr>
        <p:txBody>
          <a:bodyPr/>
          <a:lstStyle/>
          <a:p>
            <a:r>
              <a:rPr lang="tr-TR" dirty="0" smtClean="0"/>
              <a:t>Kültür </a:t>
            </a:r>
            <a:r>
              <a:rPr lang="tr-TR" dirty="0"/>
              <a:t>bize pek çok simgeyi ve onların anlamlarını öğretir. Bu simgeleri çözer ve ona göre davranırız. Doğal olarak bu simgeler kültürden kültüre, zamandan zamana değişir. Simgeler aynı zamanda davranış göstergeleridir. Simgeyi çözersek arkasından gelecek davranışı da bilebiliriz. </a:t>
            </a:r>
          </a:p>
          <a:p>
            <a:endParaRPr lang="tr-TR" dirty="0"/>
          </a:p>
        </p:txBody>
      </p:sp>
    </p:spTree>
    <p:extLst>
      <p:ext uri="{BB962C8B-B14F-4D97-AF65-F5344CB8AC3E}">
        <p14:creationId xmlns:p14="http://schemas.microsoft.com/office/powerpoint/2010/main" val="1605548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45776" y="1957256"/>
            <a:ext cx="10515600" cy="1325563"/>
          </a:xfrm>
        </p:spPr>
        <p:txBody>
          <a:bodyPr>
            <a:normAutofit fontScale="90000"/>
          </a:bodyPr>
          <a:lstStyle/>
          <a:p>
            <a:r>
              <a:rPr lang="tr-TR" b="1" dirty="0"/>
              <a:t>(10)</a:t>
            </a:r>
            <a:r>
              <a:rPr lang="tr-TR" b="1" i="1" dirty="0"/>
              <a:t> Kültürün hem maddi hem de manevi yönü vardır, bu iki yön arasında bir ikilik </a:t>
            </a:r>
            <a:r>
              <a:rPr lang="tr-TR" b="1" i="1" dirty="0" smtClean="0"/>
              <a:t>yoktur.</a:t>
            </a:r>
            <a:r>
              <a:rPr lang="tr-TR" dirty="0"/>
              <a:t/>
            </a:r>
            <a:br>
              <a:rPr lang="tr-TR" dirty="0"/>
            </a:br>
            <a:endParaRPr lang="tr-TR" dirty="0"/>
          </a:p>
        </p:txBody>
      </p:sp>
    </p:spTree>
    <p:extLst>
      <p:ext uri="{BB962C8B-B14F-4D97-AF65-F5344CB8AC3E}">
        <p14:creationId xmlns:p14="http://schemas.microsoft.com/office/powerpoint/2010/main" val="4196866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473" y="2699534"/>
            <a:ext cx="10515600" cy="1325563"/>
          </a:xfrm>
        </p:spPr>
        <p:txBody>
          <a:bodyPr/>
          <a:lstStyle/>
          <a:p>
            <a:pPr algn="ctr"/>
            <a:r>
              <a:rPr lang="tr-TR" b="1" smtClean="0"/>
              <a:t>KÜLTÜRÜN</a:t>
            </a:r>
            <a:r>
              <a:rPr lang="tr-TR" smtClean="0"/>
              <a:t> </a:t>
            </a:r>
            <a:r>
              <a:rPr lang="tr-TR" b="1" smtClean="0"/>
              <a:t>NİTELİKLERİ/ÖZELLİKLERİ</a:t>
            </a:r>
            <a:endParaRPr lang="tr-TR" b="1" dirty="0"/>
          </a:p>
        </p:txBody>
      </p:sp>
    </p:spTree>
    <p:extLst>
      <p:ext uri="{BB962C8B-B14F-4D97-AF65-F5344CB8AC3E}">
        <p14:creationId xmlns:p14="http://schemas.microsoft.com/office/powerpoint/2010/main" val="937037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t>Kültür, (1) belirli bir (2) topluluğun,  (3) sosyal etkileşim yoluyla (4) sürdürdüğü ve (5) bireylere kazandırdığı (6) maddi-manevi (7) yaşam tarzı ve (8) dünya görüşü (9) bileşimi, onların bir bütünleşmesi olup, (10) varlık nedeni ve sonucu ise (11) çevreye uyarlanma, (12) giderek çevreyi kendi kuramsal amaçları doğrultusunda değiştirme (13) dinamiğidir. </a:t>
            </a:r>
            <a:endParaRPr lang="tr-TR" dirty="0"/>
          </a:p>
          <a:p>
            <a:endParaRPr lang="tr-TR" dirty="0"/>
          </a:p>
        </p:txBody>
      </p:sp>
    </p:spTree>
    <p:extLst>
      <p:ext uri="{BB962C8B-B14F-4D97-AF65-F5344CB8AC3E}">
        <p14:creationId xmlns:p14="http://schemas.microsoft.com/office/powerpoint/2010/main" val="39274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(1)</a:t>
            </a:r>
            <a:r>
              <a:rPr lang="tr-TR" dirty="0"/>
              <a:t> </a:t>
            </a:r>
            <a:r>
              <a:rPr lang="tr-TR" b="1" i="1" dirty="0"/>
              <a:t>Kültür hem evrenseldir hem de özeldir</a:t>
            </a:r>
            <a:r>
              <a:rPr lang="tr-TR" dirty="0"/>
              <a:t>.  </a:t>
            </a:r>
            <a:br>
              <a:rPr lang="tr-TR" dirty="0"/>
            </a:br>
            <a:endParaRPr lang="tr-TR" dirty="0"/>
          </a:p>
        </p:txBody>
      </p:sp>
      <p:sp>
        <p:nvSpPr>
          <p:cNvPr id="3" name="İçerik Yer Tutucusu 2"/>
          <p:cNvSpPr>
            <a:spLocks noGrp="1"/>
          </p:cNvSpPr>
          <p:nvPr>
            <p:ph idx="1"/>
          </p:nvPr>
        </p:nvSpPr>
        <p:spPr/>
        <p:txBody>
          <a:bodyPr/>
          <a:lstStyle/>
          <a:p>
            <a:r>
              <a:rPr lang="tr-TR" i="1" dirty="0"/>
              <a:t>Kültür, insanın evrensel özelliği olarak düşünülmekle birlikte, </a:t>
            </a:r>
            <a:r>
              <a:rPr lang="tr-TR" i="1" dirty="0" err="1"/>
              <a:t>kültür’ü</a:t>
            </a:r>
            <a:r>
              <a:rPr lang="tr-TR" i="1" dirty="0"/>
              <a:t> incelemek amacıyla alana çıktığımızda çeşitli boyut ve düzeylerde birbirinden farklı kültürlerle karşılaşıyoruz NEDEN? </a:t>
            </a:r>
            <a:endParaRPr lang="tr-TR" dirty="0"/>
          </a:p>
          <a:p>
            <a:endParaRPr lang="tr-TR" dirty="0"/>
          </a:p>
        </p:txBody>
      </p:sp>
    </p:spTree>
    <p:extLst>
      <p:ext uri="{BB962C8B-B14F-4D97-AF65-F5344CB8AC3E}">
        <p14:creationId xmlns:p14="http://schemas.microsoft.com/office/powerpoint/2010/main" val="1942244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(2) </a:t>
            </a:r>
            <a:r>
              <a:rPr lang="tr-TR" b="1" i="1" dirty="0"/>
              <a:t>Kültür Kapsayıcıdır</a:t>
            </a:r>
            <a:endParaRPr lang="tr-TR" dirty="0"/>
          </a:p>
        </p:txBody>
      </p:sp>
      <p:sp>
        <p:nvSpPr>
          <p:cNvPr id="3" name="İçerik Yer Tutucusu 2"/>
          <p:cNvSpPr>
            <a:spLocks noGrp="1"/>
          </p:cNvSpPr>
          <p:nvPr>
            <p:ph idx="1"/>
          </p:nvPr>
        </p:nvSpPr>
        <p:spPr/>
        <p:txBody>
          <a:bodyPr/>
          <a:lstStyle/>
          <a:p>
            <a:r>
              <a:rPr lang="tr-TR" dirty="0"/>
              <a:t>İnsan yaratımı olan hiçbir şey kültürün dışında değildir. İnsanın (atalarımızın) yaptığı ilk basit aletlerden uzaya yolladığımız mekiklere kadar her şey karmaşıklığı ve teknolojisi ne olursa olsun birer </a:t>
            </a:r>
            <a:r>
              <a:rPr lang="tr-TR" i="1" dirty="0"/>
              <a:t>kültür ürünü</a:t>
            </a:r>
            <a:r>
              <a:rPr lang="tr-TR" dirty="0"/>
              <a:t>dür. Bunun gibi bir halk masalından en karmaşık matematik sistemine, birer dizelik manilerden en çetrefilli mitolojilere, dinsel sistemlere, çeşit çeşit dillere kadar zihinsel ve manevi alana ait her şey de kültürün kapsamı içindedir.  </a:t>
            </a:r>
          </a:p>
          <a:p>
            <a:endParaRPr lang="tr-TR" dirty="0"/>
          </a:p>
        </p:txBody>
      </p:sp>
    </p:spTree>
    <p:extLst>
      <p:ext uri="{BB962C8B-B14F-4D97-AF65-F5344CB8AC3E}">
        <p14:creationId xmlns:p14="http://schemas.microsoft.com/office/powerpoint/2010/main" val="523683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924523"/>
            <a:ext cx="10515600" cy="1325563"/>
          </a:xfrm>
        </p:spPr>
        <p:txBody>
          <a:bodyPr/>
          <a:lstStyle/>
          <a:p>
            <a:r>
              <a:rPr lang="tr-TR" b="1" dirty="0"/>
              <a:t>(3) </a:t>
            </a:r>
            <a:r>
              <a:rPr lang="tr-TR" b="1" i="1" dirty="0"/>
              <a:t>Kültür Toplumsaldır </a:t>
            </a:r>
            <a:r>
              <a:rPr lang="tr-TR" dirty="0"/>
              <a:t>  </a:t>
            </a:r>
            <a:br>
              <a:rPr lang="tr-TR" dirty="0"/>
            </a:br>
            <a:endParaRPr lang="tr-TR" dirty="0"/>
          </a:p>
        </p:txBody>
      </p:sp>
      <p:sp>
        <p:nvSpPr>
          <p:cNvPr id="3" name="İçerik Yer Tutucusu 2"/>
          <p:cNvSpPr>
            <a:spLocks noGrp="1"/>
          </p:cNvSpPr>
          <p:nvPr>
            <p:ph idx="1"/>
          </p:nvPr>
        </p:nvSpPr>
        <p:spPr/>
        <p:txBody>
          <a:bodyPr/>
          <a:lstStyle/>
          <a:p>
            <a:pPr marL="0" indent="0">
              <a:buNone/>
            </a:pPr>
            <a:endParaRPr lang="tr-TR" dirty="0" smtClean="0"/>
          </a:p>
          <a:p>
            <a:r>
              <a:rPr lang="tr-TR" dirty="0" smtClean="0"/>
              <a:t>Bir </a:t>
            </a:r>
            <a:r>
              <a:rPr lang="tr-TR" dirty="0"/>
              <a:t>bireye ait kültürden söz edilemez. Kültür toplumsaldır; bireyin değil, grubun düşünce, inanç ve davranış örüntülerini, deneyim ve birikimini içerdiği varsayılır. Kültür toplumsal olarak kazanılır, yaşanır ve aktarılır.</a:t>
            </a:r>
            <a:endParaRPr lang="tr-TR" dirty="0"/>
          </a:p>
        </p:txBody>
      </p:sp>
    </p:spTree>
    <p:extLst>
      <p:ext uri="{BB962C8B-B14F-4D97-AF65-F5344CB8AC3E}">
        <p14:creationId xmlns:p14="http://schemas.microsoft.com/office/powerpoint/2010/main" val="870247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(4)</a:t>
            </a:r>
            <a:r>
              <a:rPr lang="tr-TR" dirty="0"/>
              <a:t> </a:t>
            </a:r>
            <a:r>
              <a:rPr lang="tr-TR" b="1" i="1" dirty="0"/>
              <a:t>Kültür bir soyutlamadır</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smtClean="0"/>
              <a:t>Kültür </a:t>
            </a:r>
            <a:r>
              <a:rPr lang="tr-TR" dirty="0"/>
              <a:t>ortak ve bütünleştirici bir yaklaşımla tanımlandığı için somut olarak gösterilen bir şey değil, bir soyutlamadır. Kültürü hayatın içinde somut olarak işaret edemeyiz. Onu belirli davranışlar, tutumlar, değer yargıları aracılığıyla hisseder ve anlarız. </a:t>
            </a:r>
            <a:endParaRPr lang="tr-TR" dirty="0"/>
          </a:p>
        </p:txBody>
      </p:sp>
    </p:spTree>
    <p:extLst>
      <p:ext uri="{BB962C8B-B14F-4D97-AF65-F5344CB8AC3E}">
        <p14:creationId xmlns:p14="http://schemas.microsoft.com/office/powerpoint/2010/main" val="107642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2139" y="870734"/>
            <a:ext cx="10515600" cy="1325563"/>
          </a:xfrm>
        </p:spPr>
        <p:txBody>
          <a:bodyPr>
            <a:normAutofit fontScale="90000"/>
          </a:bodyPr>
          <a:lstStyle/>
          <a:p>
            <a:r>
              <a:rPr lang="tr-TR" b="1" dirty="0"/>
              <a:t>(5)</a:t>
            </a:r>
            <a:r>
              <a:rPr lang="tr-TR" dirty="0"/>
              <a:t> </a:t>
            </a:r>
            <a:r>
              <a:rPr lang="tr-TR" b="1" i="1" dirty="0"/>
              <a:t>Kültür tarihsel ve süreklilik içinde bir olgudur, dinamiktir, değişmeye tabidir</a:t>
            </a:r>
            <a:r>
              <a:rPr lang="tr-TR" dirty="0"/>
              <a:t/>
            </a:r>
            <a:br>
              <a:rPr lang="tr-TR" dirty="0"/>
            </a:br>
            <a:endParaRPr lang="tr-TR" dirty="0"/>
          </a:p>
        </p:txBody>
      </p:sp>
      <p:sp>
        <p:nvSpPr>
          <p:cNvPr id="3" name="İçerik Yer Tutucusu 2"/>
          <p:cNvSpPr>
            <a:spLocks noGrp="1"/>
          </p:cNvSpPr>
          <p:nvPr>
            <p:ph idx="1"/>
          </p:nvPr>
        </p:nvSpPr>
        <p:spPr>
          <a:xfrm>
            <a:off x="752139" y="2506662"/>
            <a:ext cx="10515600" cy="4351338"/>
          </a:xfrm>
        </p:spPr>
        <p:txBody>
          <a:bodyPr/>
          <a:lstStyle/>
          <a:p>
            <a:r>
              <a:rPr lang="tr-TR" dirty="0" smtClean="0"/>
              <a:t>Kültür</a:t>
            </a:r>
            <a:r>
              <a:rPr lang="tr-TR" dirty="0"/>
              <a:t>, kuşaktan kuşağa aktarılarak süreklilik kazanan, uyarlanma sürecinin ve pek çok toplumsal etkileşimin etkisi altında değişerek varlığını sürdüren bir bütündür. Ancak kültürün aktarılarak insan yaşamının sınırlarını çok aşan bir hayatiyetinin bulunması onun değişmesi önünde bir engel değildir. </a:t>
            </a:r>
            <a:endParaRPr lang="tr-TR" dirty="0"/>
          </a:p>
        </p:txBody>
      </p:sp>
    </p:spTree>
    <p:extLst>
      <p:ext uri="{BB962C8B-B14F-4D97-AF65-F5344CB8AC3E}">
        <p14:creationId xmlns:p14="http://schemas.microsoft.com/office/powerpoint/2010/main" val="3712424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7442" y="989068"/>
            <a:ext cx="10515600" cy="1325563"/>
          </a:xfrm>
        </p:spPr>
        <p:txBody>
          <a:bodyPr/>
          <a:lstStyle/>
          <a:p>
            <a:r>
              <a:rPr lang="tr-TR" b="1" dirty="0"/>
              <a:t>(6)</a:t>
            </a:r>
            <a:r>
              <a:rPr lang="tr-TR" dirty="0"/>
              <a:t> </a:t>
            </a:r>
            <a:r>
              <a:rPr lang="tr-TR" b="1" i="1" dirty="0"/>
              <a:t>Kültür öğrenilir</a:t>
            </a:r>
            <a:r>
              <a:rPr lang="tr-TR" dirty="0"/>
              <a:t/>
            </a:r>
            <a:br>
              <a:rPr lang="tr-TR" dirty="0"/>
            </a:br>
            <a:endParaRPr lang="tr-TR" dirty="0"/>
          </a:p>
        </p:txBody>
      </p:sp>
      <p:sp>
        <p:nvSpPr>
          <p:cNvPr id="3" name="İçerik Yer Tutucusu 2"/>
          <p:cNvSpPr>
            <a:spLocks noGrp="1"/>
          </p:cNvSpPr>
          <p:nvPr>
            <p:ph idx="1"/>
          </p:nvPr>
        </p:nvSpPr>
        <p:spPr>
          <a:xfrm>
            <a:off x="709109" y="2506662"/>
            <a:ext cx="10515600" cy="4351338"/>
          </a:xfrm>
        </p:spPr>
        <p:txBody>
          <a:bodyPr/>
          <a:lstStyle/>
          <a:p>
            <a:r>
              <a:rPr lang="tr-TR" dirty="0" smtClean="0"/>
              <a:t>Kültür</a:t>
            </a:r>
            <a:r>
              <a:rPr lang="tr-TR" dirty="0"/>
              <a:t>, insanın doğuştan getirdiği, kalıtsal bir olgu değildir. Her birey başta ailesi olmak üzere içine doğduğu kültürün mekanizmaları aracılığıyla, doğduktan çeşitli bağlamlarda kurduğu toplumsal ilişkiler yoluyla, toplumsal etkileşim içinde bu kültürü öğrenir. </a:t>
            </a:r>
            <a:endParaRPr lang="tr-TR" dirty="0"/>
          </a:p>
        </p:txBody>
      </p:sp>
    </p:spTree>
    <p:extLst>
      <p:ext uri="{BB962C8B-B14F-4D97-AF65-F5344CB8AC3E}">
        <p14:creationId xmlns:p14="http://schemas.microsoft.com/office/powerpoint/2010/main" val="10797180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553</Words>
  <Application>Microsoft Office PowerPoint</Application>
  <PresentationFormat>Geniş ekran</PresentationFormat>
  <Paragraphs>23</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HLK 112 FOLKLOR ve KÜLTÜR II </vt:lpstr>
      <vt:lpstr>KÜLTÜRÜN NİTELİKLERİ/ÖZELLİKLERİ</vt:lpstr>
      <vt:lpstr>PowerPoint Sunusu</vt:lpstr>
      <vt:lpstr>(1) Kültür hem evrenseldir hem de özeldir.   </vt:lpstr>
      <vt:lpstr>(2) Kültür Kapsayıcıdır</vt:lpstr>
      <vt:lpstr>(3) Kültür Toplumsaldır    </vt:lpstr>
      <vt:lpstr>(4) Kültür bir soyutlamadır </vt:lpstr>
      <vt:lpstr>(5) Kültür tarihsel ve süreklilik içinde bir olgudur, dinamiktir, değişmeye tabidir </vt:lpstr>
      <vt:lpstr>(6) Kültür öğrenilir </vt:lpstr>
      <vt:lpstr>(7) Kültür ihtiyaçları giderici ve doyum sağlamaya yönelik bir yapıdır </vt:lpstr>
      <vt:lpstr>(8) Kültür bir bütündür ve bütünleştiricidir </vt:lpstr>
      <vt:lpstr>(9) Kültür bir simgeler sistemidir  </vt:lpstr>
      <vt:lpstr>(10) Kültürün hem maddi hem de manevi yönü vardır, bu iki yön arasında bir ikilik yoktur.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112 FOLKLOR ve KÜLTÜR II</dc:title>
  <dc:creator>Kullanıcı</dc:creator>
  <cp:lastModifiedBy>Kullanıcı</cp:lastModifiedBy>
  <cp:revision>12</cp:revision>
  <dcterms:created xsi:type="dcterms:W3CDTF">2018-03-01T08:51:22Z</dcterms:created>
  <dcterms:modified xsi:type="dcterms:W3CDTF">2018-03-01T09:19:07Z</dcterms:modified>
</cp:coreProperties>
</file>