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69"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3B047A5-F7DC-492B-9F28-01CADB3FF465}" type="datetimeFigureOut">
              <a:rPr lang="tr-TR" smtClean="0"/>
              <a:t>16.01.2018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87E5781-ABB4-415C-8667-E9050E396FF7}" type="slidenum">
              <a:rPr lang="tr-TR" smtClean="0"/>
              <a:t>‹#›</a:t>
            </a:fld>
            <a:endParaRPr lang="tr-TR"/>
          </a:p>
        </p:txBody>
      </p:sp>
    </p:spTree>
    <p:extLst>
      <p:ext uri="{BB962C8B-B14F-4D97-AF65-F5344CB8AC3E}">
        <p14:creationId xmlns:p14="http://schemas.microsoft.com/office/powerpoint/2010/main" val="26367287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92CCA744-04FB-45BB-A019-0B2737E18F74}" type="slidenum">
              <a:rPr lang="en-US" altLang="tr-TR" sz="1200"/>
              <a:pPr/>
              <a:t>2</a:t>
            </a:fld>
            <a:endParaRPr lang="en-US" altLang="tr-TR" sz="1200"/>
          </a:p>
        </p:txBody>
      </p:sp>
      <p:sp>
        <p:nvSpPr>
          <p:cNvPr id="57347" name="1 Slayt Görüntüsü Yer Tutucusu"/>
          <p:cNvSpPr>
            <a:spLocks noGrp="1" noRot="1" noChangeAspect="1" noTextEdit="1"/>
          </p:cNvSpPr>
          <p:nvPr>
            <p:ph type="sldImg"/>
          </p:nvPr>
        </p:nvSpPr>
        <p:spPr>
          <a:ln/>
        </p:spPr>
      </p:sp>
      <p:sp>
        <p:nvSpPr>
          <p:cNvPr id="57348"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tr-TR" smtClean="0"/>
          </a:p>
        </p:txBody>
      </p:sp>
      <p:sp>
        <p:nvSpPr>
          <p:cNvPr id="57349" name="3 Slayt Numarası Yer Tutucusu"/>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fld id="{BF48CA96-3AC2-44B8-B812-3B32CAF3A64F}" type="slidenum">
              <a:rPr lang="de-DE" altLang="tr-TR" sz="1200"/>
              <a:pPr algn="r" eaLnBrk="1" hangingPunct="1"/>
              <a:t>2</a:t>
            </a:fld>
            <a:endParaRPr lang="de-DE" altLang="tr-TR" sz="1200"/>
          </a:p>
        </p:txBody>
      </p:sp>
    </p:spTree>
    <p:extLst>
      <p:ext uri="{BB962C8B-B14F-4D97-AF65-F5344CB8AC3E}">
        <p14:creationId xmlns:p14="http://schemas.microsoft.com/office/powerpoint/2010/main" val="33668755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27039896-6CB8-4260-9923-7CD28F93C03F}" type="slidenum">
              <a:rPr lang="en-US" altLang="tr-TR" sz="1200"/>
              <a:pPr/>
              <a:t>6</a:t>
            </a:fld>
            <a:endParaRPr lang="en-US" altLang="tr-TR" sz="1200"/>
          </a:p>
        </p:txBody>
      </p:sp>
      <p:sp>
        <p:nvSpPr>
          <p:cNvPr id="62467" name="1 Slayt Görüntüsü Yer Tutucusu"/>
          <p:cNvSpPr>
            <a:spLocks noGrp="1" noRot="1" noChangeAspect="1" noTextEdit="1"/>
          </p:cNvSpPr>
          <p:nvPr>
            <p:ph type="sldImg"/>
          </p:nvPr>
        </p:nvSpPr>
        <p:spPr>
          <a:ln/>
        </p:spPr>
      </p:sp>
      <p:sp>
        <p:nvSpPr>
          <p:cNvPr id="62468"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tr-TR" smtClean="0"/>
          </a:p>
        </p:txBody>
      </p:sp>
      <p:sp>
        <p:nvSpPr>
          <p:cNvPr id="62469" name="3 Slayt Numarası Yer Tutucusu"/>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fld id="{ECC74244-737C-4664-B395-9F606E71DD19}" type="slidenum">
              <a:rPr lang="de-DE" altLang="tr-TR" sz="1200"/>
              <a:pPr algn="r" eaLnBrk="1" hangingPunct="1"/>
              <a:t>6</a:t>
            </a:fld>
            <a:endParaRPr lang="de-DE" altLang="tr-TR" sz="1200"/>
          </a:p>
        </p:txBody>
      </p:sp>
    </p:spTree>
    <p:extLst>
      <p:ext uri="{BB962C8B-B14F-4D97-AF65-F5344CB8AC3E}">
        <p14:creationId xmlns:p14="http://schemas.microsoft.com/office/powerpoint/2010/main" val="41199813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1ACA54CA-F4D6-4E7F-A7A2-A7E884971FC6}" type="slidenum">
              <a:rPr lang="en-US" altLang="tr-TR" sz="1200"/>
              <a:pPr/>
              <a:t>10</a:t>
            </a:fld>
            <a:endParaRPr lang="en-US" altLang="tr-TR" sz="1200"/>
          </a:p>
        </p:txBody>
      </p:sp>
      <p:sp>
        <p:nvSpPr>
          <p:cNvPr id="67587" name="1 Slayt Görüntüsü Yer Tutucusu"/>
          <p:cNvSpPr>
            <a:spLocks noGrp="1" noRot="1" noChangeAspect="1" noTextEdit="1"/>
          </p:cNvSpPr>
          <p:nvPr>
            <p:ph type="sldImg"/>
          </p:nvPr>
        </p:nvSpPr>
        <p:spPr>
          <a:ln/>
        </p:spPr>
      </p:sp>
      <p:sp>
        <p:nvSpPr>
          <p:cNvPr id="67588"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tr-TR" smtClean="0"/>
          </a:p>
        </p:txBody>
      </p:sp>
      <p:sp>
        <p:nvSpPr>
          <p:cNvPr id="67589" name="3 Slayt Numarası Yer Tutucusu"/>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fld id="{52A44788-645A-4F2F-B68D-5F7D8137CF0A}" type="slidenum">
              <a:rPr lang="de-DE" altLang="tr-TR" sz="1200"/>
              <a:pPr algn="r" eaLnBrk="1" hangingPunct="1"/>
              <a:t>10</a:t>
            </a:fld>
            <a:endParaRPr lang="de-DE" altLang="tr-TR" sz="1200"/>
          </a:p>
        </p:txBody>
      </p:sp>
    </p:spTree>
    <p:extLst>
      <p:ext uri="{BB962C8B-B14F-4D97-AF65-F5344CB8AC3E}">
        <p14:creationId xmlns:p14="http://schemas.microsoft.com/office/powerpoint/2010/main" val="14531392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A234BA67-216F-4DC4-B323-4422C49E1F3A}" type="slidenum">
              <a:rPr lang="en-US" altLang="tr-TR" sz="1200"/>
              <a:pPr/>
              <a:t>11</a:t>
            </a:fld>
            <a:endParaRPr lang="en-US" altLang="tr-TR" sz="1200"/>
          </a:p>
        </p:txBody>
      </p:sp>
      <p:sp>
        <p:nvSpPr>
          <p:cNvPr id="69635" name="1 Slayt Görüntüsü Yer Tutucusu"/>
          <p:cNvSpPr>
            <a:spLocks noGrp="1" noRot="1" noChangeAspect="1" noTextEdit="1"/>
          </p:cNvSpPr>
          <p:nvPr>
            <p:ph type="sldImg"/>
          </p:nvPr>
        </p:nvSpPr>
        <p:spPr>
          <a:ln/>
        </p:spPr>
      </p:sp>
      <p:sp>
        <p:nvSpPr>
          <p:cNvPr id="69636"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tr-TR" smtClean="0"/>
          </a:p>
        </p:txBody>
      </p:sp>
      <p:sp>
        <p:nvSpPr>
          <p:cNvPr id="69637" name="3 Slayt Numarası Yer Tutucusu"/>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fld id="{343FEE38-877A-4698-91AD-CF170C84F9FF}" type="slidenum">
              <a:rPr lang="de-DE" altLang="tr-TR" sz="1200"/>
              <a:pPr algn="r" eaLnBrk="1" hangingPunct="1"/>
              <a:t>11</a:t>
            </a:fld>
            <a:endParaRPr lang="de-DE" altLang="tr-TR" sz="1200"/>
          </a:p>
        </p:txBody>
      </p:sp>
    </p:spTree>
    <p:extLst>
      <p:ext uri="{BB962C8B-B14F-4D97-AF65-F5344CB8AC3E}">
        <p14:creationId xmlns:p14="http://schemas.microsoft.com/office/powerpoint/2010/main" val="29739934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52C661E3-2A68-41D2-A908-389FF97CF19C}" type="slidenum">
              <a:rPr lang="en-US" altLang="tr-TR" sz="1200"/>
              <a:pPr/>
              <a:t>12</a:t>
            </a:fld>
            <a:endParaRPr lang="en-US" altLang="tr-TR" sz="1200"/>
          </a:p>
        </p:txBody>
      </p:sp>
      <p:sp>
        <p:nvSpPr>
          <p:cNvPr id="71683" name="1 Slayt Görüntüsü Yer Tutucusu"/>
          <p:cNvSpPr>
            <a:spLocks noGrp="1" noRot="1" noChangeAspect="1" noTextEdit="1"/>
          </p:cNvSpPr>
          <p:nvPr>
            <p:ph type="sldImg"/>
          </p:nvPr>
        </p:nvSpPr>
        <p:spPr>
          <a:ln/>
        </p:spPr>
      </p:sp>
      <p:sp>
        <p:nvSpPr>
          <p:cNvPr id="71684"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tr-TR" smtClean="0"/>
          </a:p>
        </p:txBody>
      </p:sp>
      <p:sp>
        <p:nvSpPr>
          <p:cNvPr id="71685" name="3 Slayt Numarası Yer Tutucusu"/>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fld id="{BB3BC817-93CE-4395-92D4-08EE59CB965E}" type="slidenum">
              <a:rPr lang="de-DE" altLang="tr-TR" sz="1200"/>
              <a:pPr algn="r" eaLnBrk="1" hangingPunct="1"/>
              <a:t>12</a:t>
            </a:fld>
            <a:endParaRPr lang="de-DE" altLang="tr-TR" sz="1200"/>
          </a:p>
        </p:txBody>
      </p:sp>
    </p:spTree>
    <p:extLst>
      <p:ext uri="{BB962C8B-B14F-4D97-AF65-F5344CB8AC3E}">
        <p14:creationId xmlns:p14="http://schemas.microsoft.com/office/powerpoint/2010/main" val="6520316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54475CA-E4F9-4E84-8523-4C3EECF76D99}" type="slidenum">
              <a:rPr lang="en-US" altLang="tr-TR" sz="1200"/>
              <a:pPr/>
              <a:t>13</a:t>
            </a:fld>
            <a:endParaRPr lang="en-US" altLang="tr-TR" sz="1200"/>
          </a:p>
        </p:txBody>
      </p:sp>
      <p:sp>
        <p:nvSpPr>
          <p:cNvPr id="73731" name="1 Slayt Görüntüsü Yer Tutucusu"/>
          <p:cNvSpPr>
            <a:spLocks noGrp="1" noRot="1" noChangeAspect="1" noTextEdit="1"/>
          </p:cNvSpPr>
          <p:nvPr>
            <p:ph type="sldImg"/>
          </p:nvPr>
        </p:nvSpPr>
        <p:spPr>
          <a:ln/>
        </p:spPr>
      </p:sp>
      <p:sp>
        <p:nvSpPr>
          <p:cNvPr id="73732"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tr-TR" smtClean="0"/>
          </a:p>
        </p:txBody>
      </p:sp>
      <p:sp>
        <p:nvSpPr>
          <p:cNvPr id="73733" name="3 Slayt Numarası Yer Tutucusu"/>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fld id="{C423E165-B20D-41BB-BDB9-ACE11BEF5A90}" type="slidenum">
              <a:rPr lang="de-DE" altLang="tr-TR" sz="1200"/>
              <a:pPr algn="r" eaLnBrk="1" hangingPunct="1"/>
              <a:t>13</a:t>
            </a:fld>
            <a:endParaRPr lang="de-DE" altLang="tr-TR" sz="1200"/>
          </a:p>
        </p:txBody>
      </p:sp>
    </p:spTree>
    <p:extLst>
      <p:ext uri="{BB962C8B-B14F-4D97-AF65-F5344CB8AC3E}">
        <p14:creationId xmlns:p14="http://schemas.microsoft.com/office/powerpoint/2010/main" val="25886839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8C6AE7A7-7687-4D79-AD9B-BA05C7BBDBBF}" type="datetimeFigureOut">
              <a:rPr lang="tr-TR" smtClean="0"/>
              <a:t>16.01.2018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BDEEE22-F949-4E62-9475-56EC599C277A}" type="slidenum">
              <a:rPr lang="tr-TR" smtClean="0"/>
              <a:t>‹#›</a:t>
            </a:fld>
            <a:endParaRPr lang="tr-TR"/>
          </a:p>
        </p:txBody>
      </p:sp>
    </p:spTree>
    <p:extLst>
      <p:ext uri="{BB962C8B-B14F-4D97-AF65-F5344CB8AC3E}">
        <p14:creationId xmlns:p14="http://schemas.microsoft.com/office/powerpoint/2010/main" val="27357300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C6AE7A7-7687-4D79-AD9B-BA05C7BBDBBF}" type="datetimeFigureOut">
              <a:rPr lang="tr-TR" smtClean="0"/>
              <a:t>16.01.2018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BDEEE22-F949-4E62-9475-56EC599C277A}" type="slidenum">
              <a:rPr lang="tr-TR" smtClean="0"/>
              <a:t>‹#›</a:t>
            </a:fld>
            <a:endParaRPr lang="tr-TR"/>
          </a:p>
        </p:txBody>
      </p:sp>
    </p:spTree>
    <p:extLst>
      <p:ext uri="{BB962C8B-B14F-4D97-AF65-F5344CB8AC3E}">
        <p14:creationId xmlns:p14="http://schemas.microsoft.com/office/powerpoint/2010/main" val="2371033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C6AE7A7-7687-4D79-AD9B-BA05C7BBDBBF}" type="datetimeFigureOut">
              <a:rPr lang="tr-TR" smtClean="0"/>
              <a:t>16.01.2018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BDEEE22-F949-4E62-9475-56EC599C277A}" type="slidenum">
              <a:rPr lang="tr-TR" smtClean="0"/>
              <a:t>‹#›</a:t>
            </a:fld>
            <a:endParaRPr lang="tr-TR"/>
          </a:p>
        </p:txBody>
      </p:sp>
    </p:spTree>
    <p:extLst>
      <p:ext uri="{BB962C8B-B14F-4D97-AF65-F5344CB8AC3E}">
        <p14:creationId xmlns:p14="http://schemas.microsoft.com/office/powerpoint/2010/main" val="15554138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AndObj">
  <p:cSld name="Başlık, 2 İçeri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609600"/>
            <a:ext cx="10363200" cy="1143000"/>
          </a:xfrm>
        </p:spPr>
        <p:txBody>
          <a:bodyPr/>
          <a:lstStyle/>
          <a:p>
            <a:r>
              <a:rPr lang="tr-TR" smtClean="0"/>
              <a:t>Asıl başlık stili için tıklatın</a:t>
            </a:r>
            <a:endParaRPr lang="tr-TR"/>
          </a:p>
        </p:txBody>
      </p:sp>
      <p:sp>
        <p:nvSpPr>
          <p:cNvPr id="3" name="2 İçerik Yer Tutucusu"/>
          <p:cNvSpPr>
            <a:spLocks noGrp="1"/>
          </p:cNvSpPr>
          <p:nvPr>
            <p:ph sz="quarter" idx="1"/>
          </p:nvPr>
        </p:nvSpPr>
        <p:spPr>
          <a:xfrm>
            <a:off x="914400" y="1981200"/>
            <a:ext cx="5080000" cy="198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quarter" idx="2"/>
          </p:nvPr>
        </p:nvSpPr>
        <p:spPr>
          <a:xfrm>
            <a:off x="914400" y="4114800"/>
            <a:ext cx="5080000" cy="198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İçerik Yer Tutucusu"/>
          <p:cNvSpPr>
            <a:spLocks noGrp="1"/>
          </p:cNvSpPr>
          <p:nvPr>
            <p:ph sz="half" idx="3"/>
          </p:nvPr>
        </p:nvSpPr>
        <p:spPr>
          <a:xfrm>
            <a:off x="6197600" y="1981200"/>
            <a:ext cx="508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Rectangle 19"/>
          <p:cNvSpPr>
            <a:spLocks noGrp="1" noChangeArrowheads="1"/>
          </p:cNvSpPr>
          <p:nvPr>
            <p:ph type="dt" sz="half" idx="10"/>
          </p:nvPr>
        </p:nvSpPr>
        <p:spPr>
          <a:ln/>
        </p:spPr>
        <p:txBody>
          <a:bodyPr/>
          <a:lstStyle>
            <a:lvl1pPr>
              <a:defRPr/>
            </a:lvl1pPr>
          </a:lstStyle>
          <a:p>
            <a:pPr>
              <a:defRPr/>
            </a:pPr>
            <a:endParaRPr lang="tr-TR"/>
          </a:p>
        </p:txBody>
      </p:sp>
      <p:sp>
        <p:nvSpPr>
          <p:cNvPr id="7" name="Rectangle 20"/>
          <p:cNvSpPr>
            <a:spLocks noGrp="1" noChangeArrowheads="1"/>
          </p:cNvSpPr>
          <p:nvPr>
            <p:ph type="ftr" sz="quarter" idx="11"/>
          </p:nvPr>
        </p:nvSpPr>
        <p:spPr>
          <a:ln/>
        </p:spPr>
        <p:txBody>
          <a:bodyPr/>
          <a:lstStyle>
            <a:lvl1pPr>
              <a:defRPr/>
            </a:lvl1pPr>
          </a:lstStyle>
          <a:p>
            <a:pPr>
              <a:defRPr/>
            </a:pPr>
            <a:endParaRPr lang="tr-TR"/>
          </a:p>
        </p:txBody>
      </p:sp>
      <p:sp>
        <p:nvSpPr>
          <p:cNvPr id="8" name="Rectangle 21"/>
          <p:cNvSpPr>
            <a:spLocks noGrp="1" noChangeArrowheads="1"/>
          </p:cNvSpPr>
          <p:nvPr>
            <p:ph type="sldNum" sz="quarter" idx="12"/>
          </p:nvPr>
        </p:nvSpPr>
        <p:spPr>
          <a:ln/>
        </p:spPr>
        <p:txBody>
          <a:bodyPr/>
          <a:lstStyle>
            <a:lvl1pPr>
              <a:defRPr/>
            </a:lvl1pPr>
          </a:lstStyle>
          <a:p>
            <a:pPr>
              <a:defRPr/>
            </a:pPr>
            <a:fld id="{CFF99CFE-4A89-431E-9CF3-547FEF6E5413}" type="slidenum">
              <a:rPr lang="tr-TR" altLang="tr-TR"/>
              <a:pPr>
                <a:defRPr/>
              </a:pPr>
              <a:t>‹#›</a:t>
            </a:fld>
            <a:endParaRPr lang="tr-TR" altLang="tr-TR"/>
          </a:p>
        </p:txBody>
      </p:sp>
    </p:spTree>
    <p:extLst>
      <p:ext uri="{BB962C8B-B14F-4D97-AF65-F5344CB8AC3E}">
        <p14:creationId xmlns:p14="http://schemas.microsoft.com/office/powerpoint/2010/main" val="41575158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C6AE7A7-7687-4D79-AD9B-BA05C7BBDBBF}" type="datetimeFigureOut">
              <a:rPr lang="tr-TR" smtClean="0"/>
              <a:t>16.01.2018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BDEEE22-F949-4E62-9475-56EC599C277A}" type="slidenum">
              <a:rPr lang="tr-TR" smtClean="0"/>
              <a:t>‹#›</a:t>
            </a:fld>
            <a:endParaRPr lang="tr-TR"/>
          </a:p>
        </p:txBody>
      </p:sp>
    </p:spTree>
    <p:extLst>
      <p:ext uri="{BB962C8B-B14F-4D97-AF65-F5344CB8AC3E}">
        <p14:creationId xmlns:p14="http://schemas.microsoft.com/office/powerpoint/2010/main" val="12197735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8C6AE7A7-7687-4D79-AD9B-BA05C7BBDBBF}" type="datetimeFigureOut">
              <a:rPr lang="tr-TR" smtClean="0"/>
              <a:t>16.01.2018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BDEEE22-F949-4E62-9475-56EC599C277A}" type="slidenum">
              <a:rPr lang="tr-TR" smtClean="0"/>
              <a:t>‹#›</a:t>
            </a:fld>
            <a:endParaRPr lang="tr-TR"/>
          </a:p>
        </p:txBody>
      </p:sp>
    </p:spTree>
    <p:extLst>
      <p:ext uri="{BB962C8B-B14F-4D97-AF65-F5344CB8AC3E}">
        <p14:creationId xmlns:p14="http://schemas.microsoft.com/office/powerpoint/2010/main" val="421509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C6AE7A7-7687-4D79-AD9B-BA05C7BBDBBF}" type="datetimeFigureOut">
              <a:rPr lang="tr-TR" smtClean="0"/>
              <a:t>16.01.2018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BDEEE22-F949-4E62-9475-56EC599C277A}" type="slidenum">
              <a:rPr lang="tr-TR" smtClean="0"/>
              <a:t>‹#›</a:t>
            </a:fld>
            <a:endParaRPr lang="tr-TR"/>
          </a:p>
        </p:txBody>
      </p:sp>
    </p:spTree>
    <p:extLst>
      <p:ext uri="{BB962C8B-B14F-4D97-AF65-F5344CB8AC3E}">
        <p14:creationId xmlns:p14="http://schemas.microsoft.com/office/powerpoint/2010/main" val="31153492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C6AE7A7-7687-4D79-AD9B-BA05C7BBDBBF}" type="datetimeFigureOut">
              <a:rPr lang="tr-TR" smtClean="0"/>
              <a:t>16.01.2018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BDEEE22-F949-4E62-9475-56EC599C277A}" type="slidenum">
              <a:rPr lang="tr-TR" smtClean="0"/>
              <a:t>‹#›</a:t>
            </a:fld>
            <a:endParaRPr lang="tr-TR"/>
          </a:p>
        </p:txBody>
      </p:sp>
    </p:spTree>
    <p:extLst>
      <p:ext uri="{BB962C8B-B14F-4D97-AF65-F5344CB8AC3E}">
        <p14:creationId xmlns:p14="http://schemas.microsoft.com/office/powerpoint/2010/main" val="35893573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C6AE7A7-7687-4D79-AD9B-BA05C7BBDBBF}" type="datetimeFigureOut">
              <a:rPr lang="tr-TR" smtClean="0"/>
              <a:t>16.01.2018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BDEEE22-F949-4E62-9475-56EC599C277A}" type="slidenum">
              <a:rPr lang="tr-TR" smtClean="0"/>
              <a:t>‹#›</a:t>
            </a:fld>
            <a:endParaRPr lang="tr-TR"/>
          </a:p>
        </p:txBody>
      </p:sp>
    </p:spTree>
    <p:extLst>
      <p:ext uri="{BB962C8B-B14F-4D97-AF65-F5344CB8AC3E}">
        <p14:creationId xmlns:p14="http://schemas.microsoft.com/office/powerpoint/2010/main" val="538125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C6AE7A7-7687-4D79-AD9B-BA05C7BBDBBF}" type="datetimeFigureOut">
              <a:rPr lang="tr-TR" smtClean="0"/>
              <a:t>16.01.2018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BDEEE22-F949-4E62-9475-56EC599C277A}" type="slidenum">
              <a:rPr lang="tr-TR" smtClean="0"/>
              <a:t>‹#›</a:t>
            </a:fld>
            <a:endParaRPr lang="tr-TR"/>
          </a:p>
        </p:txBody>
      </p:sp>
    </p:spTree>
    <p:extLst>
      <p:ext uri="{BB962C8B-B14F-4D97-AF65-F5344CB8AC3E}">
        <p14:creationId xmlns:p14="http://schemas.microsoft.com/office/powerpoint/2010/main" val="26163195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C6AE7A7-7687-4D79-AD9B-BA05C7BBDBBF}" type="datetimeFigureOut">
              <a:rPr lang="tr-TR" smtClean="0"/>
              <a:t>16.01.2018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BDEEE22-F949-4E62-9475-56EC599C277A}" type="slidenum">
              <a:rPr lang="tr-TR" smtClean="0"/>
              <a:t>‹#›</a:t>
            </a:fld>
            <a:endParaRPr lang="tr-TR"/>
          </a:p>
        </p:txBody>
      </p:sp>
    </p:spTree>
    <p:extLst>
      <p:ext uri="{BB962C8B-B14F-4D97-AF65-F5344CB8AC3E}">
        <p14:creationId xmlns:p14="http://schemas.microsoft.com/office/powerpoint/2010/main" val="1820331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C6AE7A7-7687-4D79-AD9B-BA05C7BBDBBF}" type="datetimeFigureOut">
              <a:rPr lang="tr-TR" smtClean="0"/>
              <a:t>16.01.2018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BDEEE22-F949-4E62-9475-56EC599C277A}" type="slidenum">
              <a:rPr lang="tr-TR" smtClean="0"/>
              <a:t>‹#›</a:t>
            </a:fld>
            <a:endParaRPr lang="tr-TR"/>
          </a:p>
        </p:txBody>
      </p:sp>
    </p:spTree>
    <p:extLst>
      <p:ext uri="{BB962C8B-B14F-4D97-AF65-F5344CB8AC3E}">
        <p14:creationId xmlns:p14="http://schemas.microsoft.com/office/powerpoint/2010/main" val="21778128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6AE7A7-7687-4D79-AD9B-BA05C7BBDBBF}" type="datetimeFigureOut">
              <a:rPr lang="tr-TR" smtClean="0"/>
              <a:t>16.01.2018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DEEE22-F949-4E62-9475-56EC599C277A}" type="slidenum">
              <a:rPr lang="tr-TR" smtClean="0"/>
              <a:t>‹#›</a:t>
            </a:fld>
            <a:endParaRPr lang="tr-TR"/>
          </a:p>
        </p:txBody>
      </p:sp>
    </p:spTree>
    <p:extLst>
      <p:ext uri="{BB962C8B-B14F-4D97-AF65-F5344CB8AC3E}">
        <p14:creationId xmlns:p14="http://schemas.microsoft.com/office/powerpoint/2010/main" val="7976094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208213" y="620714"/>
            <a:ext cx="7772400" cy="1470025"/>
          </a:xfrm>
        </p:spPr>
        <p:txBody>
          <a:bodyPr>
            <a:normAutofit fontScale="90000"/>
          </a:bodyPr>
          <a:lstStyle/>
          <a:p>
            <a:pPr eaLnBrk="1" hangingPunct="1"/>
            <a:r>
              <a:rPr lang="tr-TR" altLang="tr-TR" smtClean="0"/>
              <a:t>İnsanda Biyolojik Çeşitlilik</a:t>
            </a:r>
            <a:endParaRPr lang="en-US" altLang="tr-TR" smtClean="0"/>
          </a:p>
        </p:txBody>
      </p:sp>
      <p:sp>
        <p:nvSpPr>
          <p:cNvPr id="3075" name="Rectangle 3"/>
          <p:cNvSpPr>
            <a:spLocks noGrp="1" noChangeArrowheads="1"/>
          </p:cNvSpPr>
          <p:nvPr>
            <p:ph type="subTitle" idx="1"/>
          </p:nvPr>
        </p:nvSpPr>
        <p:spPr>
          <a:xfrm>
            <a:off x="2711450" y="4581525"/>
            <a:ext cx="6400800" cy="1511300"/>
          </a:xfrm>
        </p:spPr>
        <p:txBody>
          <a:bodyPr/>
          <a:lstStyle/>
          <a:p>
            <a:pPr eaLnBrk="1" hangingPunct="1">
              <a:lnSpc>
                <a:spcPct val="80000"/>
              </a:lnSpc>
            </a:pPr>
            <a:r>
              <a:rPr lang="tr-TR" altLang="tr-TR" sz="2000" b="1"/>
              <a:t>PROF.DR.TİMUR GÜLTEKİN</a:t>
            </a:r>
          </a:p>
          <a:p>
            <a:pPr eaLnBrk="1" hangingPunct="1">
              <a:lnSpc>
                <a:spcPct val="80000"/>
              </a:lnSpc>
            </a:pPr>
            <a:endParaRPr lang="tr-TR" altLang="tr-TR" sz="2000" b="1"/>
          </a:p>
          <a:p>
            <a:pPr eaLnBrk="1" hangingPunct="1">
              <a:lnSpc>
                <a:spcPct val="80000"/>
              </a:lnSpc>
            </a:pPr>
            <a:r>
              <a:rPr lang="tr-TR" altLang="tr-TR" sz="2000"/>
              <a:t>ANKARA ÜNİVERSİTESİ, ANTROPOLOJİ BÖLÜMÜ</a:t>
            </a:r>
          </a:p>
          <a:p>
            <a:pPr eaLnBrk="1" hangingPunct="1">
              <a:lnSpc>
                <a:spcPct val="80000"/>
              </a:lnSpc>
            </a:pPr>
            <a:r>
              <a:rPr lang="tr-TR" altLang="tr-TR" sz="2000"/>
              <a:t>EMAİL: tgultekin@ankara.edu.tr</a:t>
            </a:r>
            <a:endParaRPr lang="en-US" altLang="tr-TR" sz="2000"/>
          </a:p>
        </p:txBody>
      </p:sp>
      <p:graphicFrame>
        <p:nvGraphicFramePr>
          <p:cNvPr id="3076" name="Object 4"/>
          <p:cNvGraphicFramePr>
            <a:graphicFrameLocks noChangeAspect="1"/>
          </p:cNvGraphicFramePr>
          <p:nvPr/>
        </p:nvGraphicFramePr>
        <p:xfrm>
          <a:off x="4727575" y="2492375"/>
          <a:ext cx="2051050" cy="1790700"/>
        </p:xfrm>
        <a:graphic>
          <a:graphicData uri="http://schemas.openxmlformats.org/presentationml/2006/ole">
            <mc:AlternateContent xmlns:mc="http://schemas.openxmlformats.org/markup-compatibility/2006">
              <mc:Choice xmlns:v="urn:schemas-microsoft-com:vml" Requires="v">
                <p:oleObj spid="_x0000_s1026" name="Drawing" r:id="rId3" imgW="2895600" imgH="2895600" progId="Canvas.Drawing.X">
                  <p:embed/>
                </p:oleObj>
              </mc:Choice>
              <mc:Fallback>
                <p:oleObj name="Drawing" r:id="rId3" imgW="2895600" imgH="2895600" progId="Canvas.Drawing.X">
                  <p:embed/>
                  <p:pic>
                    <p:nvPicPr>
                      <p:cNvPr id="3076"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27575" y="2492375"/>
                        <a:ext cx="2051050" cy="179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13479445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1"/>
          <p:cNvSpPr>
            <a:spLocks noChangeArrowheads="1"/>
          </p:cNvSpPr>
          <p:nvPr/>
        </p:nvSpPr>
        <p:spPr bwMode="auto">
          <a:xfrm>
            <a:off x="2024063" y="2179588"/>
            <a:ext cx="8001000" cy="2308324"/>
          </a:xfrm>
          <a:prstGeom prst="rect">
            <a:avLst/>
          </a:prstGeom>
          <a:noFill/>
          <a:ln w="9525">
            <a:noFill/>
            <a:miter lim="800000"/>
            <a:headEnd/>
            <a:tailEnd/>
          </a:ln>
        </p:spPr>
        <p:txBody>
          <a:bodyPr anchor="ctr">
            <a:spAutoFit/>
          </a:bodyPr>
          <a:lstStyle/>
          <a:p>
            <a:pPr indent="449263">
              <a:buFont typeface="Wingdings" pitchFamily="2" charset="2"/>
              <a:buChar char="§"/>
              <a:defRPr/>
            </a:pPr>
            <a:r>
              <a:rPr lang="tr-TR" b="1" dirty="0">
                <a:cs typeface="Times New Roman" pitchFamily="18" charset="0"/>
              </a:rPr>
              <a:t>Uyku: </a:t>
            </a:r>
            <a:r>
              <a:rPr lang="tr-TR" dirty="0">
                <a:cs typeface="Times New Roman" pitchFamily="18" charset="0"/>
              </a:rPr>
              <a:t>Yüksek rakımlı bir yere gidildiğinde ilk günler, solunumda meydana gelen zorlanmalar nedeniyle uyku gelmez. Uykusuzluk, bozuk </a:t>
            </a:r>
            <a:r>
              <a:rPr lang="tr-TR" dirty="0" err="1">
                <a:cs typeface="Times New Roman" pitchFamily="18" charset="0"/>
              </a:rPr>
              <a:t>aklimatizasyonun</a:t>
            </a:r>
            <a:r>
              <a:rPr lang="tr-TR" dirty="0">
                <a:cs typeface="Times New Roman" pitchFamily="18" charset="0"/>
              </a:rPr>
              <a:t> ve akut dağ hastalığının ilk gelişen sendromudur. Uyku ilaçlarına cevap vermeyen uykusuzluk, daha ağır tabloların gelişebileceğinin habercisi olabilir. Bunun aşağı seviyelerdeki uykusuzluktan farkı, ertesi günü ruhi gerginlik ve yorgunluk bırakmamasıdır. Çok iyi </a:t>
            </a:r>
            <a:r>
              <a:rPr lang="tr-TR" dirty="0" err="1">
                <a:cs typeface="Times New Roman" pitchFamily="18" charset="0"/>
              </a:rPr>
              <a:t>aklimatize</a:t>
            </a:r>
            <a:r>
              <a:rPr lang="tr-TR" dirty="0">
                <a:cs typeface="Times New Roman" pitchFamily="18" charset="0"/>
              </a:rPr>
              <a:t> olunduğunda ve yeterli derecede sıvı ve elektrolit alınınca  kendiliğinden de uyku gelebilmektedir.</a:t>
            </a:r>
            <a:endParaRPr lang="tr-TR" dirty="0"/>
          </a:p>
          <a:p>
            <a:pPr indent="449263">
              <a:buFont typeface="Wingdings" pitchFamily="2" charset="2"/>
              <a:buChar char="§"/>
              <a:defRPr/>
            </a:pPr>
            <a:endParaRPr lang="tr-TR" dirty="0"/>
          </a:p>
        </p:txBody>
      </p:sp>
    </p:spTree>
    <p:extLst>
      <p:ext uri="{BB962C8B-B14F-4D97-AF65-F5344CB8AC3E}">
        <p14:creationId xmlns:p14="http://schemas.microsoft.com/office/powerpoint/2010/main" val="3801250184"/>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1"/>
          <p:cNvSpPr>
            <a:spLocks noChangeArrowheads="1"/>
          </p:cNvSpPr>
          <p:nvPr/>
        </p:nvSpPr>
        <p:spPr bwMode="auto">
          <a:xfrm>
            <a:off x="1952625" y="1287464"/>
            <a:ext cx="8286750" cy="3786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indent="449263">
              <a:spcBef>
                <a:spcPct val="20000"/>
              </a:spcBef>
              <a:buChar char="•"/>
              <a:defRPr kumimoji="1" sz="3200">
                <a:solidFill>
                  <a:schemeClr val="tx1"/>
                </a:solidFill>
                <a:latin typeface="Times New Roman" panose="02020603050405020304" pitchFamily="18" charset="0"/>
              </a:defRPr>
            </a:lvl1pPr>
            <a:lvl2pPr marL="742950" indent="-285750">
              <a:spcBef>
                <a:spcPct val="20000"/>
              </a:spcBef>
              <a:buChar char="–"/>
              <a:defRPr kumimoji="1" sz="2800">
                <a:solidFill>
                  <a:schemeClr val="tx1"/>
                </a:solidFill>
                <a:latin typeface="Times New Roman" panose="02020603050405020304" pitchFamily="18" charset="0"/>
              </a:defRPr>
            </a:lvl2pPr>
            <a:lvl3pPr marL="1143000" indent="-228600">
              <a:spcBef>
                <a:spcPct val="20000"/>
              </a:spcBef>
              <a:buChar char="•"/>
              <a:defRPr kumimoji="1" sz="2400">
                <a:solidFill>
                  <a:schemeClr val="tx1"/>
                </a:solidFill>
                <a:latin typeface="Times New Roman" panose="02020603050405020304" pitchFamily="18" charset="0"/>
              </a:defRPr>
            </a:lvl3pPr>
            <a:lvl4pPr marL="1600200" indent="-228600">
              <a:spcBef>
                <a:spcPct val="20000"/>
              </a:spcBef>
              <a:buChar char="–"/>
              <a:defRPr kumimoji="1" sz="2000">
                <a:solidFill>
                  <a:schemeClr val="tx1"/>
                </a:solidFill>
                <a:latin typeface="Times New Roman" panose="02020603050405020304" pitchFamily="18" charset="0"/>
              </a:defRPr>
            </a:lvl4pPr>
            <a:lvl5pPr marL="2057400" indent="-228600">
              <a:spcBef>
                <a:spcPct val="20000"/>
              </a:spcBef>
              <a:buChar char="•"/>
              <a:defRPr kumimoji="1"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defRPr>
            </a:lvl9pPr>
          </a:lstStyle>
          <a:p>
            <a:pPr algn="just">
              <a:spcBef>
                <a:spcPct val="0"/>
              </a:spcBef>
              <a:buFont typeface="Wingdings" panose="05000000000000000000" pitchFamily="2" charset="2"/>
              <a:buChar char="§"/>
            </a:pPr>
            <a:r>
              <a:rPr kumimoji="0" lang="tr-TR" altLang="tr-TR" sz="2400" b="1">
                <a:latin typeface="Comic Sans MS" panose="030F0702030302020204" pitchFamily="66" charset="0"/>
                <a:cs typeface="Times New Roman" panose="02020603050405020304" pitchFamily="18" charset="0"/>
              </a:rPr>
              <a:t>Hiperventilasyon: </a:t>
            </a:r>
            <a:r>
              <a:rPr kumimoji="0" lang="tr-TR" altLang="tr-TR" sz="2400">
                <a:latin typeface="Comic Sans MS" panose="030F0702030302020204" pitchFamily="66" charset="0"/>
                <a:cs typeface="Times New Roman" panose="02020603050405020304" pitchFamily="18" charset="0"/>
              </a:rPr>
              <a:t>Deniz seviyesinde, hemoglobinin tamamen doyması için solunan havada oksijenin kısmi basıncı yeterlidir. Yüksek irtifada ise, atmosferdeki ve pulmoner havadaki oksijenin kısmi basıncı azalmıştır. Bunun sonucu olarak hemoglobin tam olarak doymaz. Bu nedenle kas hücrelerine daha az oksijen taşınır ve hücrelerdeki aerobik çalışma kapasitesi azalır. Ani hipoksi solunumu, aktivite ve dinlenme esnasında artırır. Yüksek irtifada 1500 m üzerine her 300 m ‘lik artışla VO</a:t>
            </a:r>
            <a:r>
              <a:rPr kumimoji="0" lang="tr-TR" altLang="tr-TR" sz="2400" baseline="-30000">
                <a:latin typeface="Comic Sans MS" panose="030F0702030302020204" pitchFamily="66" charset="0"/>
                <a:cs typeface="Times New Roman" panose="02020603050405020304" pitchFamily="18" charset="0"/>
              </a:rPr>
              <a:t>2 </a:t>
            </a:r>
            <a:r>
              <a:rPr kumimoji="0" lang="tr-TR" altLang="tr-TR" sz="2400">
                <a:latin typeface="Comic Sans MS" panose="030F0702030302020204" pitchFamily="66" charset="0"/>
                <a:cs typeface="Times New Roman" panose="02020603050405020304" pitchFamily="18" charset="0"/>
              </a:rPr>
              <a:t>max %1,5-3,5 civarında azalır. </a:t>
            </a:r>
            <a:endParaRPr kumimoji="0" lang="tr-TR" altLang="tr-TR" sz="2400">
              <a:latin typeface="Comic Sans MS" panose="030F0702030302020204" pitchFamily="66" charset="0"/>
            </a:endParaRPr>
          </a:p>
        </p:txBody>
      </p:sp>
    </p:spTree>
    <p:extLst>
      <p:ext uri="{BB962C8B-B14F-4D97-AF65-F5344CB8AC3E}">
        <p14:creationId xmlns:p14="http://schemas.microsoft.com/office/powerpoint/2010/main" val="1075789351"/>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1"/>
          <p:cNvSpPr>
            <a:spLocks noChangeArrowheads="1"/>
          </p:cNvSpPr>
          <p:nvPr/>
        </p:nvSpPr>
        <p:spPr bwMode="auto">
          <a:xfrm>
            <a:off x="1952626" y="571500"/>
            <a:ext cx="8215313" cy="563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indent="449263">
              <a:spcBef>
                <a:spcPct val="20000"/>
              </a:spcBef>
              <a:buChar char="•"/>
              <a:defRPr kumimoji="1" sz="3200">
                <a:solidFill>
                  <a:schemeClr val="tx1"/>
                </a:solidFill>
                <a:latin typeface="Times New Roman" panose="02020603050405020304" pitchFamily="18" charset="0"/>
              </a:defRPr>
            </a:lvl1pPr>
            <a:lvl2pPr marL="742950" indent="-285750">
              <a:spcBef>
                <a:spcPct val="20000"/>
              </a:spcBef>
              <a:buChar char="–"/>
              <a:defRPr kumimoji="1" sz="2800">
                <a:solidFill>
                  <a:schemeClr val="tx1"/>
                </a:solidFill>
                <a:latin typeface="Times New Roman" panose="02020603050405020304" pitchFamily="18" charset="0"/>
              </a:defRPr>
            </a:lvl2pPr>
            <a:lvl3pPr marL="1143000" indent="-228600">
              <a:spcBef>
                <a:spcPct val="20000"/>
              </a:spcBef>
              <a:buChar char="•"/>
              <a:defRPr kumimoji="1" sz="2400">
                <a:solidFill>
                  <a:schemeClr val="tx1"/>
                </a:solidFill>
                <a:latin typeface="Times New Roman" panose="02020603050405020304" pitchFamily="18" charset="0"/>
              </a:defRPr>
            </a:lvl3pPr>
            <a:lvl4pPr marL="1600200" indent="-228600">
              <a:spcBef>
                <a:spcPct val="20000"/>
              </a:spcBef>
              <a:buChar char="–"/>
              <a:defRPr kumimoji="1" sz="2000">
                <a:solidFill>
                  <a:schemeClr val="tx1"/>
                </a:solidFill>
                <a:latin typeface="Times New Roman" panose="02020603050405020304" pitchFamily="18" charset="0"/>
              </a:defRPr>
            </a:lvl4pPr>
            <a:lvl5pPr marL="2057400" indent="-228600">
              <a:spcBef>
                <a:spcPct val="20000"/>
              </a:spcBef>
              <a:buChar char="•"/>
              <a:defRPr kumimoji="1"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defRPr>
            </a:lvl9pPr>
          </a:lstStyle>
          <a:p>
            <a:pPr algn="just">
              <a:spcBef>
                <a:spcPct val="0"/>
              </a:spcBef>
              <a:buFont typeface="Wingdings" panose="05000000000000000000" pitchFamily="2" charset="2"/>
              <a:buChar char="§"/>
            </a:pPr>
            <a:r>
              <a:rPr kumimoji="0" lang="tr-TR" altLang="tr-TR" sz="2000" b="1">
                <a:latin typeface="Comic Sans MS" panose="030F0702030302020204" pitchFamily="66" charset="0"/>
                <a:cs typeface="Times New Roman" panose="02020603050405020304" pitchFamily="18" charset="0"/>
              </a:rPr>
              <a:t>Hemoglobinin Oksijene Affinitesinde Azalma: </a:t>
            </a:r>
            <a:r>
              <a:rPr kumimoji="0" lang="tr-TR" altLang="tr-TR" sz="2000">
                <a:latin typeface="Comic Sans MS" panose="030F0702030302020204" pitchFamily="66" charset="0"/>
                <a:cs typeface="Times New Roman" panose="02020603050405020304" pitchFamily="18" charset="0"/>
              </a:rPr>
              <a:t>Yüksek rakımlarda, kırmızı kan hücrelerinin çoğalması (polistemi) oluşmadan çok önce, hipoksiye maruz kalanlarda birkaç saat içinde eritrositlerde fazla miktarda fosfat bileşikleri oluşur. Bunlardan en önemlisi 2,3 diphosphoglycerate (2,3- DPG) olup, bir kısmı hemoglobinle birleşerek, hemoglobinin oksijene olan ilgisini azaltır ve dokulara daha yüksek PO</a:t>
            </a:r>
            <a:r>
              <a:rPr kumimoji="0" lang="tr-TR" altLang="tr-TR" sz="2000" baseline="-30000">
                <a:latin typeface="Comic Sans MS" panose="030F0702030302020204" pitchFamily="66" charset="0"/>
                <a:cs typeface="Times New Roman" panose="02020603050405020304" pitchFamily="18" charset="0"/>
              </a:rPr>
              <a:t>2</a:t>
            </a:r>
            <a:r>
              <a:rPr kumimoji="0" lang="tr-TR" altLang="tr-TR" sz="2000">
                <a:latin typeface="Comic Sans MS" panose="030F0702030302020204" pitchFamily="66" charset="0"/>
                <a:cs typeface="Times New Roman" panose="02020603050405020304" pitchFamily="18" charset="0"/>
              </a:rPr>
              <a:t>’ında oksijenin iletilmesine neden olurlar. </a:t>
            </a:r>
          </a:p>
          <a:p>
            <a:pPr algn="just">
              <a:spcBef>
                <a:spcPct val="0"/>
              </a:spcBef>
              <a:buFont typeface="Wingdings" panose="05000000000000000000" pitchFamily="2" charset="2"/>
              <a:buChar char="§"/>
            </a:pPr>
            <a:r>
              <a:rPr kumimoji="0" lang="tr-TR" altLang="tr-TR" sz="2000">
                <a:latin typeface="Comic Sans MS" panose="030F0702030302020204" pitchFamily="66" charset="0"/>
                <a:cs typeface="Times New Roman" panose="02020603050405020304" pitchFamily="18" charset="0"/>
              </a:rPr>
              <a:t>Alyuvarlarda bol miktarda DPG vardır ve bu bileşik bir glikoz ürünüdür. Alyuvarda 2,3 DPG konsantrasyonu artınca, hemoglobinden daha çok oksijen ayrılır. Egzersiz, bazı hormonlar, yüksek yerlerde yaşama ve hipoksia alyuvarlarda DPG artışına neden olur. Böylece hemoglobinin O</a:t>
            </a:r>
            <a:r>
              <a:rPr kumimoji="0" lang="tr-TR" altLang="tr-TR" sz="2000" baseline="-30000">
                <a:latin typeface="Comic Sans MS" panose="030F0702030302020204" pitchFamily="66" charset="0"/>
                <a:cs typeface="Times New Roman" panose="02020603050405020304" pitchFamily="18" charset="0"/>
              </a:rPr>
              <a:t>2</a:t>
            </a:r>
            <a:r>
              <a:rPr kumimoji="0" lang="tr-TR" altLang="tr-TR" sz="2000">
                <a:latin typeface="Comic Sans MS" panose="030F0702030302020204" pitchFamily="66" charset="0"/>
                <a:cs typeface="Times New Roman" panose="02020603050405020304" pitchFamily="18" charset="0"/>
              </a:rPr>
              <a:t>’e olan ilgisi azaldığı için, O</a:t>
            </a:r>
            <a:r>
              <a:rPr kumimoji="0" lang="tr-TR" altLang="tr-TR" sz="2000" baseline="-30000">
                <a:latin typeface="Comic Sans MS" panose="030F0702030302020204" pitchFamily="66" charset="0"/>
                <a:cs typeface="Times New Roman" panose="02020603050405020304" pitchFamily="18" charset="0"/>
              </a:rPr>
              <a:t>2</a:t>
            </a:r>
            <a:r>
              <a:rPr kumimoji="0" lang="tr-TR" altLang="tr-TR" sz="2000">
                <a:latin typeface="Comic Sans MS" panose="030F0702030302020204" pitchFamily="66" charset="0"/>
                <a:cs typeface="Times New Roman" panose="02020603050405020304" pitchFamily="18" charset="0"/>
              </a:rPr>
              <a:t>’i doku hücrelerine yüksek PO</a:t>
            </a:r>
            <a:r>
              <a:rPr kumimoji="0" lang="tr-TR" altLang="tr-TR" sz="2000" baseline="-30000">
                <a:latin typeface="Comic Sans MS" panose="030F0702030302020204" pitchFamily="66" charset="0"/>
                <a:cs typeface="Times New Roman" panose="02020603050405020304" pitchFamily="18" charset="0"/>
              </a:rPr>
              <a:t>2</a:t>
            </a:r>
            <a:r>
              <a:rPr kumimoji="0" lang="tr-TR" altLang="tr-TR" sz="2000">
                <a:latin typeface="Comic Sans MS" panose="030F0702030302020204" pitchFamily="66" charset="0"/>
                <a:cs typeface="Times New Roman" panose="02020603050405020304" pitchFamily="18" charset="0"/>
              </a:rPr>
              <a:t>’de verebilir. 4500 m yükseklikte bu etki, dokulara verilen O</a:t>
            </a:r>
            <a:r>
              <a:rPr kumimoji="0" lang="tr-TR" altLang="tr-TR" sz="2000" baseline="-30000">
                <a:latin typeface="Comic Sans MS" panose="030F0702030302020204" pitchFamily="66" charset="0"/>
                <a:cs typeface="Times New Roman" panose="02020603050405020304" pitchFamily="18" charset="0"/>
              </a:rPr>
              <a:t>2</a:t>
            </a:r>
            <a:r>
              <a:rPr kumimoji="0" lang="tr-TR" altLang="tr-TR" sz="2000">
                <a:latin typeface="Comic Sans MS" panose="030F0702030302020204" pitchFamily="66" charset="0"/>
                <a:cs typeface="Times New Roman" panose="02020603050405020304" pitchFamily="18" charset="0"/>
              </a:rPr>
              <a:t> miktarını %10-29 yükseltir. Fakat daha yüksek irtifalarda O</a:t>
            </a:r>
            <a:r>
              <a:rPr kumimoji="0" lang="tr-TR" altLang="tr-TR" sz="2000" baseline="-30000">
                <a:latin typeface="Comic Sans MS" panose="030F0702030302020204" pitchFamily="66" charset="0"/>
                <a:cs typeface="Times New Roman" panose="02020603050405020304" pitchFamily="18" charset="0"/>
              </a:rPr>
              <a:t>2</a:t>
            </a:r>
            <a:r>
              <a:rPr kumimoji="0" lang="tr-TR" altLang="tr-TR" sz="2000">
                <a:latin typeface="Comic Sans MS" panose="030F0702030302020204" pitchFamily="66" charset="0"/>
                <a:cs typeface="Times New Roman" panose="02020603050405020304" pitchFamily="18" charset="0"/>
              </a:rPr>
              <a:t>’e ilginin azalması, akciğerlerde O</a:t>
            </a:r>
            <a:r>
              <a:rPr kumimoji="0" lang="tr-TR" altLang="tr-TR" sz="2000" baseline="-30000">
                <a:latin typeface="Comic Sans MS" panose="030F0702030302020204" pitchFamily="66" charset="0"/>
                <a:cs typeface="Times New Roman" panose="02020603050405020304" pitchFamily="18" charset="0"/>
              </a:rPr>
              <a:t>2</a:t>
            </a:r>
            <a:r>
              <a:rPr kumimoji="0" lang="tr-TR" altLang="tr-TR" sz="2000">
                <a:latin typeface="Comic Sans MS" panose="030F0702030302020204" pitchFamily="66" charset="0"/>
                <a:cs typeface="Times New Roman" panose="02020603050405020304" pitchFamily="18" charset="0"/>
              </a:rPr>
              <a:t>’in alınmasını da azaltacağından, sonuçta taşınan O</a:t>
            </a:r>
            <a:r>
              <a:rPr kumimoji="0" lang="tr-TR" altLang="tr-TR" sz="2000" baseline="-30000">
                <a:latin typeface="Comic Sans MS" panose="030F0702030302020204" pitchFamily="66" charset="0"/>
                <a:cs typeface="Times New Roman" panose="02020603050405020304" pitchFamily="18" charset="0"/>
              </a:rPr>
              <a:t>2</a:t>
            </a:r>
            <a:r>
              <a:rPr kumimoji="0" lang="tr-TR" altLang="tr-TR" sz="2000">
                <a:latin typeface="Comic Sans MS" panose="030F0702030302020204" pitchFamily="66" charset="0"/>
                <a:cs typeface="Times New Roman" panose="02020603050405020304" pitchFamily="18" charset="0"/>
              </a:rPr>
              <a:t> miktarı düşer. Bu daha büyük tehlike oluşturur.</a:t>
            </a:r>
            <a:endParaRPr kumimoji="0" lang="tr-TR" altLang="tr-TR" sz="2000">
              <a:latin typeface="Comic Sans MS" panose="030F0702030302020204" pitchFamily="66" charset="0"/>
            </a:endParaRPr>
          </a:p>
        </p:txBody>
      </p:sp>
    </p:spTree>
    <p:extLst>
      <p:ext uri="{BB962C8B-B14F-4D97-AF65-F5344CB8AC3E}">
        <p14:creationId xmlns:p14="http://schemas.microsoft.com/office/powerpoint/2010/main" val="2100749544"/>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1 Başlık"/>
          <p:cNvSpPr>
            <a:spLocks noGrp="1"/>
          </p:cNvSpPr>
          <p:nvPr>
            <p:ph type="title" idx="4294967295"/>
          </p:nvPr>
        </p:nvSpPr>
        <p:spPr>
          <a:xfrm>
            <a:off x="2208214" y="414311"/>
            <a:ext cx="7773987" cy="701731"/>
          </a:xfrm>
        </p:spPr>
        <p:txBody>
          <a:bodyPr vert="horz" lIns="91440" tIns="45720" rIns="91440" bIns="45720" rtlCol="0" anchor="ctr">
            <a:spAutoFit/>
          </a:bodyPr>
          <a:lstStyle/>
          <a:p>
            <a:r>
              <a:rPr lang="tr-TR" altLang="tr-TR" smtClean="0"/>
              <a:t>YÜKSEK İRTİFA VE BESLENME</a:t>
            </a:r>
          </a:p>
        </p:txBody>
      </p:sp>
      <p:sp>
        <p:nvSpPr>
          <p:cNvPr id="72707" name="2 Dikdörtgen"/>
          <p:cNvSpPr>
            <a:spLocks noChangeArrowheads="1"/>
          </p:cNvSpPr>
          <p:nvPr/>
        </p:nvSpPr>
        <p:spPr bwMode="auto">
          <a:xfrm>
            <a:off x="1881189" y="1428750"/>
            <a:ext cx="8358187" cy="483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pitchFamily="18" charset="0"/>
              </a:defRPr>
            </a:lvl1pPr>
            <a:lvl2pPr marL="742950" indent="-285750">
              <a:spcBef>
                <a:spcPct val="20000"/>
              </a:spcBef>
              <a:buChar char="–"/>
              <a:defRPr kumimoji="1" sz="2800">
                <a:solidFill>
                  <a:schemeClr val="tx1"/>
                </a:solidFill>
                <a:latin typeface="Times New Roman" panose="02020603050405020304" pitchFamily="18" charset="0"/>
              </a:defRPr>
            </a:lvl2pPr>
            <a:lvl3pPr marL="1143000" indent="-228600">
              <a:spcBef>
                <a:spcPct val="20000"/>
              </a:spcBef>
              <a:buChar char="•"/>
              <a:defRPr kumimoji="1" sz="2400">
                <a:solidFill>
                  <a:schemeClr val="tx1"/>
                </a:solidFill>
                <a:latin typeface="Times New Roman" panose="02020603050405020304" pitchFamily="18" charset="0"/>
              </a:defRPr>
            </a:lvl3pPr>
            <a:lvl4pPr marL="1600200" indent="-228600">
              <a:spcBef>
                <a:spcPct val="20000"/>
              </a:spcBef>
              <a:buChar char="–"/>
              <a:defRPr kumimoji="1" sz="2000">
                <a:solidFill>
                  <a:schemeClr val="tx1"/>
                </a:solidFill>
                <a:latin typeface="Times New Roman" panose="02020603050405020304" pitchFamily="18" charset="0"/>
              </a:defRPr>
            </a:lvl4pPr>
            <a:lvl5pPr marL="2057400" indent="-228600">
              <a:spcBef>
                <a:spcPct val="20000"/>
              </a:spcBef>
              <a:buChar char="•"/>
              <a:defRPr kumimoji="1"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defRPr>
            </a:lvl9pPr>
          </a:lstStyle>
          <a:p>
            <a:pPr algn="just" eaLnBrk="1" hangingPunct="1">
              <a:spcBef>
                <a:spcPct val="0"/>
              </a:spcBef>
              <a:buFont typeface="Wingdings" panose="05000000000000000000" pitchFamily="2" charset="2"/>
              <a:buChar char="§"/>
            </a:pPr>
            <a:r>
              <a:rPr kumimoji="0" lang="tr-TR" altLang="tr-TR" sz="2200">
                <a:latin typeface="Comic Sans MS" panose="030F0702030302020204" pitchFamily="66" charset="0"/>
              </a:rPr>
              <a:t>Yüksek iritfada, en mühim nokta besin problemidir. Çünkü yüksekte oksijen az olduğu için vücut glikojeni kullanır. Bu durumda karaciğer depoları azalır. Çünkü yüksek irtifada aklimatize olunsa da, gerektiği kadar besin ve sıvı alınmaz. </a:t>
            </a:r>
          </a:p>
          <a:p>
            <a:pPr algn="just" eaLnBrk="1" hangingPunct="1">
              <a:spcBef>
                <a:spcPct val="0"/>
              </a:spcBef>
              <a:buFont typeface="Wingdings" panose="05000000000000000000" pitchFamily="2" charset="2"/>
              <a:buChar char="§"/>
            </a:pPr>
            <a:r>
              <a:rPr kumimoji="0" lang="tr-TR" altLang="tr-TR" sz="2200">
                <a:latin typeface="Comic Sans MS" panose="030F0702030302020204" pitchFamily="66" charset="0"/>
              </a:rPr>
              <a:t>İştah daima olması gereken derecenin altındadır. Kişi aç olduğunu hissetmez. İngilizlerin Himalay’da yapılan bir araştırmada günlük ihtiyacın 4200 kalori olmasına rağmen, kalori alımının 5800-6700 m’de 3200’e ve 7500 m’de ise 1500’e düştüğü görülmüştür.</a:t>
            </a:r>
          </a:p>
          <a:p>
            <a:pPr algn="just" eaLnBrk="1" hangingPunct="1">
              <a:spcBef>
                <a:spcPct val="0"/>
              </a:spcBef>
              <a:buFont typeface="Wingdings" panose="05000000000000000000" pitchFamily="2" charset="2"/>
              <a:buChar char="§"/>
            </a:pPr>
            <a:r>
              <a:rPr kumimoji="0" lang="tr-TR" altLang="tr-TR" sz="2200">
                <a:latin typeface="Comic Sans MS" panose="030F0702030302020204" pitchFamily="66" charset="0"/>
              </a:rPr>
              <a:t>Yüksek irtifadaki yorgunluk ve zafiyetin, yeterince besin ve sıvı alınamayışından, potasyum depolarının boşalmasından ileri geldiği ileri sürülmektedir.</a:t>
            </a:r>
          </a:p>
          <a:p>
            <a:pPr algn="just" eaLnBrk="1" hangingPunct="1">
              <a:spcBef>
                <a:spcPct val="0"/>
              </a:spcBef>
              <a:buFont typeface="Wingdings" panose="05000000000000000000" pitchFamily="2" charset="2"/>
              <a:buChar char="§"/>
            </a:pPr>
            <a:r>
              <a:rPr kumimoji="0" lang="tr-TR" altLang="tr-TR" sz="2200">
                <a:latin typeface="Comic Sans MS" panose="030F0702030302020204" pitchFamily="66" charset="0"/>
              </a:rPr>
              <a:t> Buna göre gerekli vitamin ve zararsız ilaçlarla vücut takviye edilir. İlk hafta fazla et verilmez.</a:t>
            </a:r>
          </a:p>
        </p:txBody>
      </p:sp>
    </p:spTree>
    <p:extLst>
      <p:ext uri="{BB962C8B-B14F-4D97-AF65-F5344CB8AC3E}">
        <p14:creationId xmlns:p14="http://schemas.microsoft.com/office/powerpoint/2010/main" val="1574239922"/>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el 1"/>
          <p:cNvSpPr>
            <a:spLocks noGrp="1"/>
          </p:cNvSpPr>
          <p:nvPr>
            <p:ph type="title" idx="4294967295"/>
          </p:nvPr>
        </p:nvSpPr>
        <p:spPr>
          <a:xfrm>
            <a:off x="2063750" y="1920847"/>
            <a:ext cx="7772400" cy="701731"/>
          </a:xfrm>
        </p:spPr>
        <p:txBody>
          <a:bodyPr vert="horz" lIns="91440" tIns="45720" rIns="91440" bIns="45720" rtlCol="0" anchor="ctr">
            <a:spAutoFit/>
          </a:bodyPr>
          <a:lstStyle/>
          <a:p>
            <a:r>
              <a:rPr lang="tr-TR" altLang="tr-TR" smtClean="0"/>
              <a:t>Yükseklik Derecelendirilmesi</a:t>
            </a:r>
            <a:endParaRPr lang="de-DE" altLang="tr-TR" smtClean="0"/>
          </a:p>
        </p:txBody>
      </p:sp>
      <p:sp>
        <p:nvSpPr>
          <p:cNvPr id="56323" name="Inhaltsplatzhalter 2"/>
          <p:cNvSpPr>
            <a:spLocks noGrp="1"/>
          </p:cNvSpPr>
          <p:nvPr>
            <p:ph idx="4294967295"/>
          </p:nvPr>
        </p:nvSpPr>
        <p:spPr>
          <a:xfrm>
            <a:off x="2238375" y="2786063"/>
            <a:ext cx="7772400" cy="2544286"/>
          </a:xfrm>
        </p:spPr>
        <p:txBody>
          <a:bodyPr vert="horz" lIns="91440" tIns="45720" rIns="91440" bIns="45720" rtlCol="0">
            <a:spAutoFit/>
          </a:bodyPr>
          <a:lstStyle/>
          <a:p>
            <a:pPr>
              <a:buFont typeface="Wingdings" panose="05000000000000000000" pitchFamily="2" charset="2"/>
              <a:buChar char="§"/>
            </a:pPr>
            <a:r>
              <a:rPr lang="tr-TR" altLang="tr-TR" smtClean="0"/>
              <a:t>Yüksek İrtifa: 2500-3500 metre</a:t>
            </a:r>
          </a:p>
          <a:p>
            <a:pPr>
              <a:buFont typeface="Wingdings" panose="05000000000000000000" pitchFamily="2" charset="2"/>
              <a:buChar char="§"/>
            </a:pPr>
            <a:r>
              <a:rPr lang="tr-TR" altLang="tr-TR" smtClean="0"/>
              <a:t> Çok Yüksek İrtifa: 3500-5500metre</a:t>
            </a:r>
          </a:p>
          <a:p>
            <a:pPr>
              <a:buFont typeface="Wingdings" panose="05000000000000000000" pitchFamily="2" charset="2"/>
              <a:buChar char="§"/>
            </a:pPr>
            <a:r>
              <a:rPr lang="tr-TR" altLang="tr-TR" smtClean="0"/>
              <a:t>Ekstrem Yüksek İrtifa: 5500- + metredir.</a:t>
            </a:r>
          </a:p>
          <a:p>
            <a:pPr>
              <a:buFont typeface="Wingdings" panose="05000000000000000000" pitchFamily="2" charset="2"/>
              <a:buChar char="§"/>
            </a:pPr>
            <a:endParaRPr lang="tr-TR" altLang="tr-TR" smtClean="0"/>
          </a:p>
          <a:p>
            <a:pPr>
              <a:buFont typeface="Wingdings" panose="05000000000000000000" pitchFamily="2" charset="2"/>
              <a:buChar char="§"/>
            </a:pPr>
            <a:endParaRPr lang="de-DE" altLang="tr-TR" smtClean="0"/>
          </a:p>
        </p:txBody>
      </p:sp>
      <p:sp>
        <p:nvSpPr>
          <p:cNvPr id="56324" name="Titel 1"/>
          <p:cNvSpPr>
            <a:spLocks/>
          </p:cNvSpPr>
          <p:nvPr/>
        </p:nvSpPr>
        <p:spPr bwMode="auto">
          <a:xfrm>
            <a:off x="2208213" y="692150"/>
            <a:ext cx="7772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kumimoji="1" sz="3200">
                <a:solidFill>
                  <a:schemeClr val="tx1"/>
                </a:solidFill>
                <a:latin typeface="Times New Roman" panose="02020603050405020304" pitchFamily="18" charset="0"/>
              </a:defRPr>
            </a:lvl1pPr>
            <a:lvl2pPr marL="742950" indent="-285750">
              <a:spcBef>
                <a:spcPct val="20000"/>
              </a:spcBef>
              <a:buChar char="–"/>
              <a:defRPr kumimoji="1" sz="2800">
                <a:solidFill>
                  <a:schemeClr val="tx1"/>
                </a:solidFill>
                <a:latin typeface="Times New Roman" panose="02020603050405020304" pitchFamily="18" charset="0"/>
              </a:defRPr>
            </a:lvl2pPr>
            <a:lvl3pPr marL="1143000" indent="-228600">
              <a:spcBef>
                <a:spcPct val="20000"/>
              </a:spcBef>
              <a:buChar char="•"/>
              <a:defRPr kumimoji="1" sz="2400">
                <a:solidFill>
                  <a:schemeClr val="tx1"/>
                </a:solidFill>
                <a:latin typeface="Times New Roman" panose="02020603050405020304" pitchFamily="18" charset="0"/>
              </a:defRPr>
            </a:lvl3pPr>
            <a:lvl4pPr marL="1600200" indent="-228600">
              <a:spcBef>
                <a:spcPct val="20000"/>
              </a:spcBef>
              <a:buChar char="–"/>
              <a:defRPr kumimoji="1" sz="2000">
                <a:solidFill>
                  <a:schemeClr val="tx1"/>
                </a:solidFill>
                <a:latin typeface="Times New Roman" panose="02020603050405020304" pitchFamily="18" charset="0"/>
              </a:defRPr>
            </a:lvl4pPr>
            <a:lvl5pPr marL="2057400" indent="-228600">
              <a:spcBef>
                <a:spcPct val="20000"/>
              </a:spcBef>
              <a:buChar char="•"/>
              <a:defRPr kumimoji="1"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defRPr>
            </a:lvl9pPr>
          </a:lstStyle>
          <a:p>
            <a:pPr algn="ctr">
              <a:spcBef>
                <a:spcPct val="0"/>
              </a:spcBef>
              <a:buFontTx/>
              <a:buNone/>
            </a:pPr>
            <a:r>
              <a:rPr lang="tr-TR" altLang="tr-TR" sz="4400">
                <a:solidFill>
                  <a:schemeClr val="tx2"/>
                </a:solidFill>
              </a:rPr>
              <a:t>Yüksekliğe Uyum</a:t>
            </a:r>
            <a:endParaRPr lang="de-DE" altLang="tr-TR" sz="4400">
              <a:solidFill>
                <a:schemeClr val="tx2"/>
              </a:solidFill>
            </a:endParaRPr>
          </a:p>
        </p:txBody>
      </p:sp>
    </p:spTree>
    <p:extLst>
      <p:ext uri="{BB962C8B-B14F-4D97-AF65-F5344CB8AC3E}">
        <p14:creationId xmlns:p14="http://schemas.microsoft.com/office/powerpoint/2010/main" val="62006898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el 1"/>
          <p:cNvSpPr>
            <a:spLocks noGrp="1"/>
          </p:cNvSpPr>
          <p:nvPr>
            <p:ph type="body" idx="1"/>
          </p:nvPr>
        </p:nvSpPr>
        <p:spPr>
          <a:noFill/>
        </p:spPr>
        <p:txBody>
          <a:bodyPr>
            <a:normAutofit lnSpcReduction="10000"/>
          </a:bodyPr>
          <a:lstStyle/>
          <a:p>
            <a:pPr lvl="1"/>
            <a:r>
              <a:rPr lang="tr-TR" altLang="tr-TR" dirty="0" smtClean="0"/>
              <a:t>Soğuk Hava</a:t>
            </a:r>
            <a:endParaRPr lang="en-US" altLang="tr-TR" dirty="0"/>
          </a:p>
          <a:p>
            <a:pPr lvl="1"/>
            <a:r>
              <a:rPr lang="tr-TR" altLang="tr-TR" dirty="0" smtClean="0"/>
              <a:t>Düşük nem oranı</a:t>
            </a:r>
            <a:endParaRPr lang="en-US" altLang="tr-TR" dirty="0"/>
          </a:p>
          <a:p>
            <a:pPr lvl="1"/>
            <a:r>
              <a:rPr lang="tr-TR" altLang="tr-TR" dirty="0" smtClean="0"/>
              <a:t>Düşük Oksijen oranı</a:t>
            </a:r>
          </a:p>
          <a:p>
            <a:pPr>
              <a:buFont typeface="Wingdings" panose="05000000000000000000" pitchFamily="2" charset="2"/>
              <a:buChar char="§"/>
            </a:pPr>
            <a:endParaRPr lang="tr-TR" altLang="tr-TR" dirty="0"/>
          </a:p>
          <a:p>
            <a:pPr>
              <a:buFont typeface="Wingdings" panose="05000000000000000000" pitchFamily="2" charset="2"/>
              <a:buChar char="§"/>
            </a:pPr>
            <a:r>
              <a:rPr lang="tr-TR" altLang="tr-TR" dirty="0" smtClean="0"/>
              <a:t>Yüksek </a:t>
            </a:r>
            <a:r>
              <a:rPr lang="tr-TR" altLang="tr-TR" dirty="0"/>
              <a:t>irtifa bir </a:t>
            </a:r>
            <a:r>
              <a:rPr lang="tr-TR" altLang="tr-TR" dirty="0" err="1"/>
              <a:t>hipobarik</a:t>
            </a:r>
            <a:r>
              <a:rPr lang="tr-TR" altLang="tr-TR" dirty="0"/>
              <a:t> ve </a:t>
            </a:r>
            <a:r>
              <a:rPr lang="tr-TR" altLang="tr-TR" dirty="0" err="1"/>
              <a:t>hipoksik</a:t>
            </a:r>
            <a:r>
              <a:rPr lang="tr-TR" altLang="tr-TR" dirty="0"/>
              <a:t> ortamdır.</a:t>
            </a:r>
          </a:p>
          <a:p>
            <a:pPr>
              <a:buFont typeface="Wingdings" panose="05000000000000000000" pitchFamily="2" charset="2"/>
              <a:buChar char="§"/>
            </a:pPr>
            <a:r>
              <a:rPr lang="tr-TR" altLang="tr-TR" dirty="0" err="1"/>
              <a:t>Hipobarik</a:t>
            </a:r>
            <a:r>
              <a:rPr lang="tr-TR" altLang="tr-TR" dirty="0"/>
              <a:t> Ortam: Hava Basıncının düşük olduğu ortam.</a:t>
            </a:r>
          </a:p>
          <a:p>
            <a:pPr>
              <a:buFont typeface="Wingdings" panose="05000000000000000000" pitchFamily="2" charset="2"/>
              <a:buChar char="§"/>
            </a:pPr>
            <a:r>
              <a:rPr lang="tr-TR" altLang="tr-TR" dirty="0" err="1"/>
              <a:t>Hipoksik</a:t>
            </a:r>
            <a:r>
              <a:rPr lang="tr-TR" altLang="tr-TR" dirty="0"/>
              <a:t> Ortam: Düşük oksijenli ortam.</a:t>
            </a:r>
          </a:p>
          <a:p>
            <a:pPr>
              <a:buFont typeface="Wingdings" panose="05000000000000000000" pitchFamily="2" charset="2"/>
              <a:buChar char="§"/>
            </a:pPr>
            <a:r>
              <a:rPr lang="tr-TR" altLang="tr-TR" dirty="0"/>
              <a:t>Her 100 m’de sıcaklık ortalama 2</a:t>
            </a:r>
            <a:r>
              <a:rPr lang="tr-TR" altLang="tr-TR" baseline="30000" dirty="0"/>
              <a:t>0</a:t>
            </a:r>
            <a:r>
              <a:rPr lang="tr-TR" altLang="tr-TR" dirty="0"/>
              <a:t>C’ye düşer. Rüzgâr varsa bu düşüş daha hızlı olur. 3000 metreden sonra </a:t>
            </a:r>
            <a:r>
              <a:rPr lang="tr-TR" altLang="tr-TR" dirty="0" err="1"/>
              <a:t>hipotermi</a:t>
            </a:r>
            <a:r>
              <a:rPr lang="tr-TR" altLang="tr-TR" dirty="0"/>
              <a:t> sorunu büyüktür. UVL ışınlarının etkisi %15 artar.</a:t>
            </a:r>
            <a:endParaRPr lang="de-DE" altLang="tr-TR" dirty="0"/>
          </a:p>
        </p:txBody>
      </p:sp>
    </p:spTree>
    <p:extLst>
      <p:ext uri="{BB962C8B-B14F-4D97-AF65-F5344CB8AC3E}">
        <p14:creationId xmlns:p14="http://schemas.microsoft.com/office/powerpoint/2010/main" val="4031344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tr-TR" altLang="tr-TR" smtClean="0"/>
              <a:t>Yüksekliğe Uyum</a:t>
            </a:r>
          </a:p>
        </p:txBody>
      </p:sp>
      <p:sp>
        <p:nvSpPr>
          <p:cNvPr id="59395" name="Rectangle 3"/>
          <p:cNvSpPr>
            <a:spLocks noGrp="1" noChangeArrowheads="1"/>
          </p:cNvSpPr>
          <p:nvPr>
            <p:ph type="body" idx="1"/>
          </p:nvPr>
        </p:nvSpPr>
        <p:spPr>
          <a:xfrm>
            <a:off x="2209800" y="1752600"/>
            <a:ext cx="7772400" cy="4572000"/>
          </a:xfrm>
        </p:spPr>
        <p:txBody>
          <a:bodyPr>
            <a:normAutofit lnSpcReduction="10000"/>
          </a:bodyPr>
          <a:lstStyle/>
          <a:p>
            <a:r>
              <a:rPr lang="tr-TR" altLang="tr-TR" sz="2400">
                <a:solidFill>
                  <a:schemeClr val="hlink"/>
                </a:solidFill>
              </a:rPr>
              <a:t>Yüksek ortamın özelliği                                                        - Oksijen basıncı az                                                               - Güneş ışınları daha etkili                                                    - Soğuk daha fazla ve rüzgarlar daha etkilidir  </a:t>
            </a:r>
          </a:p>
          <a:p>
            <a:r>
              <a:rPr lang="tr-TR" altLang="tr-TR" sz="2400">
                <a:solidFill>
                  <a:schemeClr val="hlink"/>
                </a:solidFill>
              </a:rPr>
              <a:t>Geliştirilen adaptasyon                                                                                                                               - Daha geniş bir akciğer kapasitesi                                       - Alyuvarların sayısı ile hemoglobin miktarı oldukça yüksektir</a:t>
            </a:r>
          </a:p>
          <a:p>
            <a:r>
              <a:rPr lang="tr-TR" altLang="tr-TR" sz="2400">
                <a:solidFill>
                  <a:schemeClr val="hlink"/>
                </a:solidFill>
              </a:rPr>
              <a:t>Dezavantajlar				                            - Düşük ve bebek ölümleri sıkça görülür			   - Büyüme ve gelişme daha yavaştır			   - Daha kısa boyludurlar</a:t>
            </a:r>
            <a:r>
              <a:rPr lang="tr-TR" altLang="tr-TR" sz="2400"/>
              <a:t>																			                                                                                                                                        	</a:t>
            </a:r>
            <a:endParaRPr lang="tr-TR" altLang="tr-TR" smtClean="0"/>
          </a:p>
        </p:txBody>
      </p:sp>
    </p:spTree>
    <p:extLst>
      <p:ext uri="{BB962C8B-B14F-4D97-AF65-F5344CB8AC3E}">
        <p14:creationId xmlns:p14="http://schemas.microsoft.com/office/powerpoint/2010/main" val="21314413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3"/>
          <p:cNvSpPr>
            <a:spLocks noGrp="1" noChangeArrowheads="1"/>
          </p:cNvSpPr>
          <p:nvPr>
            <p:ph type="body" idx="1"/>
          </p:nvPr>
        </p:nvSpPr>
        <p:spPr/>
        <p:txBody>
          <a:bodyPr/>
          <a:lstStyle/>
          <a:p>
            <a:pPr>
              <a:lnSpc>
                <a:spcPct val="90000"/>
              </a:lnSpc>
              <a:buFont typeface="Wingdings" panose="05000000000000000000" pitchFamily="2" charset="2"/>
              <a:buChar char="§"/>
            </a:pPr>
            <a:r>
              <a:rPr lang="tr-TR" altLang="tr-TR" sz="2400"/>
              <a:t>Peru (4000-4800 m), Bolivya (3800-4000 m), Nepal (3500-4000 m)’ de yaşayan çocuklar üzerinde yapılan çalışmalarda bu çocukların,  deniz seviyesinde veya daha düşük yüksekliklerde yaşayan aynı etnik grup ve cinsiyetteki akranlarından daha kısa boylu ve daha az kilolu oldukları ve daha geç olgunlaştıkları gözlemlenmiştir. </a:t>
            </a:r>
          </a:p>
          <a:p>
            <a:pPr>
              <a:lnSpc>
                <a:spcPct val="90000"/>
              </a:lnSpc>
              <a:buFont typeface="Wingdings" panose="05000000000000000000" pitchFamily="2" charset="2"/>
              <a:buChar char="§"/>
            </a:pPr>
            <a:r>
              <a:rPr lang="tr-TR" altLang="tr-TR" sz="2400"/>
              <a:t>Yüksekte yaşayan bu çocukların küçük vücutlu olması ve geç olgunlaşması, belki de hipoksia ve kronikleşen yetersiz beslenmenin etkilerinden kaynaklanmaktadır</a:t>
            </a:r>
            <a:endParaRPr lang="en-US" altLang="tr-TR" sz="2400"/>
          </a:p>
        </p:txBody>
      </p:sp>
    </p:spTree>
    <p:extLst>
      <p:ext uri="{BB962C8B-B14F-4D97-AF65-F5344CB8AC3E}">
        <p14:creationId xmlns:p14="http://schemas.microsoft.com/office/powerpoint/2010/main" val="17142678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1 Başlık"/>
          <p:cNvSpPr>
            <a:spLocks noGrp="1"/>
          </p:cNvSpPr>
          <p:nvPr>
            <p:ph type="title" idx="4294967295"/>
          </p:nvPr>
        </p:nvSpPr>
        <p:spPr>
          <a:xfrm>
            <a:off x="2279650" y="795309"/>
            <a:ext cx="7772400" cy="701731"/>
          </a:xfrm>
        </p:spPr>
        <p:txBody>
          <a:bodyPr vert="horz" lIns="91440" tIns="45720" rIns="91440" bIns="45720" rtlCol="0" anchor="ctr">
            <a:spAutoFit/>
          </a:bodyPr>
          <a:lstStyle/>
          <a:p>
            <a:r>
              <a:rPr lang="tr-TR" altLang="tr-TR" smtClean="0"/>
              <a:t>HİPOKSİ</a:t>
            </a:r>
          </a:p>
        </p:txBody>
      </p:sp>
      <p:sp>
        <p:nvSpPr>
          <p:cNvPr id="61443" name="2 Dikdörtgen"/>
          <p:cNvSpPr>
            <a:spLocks noChangeArrowheads="1"/>
          </p:cNvSpPr>
          <p:nvPr/>
        </p:nvSpPr>
        <p:spPr bwMode="auto">
          <a:xfrm>
            <a:off x="2135189" y="2276475"/>
            <a:ext cx="7786687"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pitchFamily="18" charset="0"/>
              </a:defRPr>
            </a:lvl1pPr>
            <a:lvl2pPr marL="742950" indent="-285750">
              <a:spcBef>
                <a:spcPct val="20000"/>
              </a:spcBef>
              <a:buChar char="–"/>
              <a:defRPr kumimoji="1" sz="2800">
                <a:solidFill>
                  <a:schemeClr val="tx1"/>
                </a:solidFill>
                <a:latin typeface="Times New Roman" panose="02020603050405020304" pitchFamily="18" charset="0"/>
              </a:defRPr>
            </a:lvl2pPr>
            <a:lvl3pPr marL="1143000" indent="-228600">
              <a:spcBef>
                <a:spcPct val="20000"/>
              </a:spcBef>
              <a:buChar char="•"/>
              <a:defRPr kumimoji="1" sz="2400">
                <a:solidFill>
                  <a:schemeClr val="tx1"/>
                </a:solidFill>
                <a:latin typeface="Times New Roman" panose="02020603050405020304" pitchFamily="18" charset="0"/>
              </a:defRPr>
            </a:lvl3pPr>
            <a:lvl4pPr marL="1600200" indent="-228600">
              <a:spcBef>
                <a:spcPct val="20000"/>
              </a:spcBef>
              <a:buChar char="–"/>
              <a:defRPr kumimoji="1" sz="2000">
                <a:solidFill>
                  <a:schemeClr val="tx1"/>
                </a:solidFill>
                <a:latin typeface="Times New Roman" panose="02020603050405020304" pitchFamily="18" charset="0"/>
              </a:defRPr>
            </a:lvl4pPr>
            <a:lvl5pPr marL="2057400" indent="-228600">
              <a:spcBef>
                <a:spcPct val="20000"/>
              </a:spcBef>
              <a:buChar char="•"/>
              <a:defRPr kumimoji="1"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defRPr>
            </a:lvl9pPr>
          </a:lstStyle>
          <a:p>
            <a:pPr eaLnBrk="1" hangingPunct="1">
              <a:spcBef>
                <a:spcPct val="0"/>
              </a:spcBef>
              <a:buFont typeface="Wingdings" panose="05000000000000000000" pitchFamily="2" charset="2"/>
              <a:buChar char="§"/>
            </a:pPr>
            <a:r>
              <a:rPr kumimoji="0" lang="tr-TR" altLang="tr-TR" sz="2400" b="1">
                <a:latin typeface="Comic Sans MS" panose="030F0702030302020204" pitchFamily="66" charset="0"/>
              </a:rPr>
              <a:t>Hipoksi;</a:t>
            </a:r>
            <a:r>
              <a:rPr kumimoji="0" lang="tr-TR" altLang="tr-TR" sz="2400">
                <a:latin typeface="Comic Sans MS" panose="030F0702030302020204" pitchFamily="66" charset="0"/>
              </a:rPr>
              <a:t> organizmada dokunun yeterince O</a:t>
            </a:r>
            <a:r>
              <a:rPr kumimoji="0" lang="tr-TR" altLang="tr-TR" sz="2400" baseline="-25000">
                <a:latin typeface="Comic Sans MS" panose="030F0702030302020204" pitchFamily="66" charset="0"/>
              </a:rPr>
              <a:t>2</a:t>
            </a:r>
            <a:r>
              <a:rPr kumimoji="0" lang="tr-TR" altLang="tr-TR" sz="2400">
                <a:latin typeface="Comic Sans MS" panose="030F0702030302020204" pitchFamily="66" charset="0"/>
              </a:rPr>
              <a:t> alamaması veya kullanamaması durumudur.</a:t>
            </a:r>
          </a:p>
          <a:p>
            <a:pPr eaLnBrk="1" hangingPunct="1">
              <a:spcBef>
                <a:spcPct val="0"/>
              </a:spcBef>
              <a:buFont typeface="Wingdings" panose="05000000000000000000" pitchFamily="2" charset="2"/>
              <a:buChar char="§"/>
            </a:pPr>
            <a:r>
              <a:rPr kumimoji="0" lang="tr-TR" altLang="tr-TR" sz="2400">
                <a:latin typeface="Comic Sans MS" panose="030F0702030302020204" pitchFamily="66" charset="0"/>
              </a:rPr>
              <a:t> Dokuya gelen O</a:t>
            </a:r>
            <a:r>
              <a:rPr kumimoji="0" lang="tr-TR" altLang="tr-TR" sz="2400" baseline="-25000">
                <a:latin typeface="Comic Sans MS" panose="030F0702030302020204" pitchFamily="66" charset="0"/>
              </a:rPr>
              <a:t>2</a:t>
            </a:r>
            <a:r>
              <a:rPr kumimoji="0" lang="tr-TR" altLang="tr-TR" sz="2400">
                <a:latin typeface="Comic Sans MS" panose="030F0702030302020204" pitchFamily="66" charset="0"/>
              </a:rPr>
              <a:t> veya dokunun kullanabildiği O</a:t>
            </a:r>
            <a:r>
              <a:rPr kumimoji="0" lang="tr-TR" altLang="tr-TR" sz="2400" baseline="-25000">
                <a:latin typeface="Comic Sans MS" panose="030F0702030302020204" pitchFamily="66" charset="0"/>
              </a:rPr>
              <a:t>2</a:t>
            </a:r>
            <a:r>
              <a:rPr kumimoji="0" lang="tr-TR" altLang="tr-TR" sz="2400">
                <a:latin typeface="Comic Sans MS" panose="030F0702030302020204" pitchFamily="66" charset="0"/>
              </a:rPr>
              <a:t> ihtiyacı karşılayamaz ve doku hipoksik koşullar altında çalışmaya başlar. </a:t>
            </a:r>
          </a:p>
          <a:p>
            <a:pPr eaLnBrk="1" hangingPunct="1">
              <a:spcBef>
                <a:spcPct val="0"/>
              </a:spcBef>
              <a:buFont typeface="Wingdings" panose="05000000000000000000" pitchFamily="2" charset="2"/>
              <a:buChar char="§"/>
            </a:pPr>
            <a:r>
              <a:rPr kumimoji="0" lang="tr-TR" altLang="tr-TR" sz="2400">
                <a:latin typeface="Comic Sans MS" panose="030F0702030302020204" pitchFamily="66" charset="0"/>
              </a:rPr>
              <a:t>Yeterince O</a:t>
            </a:r>
            <a:r>
              <a:rPr kumimoji="0" lang="tr-TR" altLang="tr-TR" sz="2400" baseline="-25000">
                <a:latin typeface="Comic Sans MS" panose="030F0702030302020204" pitchFamily="66" charset="0"/>
              </a:rPr>
              <a:t>2</a:t>
            </a:r>
            <a:r>
              <a:rPr kumimoji="0" lang="tr-TR" altLang="tr-TR" sz="2400">
                <a:latin typeface="Comic Sans MS" panose="030F0702030302020204" pitchFamily="66" charset="0"/>
              </a:rPr>
              <a:t> alamayan veya kullanamayan organizmada hipoksik koşullara fizyolojik bir uyum meydana gelebilir ve hayatın devamı olanaklıdır. </a:t>
            </a:r>
          </a:p>
        </p:txBody>
      </p:sp>
    </p:spTree>
    <p:extLst>
      <p:ext uri="{BB962C8B-B14F-4D97-AF65-F5344CB8AC3E}">
        <p14:creationId xmlns:p14="http://schemas.microsoft.com/office/powerpoint/2010/main" val="4039652887"/>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3490" name="Picture 8" descr="graph illustrating initial inefficient physiological response to low oxygen pressure"/>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a:xfrm>
            <a:off x="2135189" y="1739901"/>
            <a:ext cx="3036887" cy="2036763"/>
          </a:xfrm>
          <a:noFill/>
        </p:spPr>
      </p:pic>
      <p:pic>
        <p:nvPicPr>
          <p:cNvPr id="63491" name="Picture 9" descr="graph illustrating beginning of successful acclimatization to low oxygen pressure after initial decline in fitness"/>
          <p:cNvPicPr>
            <a:picLocks noGrp="1" noChangeAspect="1" noChangeArrowheads="1"/>
          </p:cNvPicPr>
          <p:nvPr>
            <p:ph sz="quarter" idx="2"/>
          </p:nvPr>
        </p:nvPicPr>
        <p:blipFill>
          <a:blip r:embed="rId3">
            <a:extLst>
              <a:ext uri="{28A0092B-C50C-407E-A947-70E740481C1C}">
                <a14:useLocalDpi xmlns:a14="http://schemas.microsoft.com/office/drawing/2010/main" val="0"/>
              </a:ext>
            </a:extLst>
          </a:blip>
          <a:srcRect/>
          <a:stretch>
            <a:fillRect/>
          </a:stretch>
        </p:blipFill>
        <p:spPr>
          <a:xfrm>
            <a:off x="2208213" y="4419600"/>
            <a:ext cx="3382962" cy="1746250"/>
          </a:xfrm>
          <a:noFill/>
        </p:spPr>
      </p:pic>
      <p:pic>
        <p:nvPicPr>
          <p:cNvPr id="63492" name="Picture 10" descr="graph illustrating fitness level after successful acclimatization to low oxygen pressure--it is somewhat lower than it was at sea level"/>
          <p:cNvPicPr>
            <a:picLocks noGrp="1" noChangeAspect="1" noChangeArrowheads="1"/>
          </p:cNvPicPr>
          <p:nvPr>
            <p:ph sz="half" idx="3"/>
          </p:nvPr>
        </p:nvPicPr>
        <p:blipFill>
          <a:blip r:embed="rId4">
            <a:extLst>
              <a:ext uri="{28A0092B-C50C-407E-A947-70E740481C1C}">
                <a14:useLocalDpi xmlns:a14="http://schemas.microsoft.com/office/drawing/2010/main" val="0"/>
              </a:ext>
            </a:extLst>
          </a:blip>
          <a:srcRect/>
          <a:stretch>
            <a:fillRect/>
          </a:stretch>
        </p:blipFill>
        <p:spPr>
          <a:xfrm>
            <a:off x="6024563" y="2205038"/>
            <a:ext cx="3486150" cy="2514600"/>
          </a:xfrm>
          <a:noFill/>
        </p:spPr>
      </p:pic>
    </p:spTree>
    <p:extLst>
      <p:ext uri="{BB962C8B-B14F-4D97-AF65-F5344CB8AC3E}">
        <p14:creationId xmlns:p14="http://schemas.microsoft.com/office/powerpoint/2010/main" val="5336757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5" descr="image002"/>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1774826" y="1916114"/>
            <a:ext cx="3503613" cy="4033837"/>
          </a:xfrm>
          <a:noFill/>
        </p:spPr>
      </p:pic>
      <p:pic>
        <p:nvPicPr>
          <p:cNvPr id="64515" name="Picture 6" descr="image004"/>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5448300" y="1916114"/>
            <a:ext cx="4895850" cy="4033837"/>
          </a:xfrm>
          <a:noFill/>
        </p:spPr>
      </p:pic>
      <p:sp>
        <p:nvSpPr>
          <p:cNvPr id="64516" name="Text Box 10"/>
          <p:cNvSpPr txBox="1">
            <a:spLocks noChangeArrowheads="1"/>
          </p:cNvSpPr>
          <p:nvPr/>
        </p:nvSpPr>
        <p:spPr bwMode="auto">
          <a:xfrm>
            <a:off x="2566989" y="6021388"/>
            <a:ext cx="89852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a:spcBef>
                <a:spcPct val="20000"/>
              </a:spcBef>
              <a:buChar char="•"/>
              <a:defRPr kumimoji="1" sz="3200">
                <a:solidFill>
                  <a:schemeClr val="tx1"/>
                </a:solidFill>
                <a:latin typeface="Times New Roman" panose="02020603050405020304" pitchFamily="18" charset="0"/>
              </a:defRPr>
            </a:lvl1pPr>
            <a:lvl2pPr marL="742950" indent="-285750">
              <a:spcBef>
                <a:spcPct val="20000"/>
              </a:spcBef>
              <a:buChar char="–"/>
              <a:defRPr kumimoji="1" sz="2800">
                <a:solidFill>
                  <a:schemeClr val="tx1"/>
                </a:solidFill>
                <a:latin typeface="Times New Roman" panose="02020603050405020304" pitchFamily="18" charset="0"/>
              </a:defRPr>
            </a:lvl2pPr>
            <a:lvl3pPr marL="1143000" indent="-228600">
              <a:spcBef>
                <a:spcPct val="20000"/>
              </a:spcBef>
              <a:buChar char="•"/>
              <a:defRPr kumimoji="1" sz="2400">
                <a:solidFill>
                  <a:schemeClr val="tx1"/>
                </a:solidFill>
                <a:latin typeface="Times New Roman" panose="02020603050405020304" pitchFamily="18" charset="0"/>
              </a:defRPr>
            </a:lvl3pPr>
            <a:lvl4pPr marL="1600200" indent="-228600">
              <a:spcBef>
                <a:spcPct val="20000"/>
              </a:spcBef>
              <a:buChar char="–"/>
              <a:defRPr kumimoji="1" sz="2000">
                <a:solidFill>
                  <a:schemeClr val="tx1"/>
                </a:solidFill>
                <a:latin typeface="Times New Roman" panose="02020603050405020304" pitchFamily="18" charset="0"/>
              </a:defRPr>
            </a:lvl4pPr>
            <a:lvl5pPr marL="2057400" indent="-228600">
              <a:spcBef>
                <a:spcPct val="20000"/>
              </a:spcBef>
              <a:buChar char="•"/>
              <a:defRPr kumimoji="1"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defRPr>
            </a:lvl9pPr>
          </a:lstStyle>
          <a:p>
            <a:pPr>
              <a:spcBef>
                <a:spcPct val="0"/>
              </a:spcBef>
              <a:buFontTx/>
              <a:buNone/>
            </a:pPr>
            <a:r>
              <a:rPr kumimoji="0" lang="tr-TR" altLang="tr-TR" sz="2400"/>
              <a:t>Tibet </a:t>
            </a:r>
            <a:endParaRPr kumimoji="0" lang="en-GB" altLang="tr-TR" sz="2400"/>
          </a:p>
        </p:txBody>
      </p:sp>
      <p:sp>
        <p:nvSpPr>
          <p:cNvPr id="64517" name="Text Box 11"/>
          <p:cNvSpPr txBox="1">
            <a:spLocks noChangeArrowheads="1"/>
          </p:cNvSpPr>
          <p:nvPr/>
        </p:nvSpPr>
        <p:spPr bwMode="auto">
          <a:xfrm>
            <a:off x="7391401" y="6021388"/>
            <a:ext cx="7858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spcBef>
                <a:spcPct val="20000"/>
              </a:spcBef>
              <a:buChar char="•"/>
              <a:defRPr kumimoji="1" sz="3200">
                <a:solidFill>
                  <a:schemeClr val="tx1"/>
                </a:solidFill>
                <a:latin typeface="Times New Roman" panose="02020603050405020304" pitchFamily="18" charset="0"/>
              </a:defRPr>
            </a:lvl1pPr>
            <a:lvl2pPr marL="742950" indent="-285750">
              <a:spcBef>
                <a:spcPct val="20000"/>
              </a:spcBef>
              <a:buChar char="–"/>
              <a:defRPr kumimoji="1" sz="2800">
                <a:solidFill>
                  <a:schemeClr val="tx1"/>
                </a:solidFill>
                <a:latin typeface="Times New Roman" panose="02020603050405020304" pitchFamily="18" charset="0"/>
              </a:defRPr>
            </a:lvl2pPr>
            <a:lvl3pPr marL="1143000" indent="-228600">
              <a:spcBef>
                <a:spcPct val="20000"/>
              </a:spcBef>
              <a:buChar char="•"/>
              <a:defRPr kumimoji="1" sz="2400">
                <a:solidFill>
                  <a:schemeClr val="tx1"/>
                </a:solidFill>
                <a:latin typeface="Times New Roman" panose="02020603050405020304" pitchFamily="18" charset="0"/>
              </a:defRPr>
            </a:lvl3pPr>
            <a:lvl4pPr marL="1600200" indent="-228600">
              <a:spcBef>
                <a:spcPct val="20000"/>
              </a:spcBef>
              <a:buChar char="–"/>
              <a:defRPr kumimoji="1" sz="2000">
                <a:solidFill>
                  <a:schemeClr val="tx1"/>
                </a:solidFill>
                <a:latin typeface="Times New Roman" panose="02020603050405020304" pitchFamily="18" charset="0"/>
              </a:defRPr>
            </a:lvl4pPr>
            <a:lvl5pPr marL="2057400" indent="-228600">
              <a:spcBef>
                <a:spcPct val="20000"/>
              </a:spcBef>
              <a:buChar char="•"/>
              <a:defRPr kumimoji="1"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defRPr>
            </a:lvl9pPr>
          </a:lstStyle>
          <a:p>
            <a:pPr>
              <a:spcBef>
                <a:spcPct val="0"/>
              </a:spcBef>
              <a:buFontTx/>
              <a:buNone/>
            </a:pPr>
            <a:r>
              <a:rPr kumimoji="0" lang="tr-TR" altLang="tr-TR" sz="2400"/>
              <a:t>And </a:t>
            </a:r>
            <a:endParaRPr kumimoji="0" lang="en-GB" altLang="tr-TR" sz="2400"/>
          </a:p>
        </p:txBody>
      </p:sp>
    </p:spTree>
    <p:extLst>
      <p:ext uri="{BB962C8B-B14F-4D97-AF65-F5344CB8AC3E}">
        <p14:creationId xmlns:p14="http://schemas.microsoft.com/office/powerpoint/2010/main" val="40538679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el 1"/>
          <p:cNvSpPr>
            <a:spLocks noGrp="1"/>
          </p:cNvSpPr>
          <p:nvPr>
            <p:ph type="title" idx="4294967295"/>
          </p:nvPr>
        </p:nvSpPr>
        <p:spPr>
          <a:xfrm>
            <a:off x="2209800" y="576336"/>
            <a:ext cx="7772400" cy="1311128"/>
          </a:xfrm>
        </p:spPr>
        <p:txBody>
          <a:bodyPr vert="horz" lIns="91440" tIns="45720" rIns="91440" bIns="45720" rtlCol="0" anchor="ctr">
            <a:spAutoFit/>
          </a:bodyPr>
          <a:lstStyle/>
          <a:p>
            <a:r>
              <a:rPr lang="tr-TR" altLang="tr-TR" smtClean="0"/>
              <a:t>Yüksek İrtifada oluşan erken ve geç belirtiler</a:t>
            </a:r>
            <a:endParaRPr lang="de-DE" altLang="tr-TR" smtClean="0"/>
          </a:p>
        </p:txBody>
      </p:sp>
      <p:sp>
        <p:nvSpPr>
          <p:cNvPr id="65539" name="Inhaltsplatzhalter 2"/>
          <p:cNvSpPr>
            <a:spLocks noGrp="1"/>
          </p:cNvSpPr>
          <p:nvPr>
            <p:ph idx="4294967295"/>
          </p:nvPr>
        </p:nvSpPr>
        <p:spPr>
          <a:xfrm>
            <a:off x="1774825" y="2143125"/>
            <a:ext cx="8497888" cy="4098558"/>
          </a:xfrm>
        </p:spPr>
        <p:txBody>
          <a:bodyPr vert="horz" lIns="91440" tIns="45720" rIns="91440" bIns="45720" rtlCol="0">
            <a:spAutoFit/>
          </a:bodyPr>
          <a:lstStyle/>
          <a:p>
            <a:pPr indent="449263" algn="just">
              <a:buFont typeface="Wingdings" panose="05000000000000000000" pitchFamily="2" charset="2"/>
              <a:buChar char="§"/>
            </a:pPr>
            <a:r>
              <a:rPr lang="tr-TR" altLang="tr-TR" b="1">
                <a:cs typeface="Times New Roman" panose="02020603050405020304" pitchFamily="18" charset="0"/>
              </a:rPr>
              <a:t>Görmede Azalma:</a:t>
            </a:r>
            <a:r>
              <a:rPr lang="tr-TR" altLang="tr-TR">
                <a:cs typeface="Times New Roman" panose="02020603050405020304" pitchFamily="18" charset="0"/>
              </a:rPr>
              <a:t> Göz ve sinir sistemi gibi O</a:t>
            </a:r>
            <a:r>
              <a:rPr lang="tr-TR" altLang="tr-TR" baseline="-30000">
                <a:cs typeface="Times New Roman" panose="02020603050405020304" pitchFamily="18" charset="0"/>
              </a:rPr>
              <a:t>2</a:t>
            </a:r>
            <a:r>
              <a:rPr lang="tr-TR" altLang="tr-TR">
                <a:cs typeface="Times New Roman" panose="02020603050405020304" pitchFamily="18" charset="0"/>
              </a:rPr>
              <a:t> ihtiyacı yüksek olan dokular fonksiyonları ilk bozulan dokulardır. Karanlığa uyum bozulmaya başlar. Arterial kanda oksijen çözünürlüğünün en ufak azalmasında bile retinadaki çomakların fonksiyonları bozulur. 5500m üzerinde retinada küçük kanama odakları meydana gelebilir. Çoğu kez, birkaç hafta içinde kendiliğinden iyileşebilir. Ancak hasarı olan olgularda, görme keskinliğinde azalma kalabilir.</a:t>
            </a:r>
            <a:endParaRPr lang="tr-TR" altLang="tr-TR"/>
          </a:p>
          <a:p>
            <a:pPr indent="449263">
              <a:buFont typeface="Wingdings" panose="05000000000000000000" pitchFamily="2" charset="2"/>
              <a:buChar char="§"/>
            </a:pPr>
            <a:endParaRPr lang="de-DE" altLang="tr-TR"/>
          </a:p>
        </p:txBody>
      </p:sp>
    </p:spTree>
    <p:extLst>
      <p:ext uri="{BB962C8B-B14F-4D97-AF65-F5344CB8AC3E}">
        <p14:creationId xmlns:p14="http://schemas.microsoft.com/office/powerpoint/2010/main" val="927038674"/>
      </p:ext>
    </p:extLst>
  </p:cSld>
  <p:clrMapOvr>
    <a:masterClrMapping/>
  </p:clrMapOvr>
  <p:transition/>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TotalTime>
  <Words>770</Words>
  <Application>Microsoft Office PowerPoint</Application>
  <PresentationFormat>Geniş ekran</PresentationFormat>
  <Paragraphs>53</Paragraphs>
  <Slides>13</Slides>
  <Notes>6</Notes>
  <HiddenSlides>0</HiddenSlides>
  <MMClips>0</MMClips>
  <ScaleCrop>false</ScaleCrop>
  <HeadingPairs>
    <vt:vector size="8" baseType="variant">
      <vt:variant>
        <vt:lpstr>Kullanılan Yazı Tipleri</vt:lpstr>
      </vt:variant>
      <vt:variant>
        <vt:i4>6</vt:i4>
      </vt:variant>
      <vt:variant>
        <vt:lpstr>Tema</vt:lpstr>
      </vt:variant>
      <vt:variant>
        <vt:i4>1</vt:i4>
      </vt:variant>
      <vt:variant>
        <vt:lpstr>Eklenmiş OLE Hizmet Programları</vt:lpstr>
      </vt:variant>
      <vt:variant>
        <vt:i4>1</vt:i4>
      </vt:variant>
      <vt:variant>
        <vt:lpstr>Slayt Başlıkları</vt:lpstr>
      </vt:variant>
      <vt:variant>
        <vt:i4>13</vt:i4>
      </vt:variant>
    </vt:vector>
  </HeadingPairs>
  <TitlesOfParts>
    <vt:vector size="21" baseType="lpstr">
      <vt:lpstr>Arial</vt:lpstr>
      <vt:lpstr>Calibri</vt:lpstr>
      <vt:lpstr>Calibri Light</vt:lpstr>
      <vt:lpstr>Comic Sans MS</vt:lpstr>
      <vt:lpstr>Times New Roman</vt:lpstr>
      <vt:lpstr>Wingdings</vt:lpstr>
      <vt:lpstr>Office Teması</vt:lpstr>
      <vt:lpstr>Drawing</vt:lpstr>
      <vt:lpstr>İnsanda Biyolojik Çeşitlilik</vt:lpstr>
      <vt:lpstr>Yükseklik Derecelendirilmesi</vt:lpstr>
      <vt:lpstr>PowerPoint Sunusu</vt:lpstr>
      <vt:lpstr>Yüksekliğe Uyum</vt:lpstr>
      <vt:lpstr>PowerPoint Sunusu</vt:lpstr>
      <vt:lpstr>HİPOKSİ</vt:lpstr>
      <vt:lpstr>PowerPoint Sunusu</vt:lpstr>
      <vt:lpstr>PowerPoint Sunusu</vt:lpstr>
      <vt:lpstr>Yüksek İrtifada oluşan erken ve geç belirtiler</vt:lpstr>
      <vt:lpstr>PowerPoint Sunusu</vt:lpstr>
      <vt:lpstr>PowerPoint Sunusu</vt:lpstr>
      <vt:lpstr>PowerPoint Sunusu</vt:lpstr>
      <vt:lpstr>YÜKSEK İRTİFA VE BESLENME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Yükseklik Derecelendirilmesi</dc:title>
  <dc:creator>Windows Kullanıcısı</dc:creator>
  <cp:lastModifiedBy>Windows Kullanıcısı</cp:lastModifiedBy>
  <cp:revision>6</cp:revision>
  <dcterms:created xsi:type="dcterms:W3CDTF">2018-01-15T19:35:21Z</dcterms:created>
  <dcterms:modified xsi:type="dcterms:W3CDTF">2018-01-16T11:28:22Z</dcterms:modified>
</cp:coreProperties>
</file>